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860" r:id="rId2"/>
    <p:sldId id="861" r:id="rId3"/>
    <p:sldId id="977" r:id="rId4"/>
    <p:sldId id="863" r:id="rId5"/>
    <p:sldId id="949" r:id="rId6"/>
    <p:sldId id="864" r:id="rId7"/>
    <p:sldId id="866" r:id="rId8"/>
    <p:sldId id="865" r:id="rId9"/>
    <p:sldId id="960" r:id="rId10"/>
    <p:sldId id="961" r:id="rId11"/>
    <p:sldId id="978" r:id="rId12"/>
    <p:sldId id="979" r:id="rId13"/>
    <p:sldId id="963" r:id="rId14"/>
    <p:sldId id="973" r:id="rId15"/>
    <p:sldId id="868" r:id="rId16"/>
    <p:sldId id="921" r:id="rId17"/>
    <p:sldId id="869" r:id="rId18"/>
    <p:sldId id="914" r:id="rId19"/>
    <p:sldId id="950" r:id="rId20"/>
    <p:sldId id="945" r:id="rId21"/>
    <p:sldId id="873" r:id="rId22"/>
    <p:sldId id="874" r:id="rId23"/>
    <p:sldId id="980" r:id="rId24"/>
    <p:sldId id="981" r:id="rId25"/>
    <p:sldId id="967" r:id="rId26"/>
    <p:sldId id="972" r:id="rId27"/>
    <p:sldId id="942" r:id="rId28"/>
    <p:sldId id="983" r:id="rId29"/>
    <p:sldId id="982" r:id="rId30"/>
    <p:sldId id="984" r:id="rId31"/>
    <p:sldId id="985" r:id="rId32"/>
    <p:sldId id="944" r:id="rId33"/>
    <p:sldId id="889" r:id="rId34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521"/>
    <a:srgbClr val="FF4737"/>
    <a:srgbClr val="FFFFFF"/>
    <a:srgbClr val="9A0000"/>
    <a:srgbClr val="760000"/>
    <a:srgbClr val="EF4823"/>
    <a:srgbClr val="005426"/>
    <a:srgbClr val="003217"/>
    <a:srgbClr val="000099"/>
    <a:srgbClr val="2FD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8" autoAdjust="0"/>
    <p:restoredTop sz="90879" autoAdjust="0"/>
  </p:normalViewPr>
  <p:slideViewPr>
    <p:cSldViewPr>
      <p:cViewPr>
        <p:scale>
          <a:sx n="58" d="100"/>
          <a:sy n="58" d="100"/>
        </p:scale>
        <p:origin x="-83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797675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08" tIns="45304" rIns="90608" bIns="45304" numCol="1" anchor="ctr" anchorCtr="0" compatLnSpc="1">
            <a:prstTxWarp prst="textNoShape">
              <a:avLst/>
            </a:prstTxWarp>
          </a:bodyPr>
          <a:lstStyle>
            <a:lvl1pPr algn="ctr" defTabSz="906463">
              <a:defRPr sz="2400" b="1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BE" dirty="0"/>
              <a:t>European Research Council</a:t>
            </a:r>
            <a:endParaRPr lang="en-US" sz="1200" dirty="0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872538"/>
            <a:ext cx="67960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08" tIns="45304" rIns="90608" bIns="45304" numCol="1" anchor="ctr" anchorCtr="0" compatLnSpc="1">
            <a:prstTxWarp prst="textNoShape">
              <a:avLst/>
            </a:prstTxWarp>
          </a:bodyPr>
          <a:lstStyle>
            <a:lvl1pPr algn="ctr" defTabSz="9064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D7A40F5-06D2-4DD0-8AA6-105AAB1FE2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675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defTabSz="906463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8688" y="739775"/>
            <a:ext cx="4940300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defTabSz="906463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7CFC45C-EE53-4273-A3E8-B42D2CE99A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09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952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69" indent="-285719" defTabSz="907952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77" indent="-228576" defTabSz="907952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027" indent="-228576" defTabSz="907952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177" indent="-228576" defTabSz="907952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328" indent="-228576" defTabSz="9079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478" indent="-228576" defTabSz="9079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629" indent="-228576" defTabSz="9079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780" indent="-228576" defTabSz="9079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5D53DD2-0070-4CB0-A91E-94D84D5A1DF0}" type="slidenum">
              <a:rPr lang="en-US" smtClean="0"/>
              <a:pPr eaLnBrk="1" hangingPunct="1"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7125" cy="370205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7" y="4690590"/>
            <a:ext cx="5438783" cy="44440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53" tIns="45978" rIns="91953" bIns="45978"/>
          <a:lstStyle/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496896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FC45C-EE53-4273-A3E8-B42D2CE99AC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08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7125" cy="370205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7" y="4690590"/>
            <a:ext cx="5438783" cy="44440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53" tIns="45978" rIns="91953" bIns="45978"/>
          <a:lstStyle/>
          <a:p>
            <a:endParaRPr lang="sv-SE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41363"/>
            <a:ext cx="4933950" cy="3700462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6" y="4690825"/>
            <a:ext cx="5438464" cy="44429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GB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7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464" indent="-284347" defTabSz="9067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131" indent="-227478" defTabSz="9067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8666" indent="-227478" defTabSz="9067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5202" indent="-227478" defTabSz="9067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0159" indent="-227478" defTabSz="9067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65114" indent="-227478" defTabSz="9067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0071" indent="-227478" defTabSz="9067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75026" indent="-227478" defTabSz="9067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7792A5A-D4AD-4544-A0A2-ADF4925FD4E0}" type="slidenum">
              <a:rPr lang="en-US" altLang="en-US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492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9304" indent="-284347" defTabSz="911492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37391" indent="-227478" defTabSz="911492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2347" indent="-227478" defTabSz="911492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47303" indent="-227478" defTabSz="911492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02260" indent="-227478" defTabSz="9114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57215" indent="-227478" defTabSz="9114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12172" indent="-227478" defTabSz="9114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67128" indent="-227478" defTabSz="9114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6CB4B51-609A-4BC3-98F6-7515C3B5EB87}" type="slidenum">
              <a:rPr lang="en-US" altLang="en-US" smtClean="0"/>
              <a:pPr eaLnBrk="1" hangingPunct="1"/>
              <a:t>33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/>
              <a:t>│</a:t>
            </a:r>
            <a:r>
              <a:rPr lang="en-US" dirty="0"/>
              <a:t> </a:t>
            </a:r>
            <a:fld id="{248AD1C6-06E5-4AB2-9ED6-ED9F82E4DE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448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0363" y="233363"/>
            <a:ext cx="2136775" cy="6391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863" y="233363"/>
            <a:ext cx="6261100" cy="6391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/>
              <a:t>│</a:t>
            </a:r>
            <a:r>
              <a:rPr lang="en-US" dirty="0"/>
              <a:t> </a:t>
            </a:r>
            <a:fld id="{B5F3E701-BC4E-4CB6-ACED-54CF98BA0F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50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233363"/>
            <a:ext cx="7458075" cy="904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6863" y="1808163"/>
            <a:ext cx="4198937" cy="4816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08163"/>
            <a:ext cx="4198938" cy="4816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/>
              <a:t>│</a:t>
            </a:r>
            <a:r>
              <a:rPr lang="en-US" dirty="0"/>
              <a:t> </a:t>
            </a:r>
            <a:fld id="{7AD22B25-0CAE-4479-A69A-94C5DC8125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5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/>
              <a:t>│</a:t>
            </a:r>
            <a:r>
              <a:rPr lang="en-US" dirty="0"/>
              <a:t> </a:t>
            </a:r>
            <a:fld id="{B44CC3BB-432E-4088-BD51-27E9ADAC04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842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863" y="1808163"/>
            <a:ext cx="4198937" cy="4816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08163"/>
            <a:ext cx="4198938" cy="4816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/>
              <a:t>│</a:t>
            </a:r>
            <a:r>
              <a:rPr lang="en-US" dirty="0"/>
              <a:t> </a:t>
            </a:r>
            <a:fld id="{5F97473E-D1C8-40EB-82C3-04BB3181D4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7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/>
              <a:t>│</a:t>
            </a:r>
            <a:r>
              <a:rPr lang="en-US" dirty="0"/>
              <a:t> </a:t>
            </a:r>
            <a:fld id="{F936D948-6DC6-4E62-A264-A878A09DBB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8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/>
              <a:t>│</a:t>
            </a:r>
            <a:r>
              <a:rPr lang="en-US" dirty="0"/>
              <a:t> </a:t>
            </a:r>
            <a:fld id="{13A071F7-5125-4FD4-B216-7F5D7A62A5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00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/>
              <a:t>│</a:t>
            </a:r>
            <a:r>
              <a:rPr lang="en-US" dirty="0"/>
              <a:t> </a:t>
            </a:r>
            <a:fld id="{4D965B2E-4297-4450-92EF-746C567C01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11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/>
              <a:t>│</a:t>
            </a:r>
            <a:r>
              <a:rPr lang="en-US" dirty="0"/>
              <a:t> </a:t>
            </a:r>
            <a:fld id="{0434632E-4DDF-4293-8839-C765DDBF5D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218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/>
              <a:t>│</a:t>
            </a:r>
            <a:r>
              <a:rPr lang="en-US" dirty="0"/>
              <a:t> </a:t>
            </a:r>
            <a:fld id="{EA08BDDA-527E-4403-9740-71A6C9FC08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9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/>
              <a:t>│</a:t>
            </a:r>
            <a:r>
              <a:rPr lang="en-US" dirty="0"/>
              <a:t> </a:t>
            </a:r>
            <a:fld id="{AD94D11C-9420-4FC6-96AA-794674D8A9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26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09563" y="233363"/>
            <a:ext cx="74580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grpSp>
        <p:nvGrpSpPr>
          <p:cNvPr id="1027" name="Group 25"/>
          <p:cNvGrpSpPr>
            <a:grpSpLocks/>
          </p:cNvGrpSpPr>
          <p:nvPr/>
        </p:nvGrpSpPr>
        <p:grpSpPr bwMode="auto">
          <a:xfrm>
            <a:off x="4652963" y="3008313"/>
            <a:ext cx="4751387" cy="4183062"/>
            <a:chOff x="2931" y="1895"/>
            <a:chExt cx="2993" cy="2635"/>
          </a:xfrm>
        </p:grpSpPr>
        <p:sp>
          <p:nvSpPr>
            <p:cNvPr id="1037" name="Freeform 26"/>
            <p:cNvSpPr>
              <a:spLocks noChangeAspect="1"/>
            </p:cNvSpPr>
            <p:nvPr/>
          </p:nvSpPr>
          <p:spPr bwMode="gray">
            <a:xfrm rot="3600000">
              <a:off x="4524" y="4133"/>
              <a:ext cx="330" cy="326"/>
            </a:xfrm>
            <a:custGeom>
              <a:avLst/>
              <a:gdLst>
                <a:gd name="T0" fmla="*/ 2147483647 w 70"/>
                <a:gd name="T1" fmla="*/ 2147483647 h 69"/>
                <a:gd name="T2" fmla="*/ 2147483647 w 70"/>
                <a:gd name="T3" fmla="*/ 2147483647 h 69"/>
                <a:gd name="T4" fmla="*/ 2147483647 w 70"/>
                <a:gd name="T5" fmla="*/ 2147483647 h 69"/>
                <a:gd name="T6" fmla="*/ 2147483647 w 70"/>
                <a:gd name="T7" fmla="*/ 2147483647 h 69"/>
                <a:gd name="T8" fmla="*/ 2147483647 w 70"/>
                <a:gd name="T9" fmla="*/ 214748364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69">
                  <a:moveTo>
                    <a:pt x="16" y="10"/>
                  </a:moveTo>
                  <a:cubicBezTo>
                    <a:pt x="29" y="0"/>
                    <a:pt x="48" y="2"/>
                    <a:pt x="59" y="15"/>
                  </a:cubicBezTo>
                  <a:cubicBezTo>
                    <a:pt x="70" y="28"/>
                    <a:pt x="67" y="48"/>
                    <a:pt x="54" y="58"/>
                  </a:cubicBezTo>
                  <a:cubicBezTo>
                    <a:pt x="41" y="69"/>
                    <a:pt x="22" y="66"/>
                    <a:pt x="11" y="53"/>
                  </a:cubicBezTo>
                  <a:cubicBezTo>
                    <a:pt x="0" y="40"/>
                    <a:pt x="3" y="21"/>
                    <a:pt x="16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38" name="Freeform 27"/>
            <p:cNvSpPr>
              <a:spLocks noChangeAspect="1"/>
            </p:cNvSpPr>
            <p:nvPr/>
          </p:nvSpPr>
          <p:spPr bwMode="gray">
            <a:xfrm rot="3600000">
              <a:off x="4673" y="3823"/>
              <a:ext cx="320" cy="320"/>
            </a:xfrm>
            <a:custGeom>
              <a:avLst/>
              <a:gdLst>
                <a:gd name="T0" fmla="*/ 2147483647 w 68"/>
                <a:gd name="T1" fmla="*/ 2147483647 h 68"/>
                <a:gd name="T2" fmla="*/ 2147483647 w 68"/>
                <a:gd name="T3" fmla="*/ 2147483647 h 68"/>
                <a:gd name="T4" fmla="*/ 2147483647 w 68"/>
                <a:gd name="T5" fmla="*/ 2147483647 h 68"/>
                <a:gd name="T6" fmla="*/ 2147483647 w 68"/>
                <a:gd name="T7" fmla="*/ 2147483647 h 68"/>
                <a:gd name="T8" fmla="*/ 2147483647 w 68"/>
                <a:gd name="T9" fmla="*/ 2147483647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68">
                  <a:moveTo>
                    <a:pt x="26" y="4"/>
                  </a:moveTo>
                  <a:cubicBezTo>
                    <a:pt x="42" y="0"/>
                    <a:pt x="59" y="9"/>
                    <a:pt x="63" y="26"/>
                  </a:cubicBezTo>
                  <a:cubicBezTo>
                    <a:pt x="68" y="42"/>
                    <a:pt x="58" y="59"/>
                    <a:pt x="42" y="63"/>
                  </a:cubicBezTo>
                  <a:cubicBezTo>
                    <a:pt x="25" y="68"/>
                    <a:pt x="9" y="58"/>
                    <a:pt x="4" y="42"/>
                  </a:cubicBezTo>
                  <a:cubicBezTo>
                    <a:pt x="0" y="25"/>
                    <a:pt x="10" y="8"/>
                    <a:pt x="2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39" name="Freeform 28"/>
            <p:cNvSpPr>
              <a:spLocks noChangeAspect="1"/>
            </p:cNvSpPr>
            <p:nvPr/>
          </p:nvSpPr>
          <p:spPr bwMode="gray">
            <a:xfrm rot="3600000">
              <a:off x="4924" y="3604"/>
              <a:ext cx="306" cy="308"/>
            </a:xfrm>
            <a:custGeom>
              <a:avLst/>
              <a:gdLst>
                <a:gd name="T0" fmla="*/ 2147483647 w 65"/>
                <a:gd name="T1" fmla="*/ 2147483647 h 65"/>
                <a:gd name="T2" fmla="*/ 2147483647 w 65"/>
                <a:gd name="T3" fmla="*/ 2147483647 h 65"/>
                <a:gd name="T4" fmla="*/ 2147483647 w 65"/>
                <a:gd name="T5" fmla="*/ 2147483647 h 65"/>
                <a:gd name="T6" fmla="*/ 2147483647 w 65"/>
                <a:gd name="T7" fmla="*/ 2147483647 h 65"/>
                <a:gd name="T8" fmla="*/ 2147483647 w 65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65">
                  <a:moveTo>
                    <a:pt x="37" y="2"/>
                  </a:moveTo>
                  <a:cubicBezTo>
                    <a:pt x="54" y="4"/>
                    <a:pt x="65" y="20"/>
                    <a:pt x="63" y="36"/>
                  </a:cubicBezTo>
                  <a:cubicBezTo>
                    <a:pt x="61" y="53"/>
                    <a:pt x="46" y="65"/>
                    <a:pt x="29" y="63"/>
                  </a:cubicBezTo>
                  <a:cubicBezTo>
                    <a:pt x="12" y="61"/>
                    <a:pt x="0" y="45"/>
                    <a:pt x="2" y="28"/>
                  </a:cubicBezTo>
                  <a:cubicBezTo>
                    <a:pt x="5" y="12"/>
                    <a:pt x="20" y="0"/>
                    <a:pt x="37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40" name="Freeform 29"/>
            <p:cNvSpPr>
              <a:spLocks noChangeAspect="1"/>
            </p:cNvSpPr>
            <p:nvPr/>
          </p:nvSpPr>
          <p:spPr bwMode="gray">
            <a:xfrm rot="3600000">
              <a:off x="5236" y="3480"/>
              <a:ext cx="330" cy="330"/>
            </a:xfrm>
            <a:custGeom>
              <a:avLst/>
              <a:gdLst>
                <a:gd name="T0" fmla="*/ 2147483647 w 70"/>
                <a:gd name="T1" fmla="*/ 2147483647 h 70"/>
                <a:gd name="T2" fmla="*/ 2147483647 w 70"/>
                <a:gd name="T3" fmla="*/ 2147483647 h 70"/>
                <a:gd name="T4" fmla="*/ 2147483647 w 70"/>
                <a:gd name="T5" fmla="*/ 2147483647 h 70"/>
                <a:gd name="T6" fmla="*/ 2147483647 w 70"/>
                <a:gd name="T7" fmla="*/ 2147483647 h 70"/>
                <a:gd name="T8" fmla="*/ 2147483647 w 70"/>
                <a:gd name="T9" fmla="*/ 214748364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70">
                  <a:moveTo>
                    <a:pt x="51" y="9"/>
                  </a:moveTo>
                  <a:cubicBezTo>
                    <a:pt x="66" y="18"/>
                    <a:pt x="70" y="36"/>
                    <a:pt x="62" y="51"/>
                  </a:cubicBezTo>
                  <a:cubicBezTo>
                    <a:pt x="53" y="65"/>
                    <a:pt x="34" y="70"/>
                    <a:pt x="19" y="61"/>
                  </a:cubicBezTo>
                  <a:cubicBezTo>
                    <a:pt x="5" y="53"/>
                    <a:pt x="0" y="34"/>
                    <a:pt x="9" y="19"/>
                  </a:cubicBezTo>
                  <a:cubicBezTo>
                    <a:pt x="18" y="5"/>
                    <a:pt x="36" y="0"/>
                    <a:pt x="5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41" name="Freeform 30"/>
            <p:cNvSpPr>
              <a:spLocks noChangeAspect="1"/>
            </p:cNvSpPr>
            <p:nvPr/>
          </p:nvSpPr>
          <p:spPr bwMode="gray">
            <a:xfrm rot="3600000">
              <a:off x="5579" y="3506"/>
              <a:ext cx="330" cy="330"/>
            </a:xfrm>
            <a:custGeom>
              <a:avLst/>
              <a:gdLst>
                <a:gd name="T0" fmla="*/ 2147483647 w 70"/>
                <a:gd name="T1" fmla="*/ 2147483647 h 70"/>
                <a:gd name="T2" fmla="*/ 2147483647 w 70"/>
                <a:gd name="T3" fmla="*/ 2147483647 h 70"/>
                <a:gd name="T4" fmla="*/ 2147483647 w 70"/>
                <a:gd name="T5" fmla="*/ 2147483647 h 70"/>
                <a:gd name="T6" fmla="*/ 2147483647 w 70"/>
                <a:gd name="T7" fmla="*/ 2147483647 h 70"/>
                <a:gd name="T8" fmla="*/ 2147483647 w 70"/>
                <a:gd name="T9" fmla="*/ 214748364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70">
                  <a:moveTo>
                    <a:pt x="60" y="17"/>
                  </a:moveTo>
                  <a:cubicBezTo>
                    <a:pt x="70" y="31"/>
                    <a:pt x="66" y="50"/>
                    <a:pt x="53" y="60"/>
                  </a:cubicBezTo>
                  <a:cubicBezTo>
                    <a:pt x="39" y="70"/>
                    <a:pt x="20" y="67"/>
                    <a:pt x="10" y="53"/>
                  </a:cubicBezTo>
                  <a:cubicBezTo>
                    <a:pt x="0" y="39"/>
                    <a:pt x="3" y="20"/>
                    <a:pt x="17" y="10"/>
                  </a:cubicBezTo>
                  <a:cubicBezTo>
                    <a:pt x="31" y="0"/>
                    <a:pt x="50" y="3"/>
                    <a:pt x="60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42" name="Freeform 31"/>
            <p:cNvSpPr>
              <a:spLocks noChangeAspect="1"/>
            </p:cNvSpPr>
            <p:nvPr/>
          </p:nvSpPr>
          <p:spPr bwMode="gray">
            <a:xfrm rot="3600000">
              <a:off x="4806" y="3295"/>
              <a:ext cx="256" cy="256"/>
            </a:xfrm>
            <a:custGeom>
              <a:avLst/>
              <a:gdLst>
                <a:gd name="T0" fmla="*/ 2147483647 w 54"/>
                <a:gd name="T1" fmla="*/ 2147483647 h 54"/>
                <a:gd name="T2" fmla="*/ 2147483647 w 54"/>
                <a:gd name="T3" fmla="*/ 2147483647 h 54"/>
                <a:gd name="T4" fmla="*/ 2147483647 w 54"/>
                <a:gd name="T5" fmla="*/ 2147483647 h 54"/>
                <a:gd name="T6" fmla="*/ 2147483647 w 54"/>
                <a:gd name="T7" fmla="*/ 2147483647 h 54"/>
                <a:gd name="T8" fmla="*/ 2147483647 w 54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54">
                  <a:moveTo>
                    <a:pt x="26" y="53"/>
                  </a:moveTo>
                  <a:cubicBezTo>
                    <a:pt x="11" y="53"/>
                    <a:pt x="0" y="41"/>
                    <a:pt x="1" y="26"/>
                  </a:cubicBezTo>
                  <a:cubicBezTo>
                    <a:pt x="1" y="12"/>
                    <a:pt x="13" y="0"/>
                    <a:pt x="28" y="1"/>
                  </a:cubicBezTo>
                  <a:cubicBezTo>
                    <a:pt x="43" y="2"/>
                    <a:pt x="54" y="14"/>
                    <a:pt x="53" y="28"/>
                  </a:cubicBezTo>
                  <a:cubicBezTo>
                    <a:pt x="52" y="43"/>
                    <a:pt x="40" y="54"/>
                    <a:pt x="26" y="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43" name="Freeform 32"/>
            <p:cNvSpPr>
              <a:spLocks noChangeAspect="1"/>
            </p:cNvSpPr>
            <p:nvPr/>
          </p:nvSpPr>
          <p:spPr bwMode="gray">
            <a:xfrm rot="3600000">
              <a:off x="5126" y="3163"/>
              <a:ext cx="278" cy="284"/>
            </a:xfrm>
            <a:custGeom>
              <a:avLst/>
              <a:gdLst>
                <a:gd name="T0" fmla="*/ 2147483647 w 59"/>
                <a:gd name="T1" fmla="*/ 2147483647 h 60"/>
                <a:gd name="T2" fmla="*/ 2147483647 w 59"/>
                <a:gd name="T3" fmla="*/ 2147483647 h 60"/>
                <a:gd name="T4" fmla="*/ 2147483647 w 59"/>
                <a:gd name="T5" fmla="*/ 2147483647 h 60"/>
                <a:gd name="T6" fmla="*/ 2147483647 w 59"/>
                <a:gd name="T7" fmla="*/ 2147483647 h 60"/>
                <a:gd name="T8" fmla="*/ 2147483647 w 59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60">
                  <a:moveTo>
                    <a:pt x="21" y="55"/>
                  </a:moveTo>
                  <a:cubicBezTo>
                    <a:pt x="7" y="50"/>
                    <a:pt x="0" y="35"/>
                    <a:pt x="5" y="21"/>
                  </a:cubicBezTo>
                  <a:cubicBezTo>
                    <a:pt x="10" y="8"/>
                    <a:pt x="25" y="0"/>
                    <a:pt x="38" y="5"/>
                  </a:cubicBezTo>
                  <a:cubicBezTo>
                    <a:pt x="52" y="10"/>
                    <a:pt x="59" y="25"/>
                    <a:pt x="54" y="39"/>
                  </a:cubicBezTo>
                  <a:cubicBezTo>
                    <a:pt x="50" y="52"/>
                    <a:pt x="35" y="60"/>
                    <a:pt x="21" y="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44" name="Freeform 33"/>
            <p:cNvSpPr>
              <a:spLocks noChangeAspect="1"/>
            </p:cNvSpPr>
            <p:nvPr/>
          </p:nvSpPr>
          <p:spPr bwMode="gray">
            <a:xfrm rot="3600000">
              <a:off x="5441" y="3148"/>
              <a:ext cx="284" cy="282"/>
            </a:xfrm>
            <a:custGeom>
              <a:avLst/>
              <a:gdLst>
                <a:gd name="T0" fmla="*/ 2147483647 w 60"/>
                <a:gd name="T1" fmla="*/ 2147483647 h 60"/>
                <a:gd name="T2" fmla="*/ 2147483647 w 60"/>
                <a:gd name="T3" fmla="*/ 2147483647 h 60"/>
                <a:gd name="T4" fmla="*/ 2147483647 w 60"/>
                <a:gd name="T5" fmla="*/ 2147483647 h 60"/>
                <a:gd name="T6" fmla="*/ 2147483647 w 60"/>
                <a:gd name="T7" fmla="*/ 2147483647 h 60"/>
                <a:gd name="T8" fmla="*/ 2147483647 w 60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60">
                  <a:moveTo>
                    <a:pt x="15" y="51"/>
                  </a:moveTo>
                  <a:cubicBezTo>
                    <a:pt x="3" y="43"/>
                    <a:pt x="0" y="27"/>
                    <a:pt x="8" y="15"/>
                  </a:cubicBezTo>
                  <a:cubicBezTo>
                    <a:pt x="17" y="3"/>
                    <a:pt x="33" y="0"/>
                    <a:pt x="45" y="8"/>
                  </a:cubicBezTo>
                  <a:cubicBezTo>
                    <a:pt x="57" y="16"/>
                    <a:pt x="60" y="33"/>
                    <a:pt x="52" y="45"/>
                  </a:cubicBezTo>
                  <a:cubicBezTo>
                    <a:pt x="43" y="57"/>
                    <a:pt x="27" y="60"/>
                    <a:pt x="15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45" name="Freeform 34"/>
            <p:cNvSpPr>
              <a:spLocks noChangeAspect="1"/>
            </p:cNvSpPr>
            <p:nvPr/>
          </p:nvSpPr>
          <p:spPr bwMode="gray">
            <a:xfrm rot="3600000">
              <a:off x="4811" y="3304"/>
              <a:ext cx="250" cy="252"/>
            </a:xfrm>
            <a:custGeom>
              <a:avLst/>
              <a:gdLst>
                <a:gd name="T0" fmla="*/ 2147483647 w 53"/>
                <a:gd name="T1" fmla="*/ 2147483647 h 53"/>
                <a:gd name="T2" fmla="*/ 0 w 53"/>
                <a:gd name="T3" fmla="*/ 2147483647 h 53"/>
                <a:gd name="T4" fmla="*/ 2147483647 w 53"/>
                <a:gd name="T5" fmla="*/ 0 h 53"/>
                <a:gd name="T6" fmla="*/ 2147483647 w 53"/>
                <a:gd name="T7" fmla="*/ 2147483647 h 53"/>
                <a:gd name="T8" fmla="*/ 2147483647 w 53"/>
                <a:gd name="T9" fmla="*/ 214748364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53">
                  <a:moveTo>
                    <a:pt x="26" y="53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1" y="11"/>
                    <a:pt x="13" y="0"/>
                    <a:pt x="27" y="0"/>
                  </a:cubicBezTo>
                  <a:cubicBezTo>
                    <a:pt x="42" y="1"/>
                    <a:pt x="53" y="13"/>
                    <a:pt x="53" y="28"/>
                  </a:cubicBezTo>
                  <a:cubicBezTo>
                    <a:pt x="52" y="42"/>
                    <a:pt x="40" y="53"/>
                    <a:pt x="26" y="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46" name="Freeform 35"/>
            <p:cNvSpPr>
              <a:spLocks noChangeAspect="1"/>
            </p:cNvSpPr>
            <p:nvPr/>
          </p:nvSpPr>
          <p:spPr bwMode="gray">
            <a:xfrm rot="3600000">
              <a:off x="4492" y="3526"/>
              <a:ext cx="274" cy="278"/>
            </a:xfrm>
            <a:custGeom>
              <a:avLst/>
              <a:gdLst>
                <a:gd name="T0" fmla="*/ 2147483647 w 58"/>
                <a:gd name="T1" fmla="*/ 2147483647 h 59"/>
                <a:gd name="T2" fmla="*/ 2147483647 w 58"/>
                <a:gd name="T3" fmla="*/ 2147483647 h 59"/>
                <a:gd name="T4" fmla="*/ 2147483647 w 58"/>
                <a:gd name="T5" fmla="*/ 2147483647 h 59"/>
                <a:gd name="T6" fmla="*/ 2147483647 w 58"/>
                <a:gd name="T7" fmla="*/ 2147483647 h 59"/>
                <a:gd name="T8" fmla="*/ 2147483647 w 58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59">
                  <a:moveTo>
                    <a:pt x="36" y="55"/>
                  </a:moveTo>
                  <a:cubicBezTo>
                    <a:pt x="22" y="59"/>
                    <a:pt x="8" y="51"/>
                    <a:pt x="4" y="37"/>
                  </a:cubicBezTo>
                  <a:cubicBezTo>
                    <a:pt x="0" y="23"/>
                    <a:pt x="8" y="9"/>
                    <a:pt x="22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8" y="36"/>
                    <a:pt x="50" y="51"/>
                    <a:pt x="36" y="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47" name="Freeform 36"/>
            <p:cNvSpPr>
              <a:spLocks noChangeAspect="1"/>
            </p:cNvSpPr>
            <p:nvPr/>
          </p:nvSpPr>
          <p:spPr bwMode="gray">
            <a:xfrm rot="3600000">
              <a:off x="4254" y="3869"/>
              <a:ext cx="284" cy="284"/>
            </a:xfrm>
            <a:custGeom>
              <a:avLst/>
              <a:gdLst>
                <a:gd name="T0" fmla="*/ 2147483647 w 60"/>
                <a:gd name="T1" fmla="*/ 2147483647 h 60"/>
                <a:gd name="T2" fmla="*/ 2147483647 w 60"/>
                <a:gd name="T3" fmla="*/ 2147483647 h 60"/>
                <a:gd name="T4" fmla="*/ 2147483647 w 60"/>
                <a:gd name="T5" fmla="*/ 2147483647 h 60"/>
                <a:gd name="T6" fmla="*/ 2147483647 w 60"/>
                <a:gd name="T7" fmla="*/ 2147483647 h 60"/>
                <a:gd name="T8" fmla="*/ 2147483647 w 60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60">
                  <a:moveTo>
                    <a:pt x="46" y="51"/>
                  </a:moveTo>
                  <a:cubicBezTo>
                    <a:pt x="34" y="60"/>
                    <a:pt x="18" y="57"/>
                    <a:pt x="9" y="45"/>
                  </a:cubicBezTo>
                  <a:cubicBezTo>
                    <a:pt x="0" y="34"/>
                    <a:pt x="3" y="17"/>
                    <a:pt x="15" y="9"/>
                  </a:cubicBezTo>
                  <a:cubicBezTo>
                    <a:pt x="26" y="0"/>
                    <a:pt x="43" y="2"/>
                    <a:pt x="52" y="14"/>
                  </a:cubicBezTo>
                  <a:cubicBezTo>
                    <a:pt x="60" y="26"/>
                    <a:pt x="58" y="42"/>
                    <a:pt x="46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48" name="Freeform 37"/>
            <p:cNvSpPr>
              <a:spLocks noChangeAspect="1"/>
            </p:cNvSpPr>
            <p:nvPr/>
          </p:nvSpPr>
          <p:spPr bwMode="gray">
            <a:xfrm rot="3600000">
              <a:off x="4160" y="4246"/>
              <a:ext cx="284" cy="284"/>
            </a:xfrm>
            <a:custGeom>
              <a:avLst/>
              <a:gdLst>
                <a:gd name="T0" fmla="*/ 2147483647 w 60"/>
                <a:gd name="T1" fmla="*/ 2147483647 h 60"/>
                <a:gd name="T2" fmla="*/ 2147483647 w 60"/>
                <a:gd name="T3" fmla="*/ 2147483647 h 60"/>
                <a:gd name="T4" fmla="*/ 2147483647 w 60"/>
                <a:gd name="T5" fmla="*/ 2147483647 h 60"/>
                <a:gd name="T6" fmla="*/ 2147483647 w 60"/>
                <a:gd name="T7" fmla="*/ 2147483647 h 60"/>
                <a:gd name="T8" fmla="*/ 2147483647 w 60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60">
                  <a:moveTo>
                    <a:pt x="51" y="45"/>
                  </a:moveTo>
                  <a:cubicBezTo>
                    <a:pt x="43" y="57"/>
                    <a:pt x="27" y="60"/>
                    <a:pt x="15" y="52"/>
                  </a:cubicBezTo>
                  <a:cubicBezTo>
                    <a:pt x="3" y="43"/>
                    <a:pt x="0" y="27"/>
                    <a:pt x="8" y="15"/>
                  </a:cubicBezTo>
                  <a:cubicBezTo>
                    <a:pt x="17" y="3"/>
                    <a:pt x="33" y="0"/>
                    <a:pt x="45" y="9"/>
                  </a:cubicBezTo>
                  <a:cubicBezTo>
                    <a:pt x="57" y="17"/>
                    <a:pt x="60" y="33"/>
                    <a:pt x="51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49" name="Freeform 38"/>
            <p:cNvSpPr>
              <a:spLocks noChangeAspect="1"/>
            </p:cNvSpPr>
            <p:nvPr/>
          </p:nvSpPr>
          <p:spPr bwMode="gray">
            <a:xfrm rot="3600000">
              <a:off x="4630" y="3062"/>
              <a:ext cx="218" cy="216"/>
            </a:xfrm>
            <a:custGeom>
              <a:avLst/>
              <a:gdLst>
                <a:gd name="T0" fmla="*/ 2147483647 w 46"/>
                <a:gd name="T1" fmla="*/ 0 h 46"/>
                <a:gd name="T2" fmla="*/ 2147483647 w 46"/>
                <a:gd name="T3" fmla="*/ 2147483647 h 46"/>
                <a:gd name="T4" fmla="*/ 2147483647 w 46"/>
                <a:gd name="T5" fmla="*/ 2147483647 h 46"/>
                <a:gd name="T6" fmla="*/ 2147483647 w 46"/>
                <a:gd name="T7" fmla="*/ 2147483647 h 46"/>
                <a:gd name="T8" fmla="*/ 2147483647 w 46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36" y="0"/>
                    <a:pt x="46" y="10"/>
                    <a:pt x="46" y="23"/>
                  </a:cubicBezTo>
                  <a:cubicBezTo>
                    <a:pt x="46" y="35"/>
                    <a:pt x="36" y="46"/>
                    <a:pt x="24" y="46"/>
                  </a:cubicBezTo>
                  <a:cubicBezTo>
                    <a:pt x="11" y="46"/>
                    <a:pt x="1" y="36"/>
                    <a:pt x="1" y="23"/>
                  </a:cubicBezTo>
                  <a:cubicBezTo>
                    <a:pt x="0" y="10"/>
                    <a:pt x="11" y="0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50" name="Freeform 39"/>
            <p:cNvSpPr>
              <a:spLocks noChangeAspect="1"/>
            </p:cNvSpPr>
            <p:nvPr/>
          </p:nvSpPr>
          <p:spPr bwMode="gray">
            <a:xfrm rot="3600000">
              <a:off x="4894" y="2928"/>
              <a:ext cx="236" cy="236"/>
            </a:xfrm>
            <a:custGeom>
              <a:avLst/>
              <a:gdLst>
                <a:gd name="T0" fmla="*/ 2147483647 w 50"/>
                <a:gd name="T1" fmla="*/ 2147483647 h 50"/>
                <a:gd name="T2" fmla="*/ 2147483647 w 50"/>
                <a:gd name="T3" fmla="*/ 2147483647 h 50"/>
                <a:gd name="T4" fmla="*/ 2147483647 w 50"/>
                <a:gd name="T5" fmla="*/ 2147483647 h 50"/>
                <a:gd name="T6" fmla="*/ 2147483647 w 50"/>
                <a:gd name="T7" fmla="*/ 2147483647 h 50"/>
                <a:gd name="T8" fmla="*/ 2147483647 w 50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0">
                  <a:moveTo>
                    <a:pt x="30" y="2"/>
                  </a:moveTo>
                  <a:cubicBezTo>
                    <a:pt x="42" y="5"/>
                    <a:pt x="50" y="17"/>
                    <a:pt x="48" y="29"/>
                  </a:cubicBezTo>
                  <a:cubicBezTo>
                    <a:pt x="45" y="42"/>
                    <a:pt x="33" y="50"/>
                    <a:pt x="21" y="47"/>
                  </a:cubicBezTo>
                  <a:cubicBezTo>
                    <a:pt x="9" y="45"/>
                    <a:pt x="0" y="33"/>
                    <a:pt x="3" y="20"/>
                  </a:cubicBezTo>
                  <a:cubicBezTo>
                    <a:pt x="5" y="8"/>
                    <a:pt x="17" y="0"/>
                    <a:pt x="30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51" name="Freeform 40"/>
            <p:cNvSpPr>
              <a:spLocks noChangeAspect="1"/>
            </p:cNvSpPr>
            <p:nvPr/>
          </p:nvSpPr>
          <p:spPr bwMode="gray">
            <a:xfrm rot="3600000">
              <a:off x="5165" y="2855"/>
              <a:ext cx="246" cy="246"/>
            </a:xfrm>
            <a:custGeom>
              <a:avLst/>
              <a:gdLst>
                <a:gd name="T0" fmla="*/ 2147483647 w 52"/>
                <a:gd name="T1" fmla="*/ 2147483647 h 52"/>
                <a:gd name="T2" fmla="*/ 2147483647 w 52"/>
                <a:gd name="T3" fmla="*/ 2147483647 h 52"/>
                <a:gd name="T4" fmla="*/ 2147483647 w 52"/>
                <a:gd name="T5" fmla="*/ 2147483647 h 52"/>
                <a:gd name="T6" fmla="*/ 2147483647 w 52"/>
                <a:gd name="T7" fmla="*/ 2147483647 h 52"/>
                <a:gd name="T8" fmla="*/ 2147483647 w 52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52">
                  <a:moveTo>
                    <a:pt x="35" y="5"/>
                  </a:moveTo>
                  <a:cubicBezTo>
                    <a:pt x="46" y="10"/>
                    <a:pt x="52" y="23"/>
                    <a:pt x="48" y="35"/>
                  </a:cubicBezTo>
                  <a:cubicBezTo>
                    <a:pt x="43" y="46"/>
                    <a:pt x="30" y="52"/>
                    <a:pt x="18" y="48"/>
                  </a:cubicBezTo>
                  <a:cubicBezTo>
                    <a:pt x="6" y="43"/>
                    <a:pt x="0" y="30"/>
                    <a:pt x="5" y="18"/>
                  </a:cubicBezTo>
                  <a:cubicBezTo>
                    <a:pt x="10" y="6"/>
                    <a:pt x="23" y="0"/>
                    <a:pt x="35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52" name="Freeform 41"/>
            <p:cNvSpPr>
              <a:spLocks noChangeAspect="1"/>
            </p:cNvSpPr>
            <p:nvPr/>
          </p:nvSpPr>
          <p:spPr bwMode="gray">
            <a:xfrm rot="3600000">
              <a:off x="5480" y="2845"/>
              <a:ext cx="250" cy="246"/>
            </a:xfrm>
            <a:custGeom>
              <a:avLst/>
              <a:gdLst>
                <a:gd name="T0" fmla="*/ 2147483647 w 53"/>
                <a:gd name="T1" fmla="*/ 2147483647 h 52"/>
                <a:gd name="T2" fmla="*/ 2147483647 w 53"/>
                <a:gd name="T3" fmla="*/ 2147483647 h 52"/>
                <a:gd name="T4" fmla="*/ 2147483647 w 53"/>
                <a:gd name="T5" fmla="*/ 2147483647 h 52"/>
                <a:gd name="T6" fmla="*/ 2147483647 w 53"/>
                <a:gd name="T7" fmla="*/ 2147483647 h 52"/>
                <a:gd name="T8" fmla="*/ 2147483647 w 53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52">
                  <a:moveTo>
                    <a:pt x="39" y="7"/>
                  </a:moveTo>
                  <a:cubicBezTo>
                    <a:pt x="50" y="14"/>
                    <a:pt x="53" y="28"/>
                    <a:pt x="46" y="38"/>
                  </a:cubicBezTo>
                  <a:cubicBezTo>
                    <a:pt x="39" y="49"/>
                    <a:pt x="24" y="52"/>
                    <a:pt x="14" y="45"/>
                  </a:cubicBezTo>
                  <a:cubicBezTo>
                    <a:pt x="3" y="38"/>
                    <a:pt x="0" y="24"/>
                    <a:pt x="7" y="13"/>
                  </a:cubicBezTo>
                  <a:cubicBezTo>
                    <a:pt x="14" y="3"/>
                    <a:pt x="29" y="0"/>
                    <a:pt x="39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53" name="Freeform 42"/>
            <p:cNvSpPr>
              <a:spLocks noChangeAspect="1"/>
            </p:cNvSpPr>
            <p:nvPr/>
          </p:nvSpPr>
          <p:spPr bwMode="gray">
            <a:xfrm rot="3600000">
              <a:off x="3868" y="4264"/>
              <a:ext cx="246" cy="246"/>
            </a:xfrm>
            <a:custGeom>
              <a:avLst/>
              <a:gdLst>
                <a:gd name="T0" fmla="*/ 2147483647 w 52"/>
                <a:gd name="T1" fmla="*/ 2147483647 h 52"/>
                <a:gd name="T2" fmla="*/ 2147483647 w 52"/>
                <a:gd name="T3" fmla="*/ 2147483647 h 52"/>
                <a:gd name="T4" fmla="*/ 2147483647 w 52"/>
                <a:gd name="T5" fmla="*/ 2147483647 h 52"/>
                <a:gd name="T6" fmla="*/ 2147483647 w 52"/>
                <a:gd name="T7" fmla="*/ 2147483647 h 52"/>
                <a:gd name="T8" fmla="*/ 2147483647 w 52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52">
                  <a:moveTo>
                    <a:pt x="6" y="13"/>
                  </a:moveTo>
                  <a:cubicBezTo>
                    <a:pt x="14" y="3"/>
                    <a:pt x="28" y="0"/>
                    <a:pt x="38" y="7"/>
                  </a:cubicBezTo>
                  <a:cubicBezTo>
                    <a:pt x="49" y="14"/>
                    <a:pt x="52" y="28"/>
                    <a:pt x="45" y="39"/>
                  </a:cubicBezTo>
                  <a:cubicBezTo>
                    <a:pt x="38" y="49"/>
                    <a:pt x="23" y="52"/>
                    <a:pt x="13" y="45"/>
                  </a:cubicBezTo>
                  <a:cubicBezTo>
                    <a:pt x="2" y="38"/>
                    <a:pt x="0" y="24"/>
                    <a:pt x="6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54" name="Freeform 43"/>
            <p:cNvSpPr>
              <a:spLocks noChangeAspect="1"/>
            </p:cNvSpPr>
            <p:nvPr/>
          </p:nvSpPr>
          <p:spPr bwMode="gray">
            <a:xfrm rot="3600000">
              <a:off x="3920" y="3980"/>
              <a:ext cx="236" cy="236"/>
            </a:xfrm>
            <a:custGeom>
              <a:avLst/>
              <a:gdLst>
                <a:gd name="T0" fmla="*/ 2147483647 w 50"/>
                <a:gd name="T1" fmla="*/ 2147483647 h 50"/>
                <a:gd name="T2" fmla="*/ 2147483647 w 50"/>
                <a:gd name="T3" fmla="*/ 2147483647 h 50"/>
                <a:gd name="T4" fmla="*/ 2147483647 w 50"/>
                <a:gd name="T5" fmla="*/ 2147483647 h 50"/>
                <a:gd name="T6" fmla="*/ 2147483647 w 50"/>
                <a:gd name="T7" fmla="*/ 2147483647 h 50"/>
                <a:gd name="T8" fmla="*/ 2147483647 w 50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0">
                  <a:moveTo>
                    <a:pt x="9" y="9"/>
                  </a:moveTo>
                  <a:cubicBezTo>
                    <a:pt x="18" y="0"/>
                    <a:pt x="32" y="0"/>
                    <a:pt x="41" y="9"/>
                  </a:cubicBezTo>
                  <a:cubicBezTo>
                    <a:pt x="50" y="18"/>
                    <a:pt x="50" y="32"/>
                    <a:pt x="42" y="41"/>
                  </a:cubicBezTo>
                  <a:cubicBezTo>
                    <a:pt x="33" y="50"/>
                    <a:pt x="18" y="50"/>
                    <a:pt x="9" y="42"/>
                  </a:cubicBezTo>
                  <a:cubicBezTo>
                    <a:pt x="0" y="33"/>
                    <a:pt x="0" y="18"/>
                    <a:pt x="9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55" name="Freeform 44"/>
            <p:cNvSpPr>
              <a:spLocks noChangeAspect="1"/>
            </p:cNvSpPr>
            <p:nvPr/>
          </p:nvSpPr>
          <p:spPr bwMode="gray">
            <a:xfrm rot="3600000">
              <a:off x="4018" y="3692"/>
              <a:ext cx="246" cy="246"/>
            </a:xfrm>
            <a:custGeom>
              <a:avLst/>
              <a:gdLst>
                <a:gd name="T0" fmla="*/ 2147483647 w 52"/>
                <a:gd name="T1" fmla="*/ 2147483647 h 52"/>
                <a:gd name="T2" fmla="*/ 2147483647 w 52"/>
                <a:gd name="T3" fmla="*/ 2147483647 h 52"/>
                <a:gd name="T4" fmla="*/ 2147483647 w 52"/>
                <a:gd name="T5" fmla="*/ 2147483647 h 52"/>
                <a:gd name="T6" fmla="*/ 2147483647 w 52"/>
                <a:gd name="T7" fmla="*/ 2147483647 h 52"/>
                <a:gd name="T8" fmla="*/ 2147483647 w 52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52">
                  <a:moveTo>
                    <a:pt x="13" y="7"/>
                  </a:moveTo>
                  <a:cubicBezTo>
                    <a:pt x="24" y="0"/>
                    <a:pt x="38" y="3"/>
                    <a:pt x="45" y="14"/>
                  </a:cubicBezTo>
                  <a:cubicBezTo>
                    <a:pt x="52" y="24"/>
                    <a:pt x="49" y="38"/>
                    <a:pt x="39" y="45"/>
                  </a:cubicBezTo>
                  <a:cubicBezTo>
                    <a:pt x="28" y="52"/>
                    <a:pt x="14" y="49"/>
                    <a:pt x="7" y="39"/>
                  </a:cubicBezTo>
                  <a:cubicBezTo>
                    <a:pt x="0" y="28"/>
                    <a:pt x="3" y="14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56" name="Freeform 45"/>
            <p:cNvSpPr>
              <a:spLocks noChangeAspect="1"/>
            </p:cNvSpPr>
            <p:nvPr/>
          </p:nvSpPr>
          <p:spPr bwMode="gray">
            <a:xfrm rot="3600000">
              <a:off x="4160" y="3458"/>
              <a:ext cx="246" cy="246"/>
            </a:xfrm>
            <a:custGeom>
              <a:avLst/>
              <a:gdLst>
                <a:gd name="T0" fmla="*/ 2147483647 w 52"/>
                <a:gd name="T1" fmla="*/ 2147483647 h 52"/>
                <a:gd name="T2" fmla="*/ 2147483647 w 52"/>
                <a:gd name="T3" fmla="*/ 2147483647 h 52"/>
                <a:gd name="T4" fmla="*/ 2147483647 w 52"/>
                <a:gd name="T5" fmla="*/ 2147483647 h 52"/>
                <a:gd name="T6" fmla="*/ 2147483647 w 52"/>
                <a:gd name="T7" fmla="*/ 2147483647 h 52"/>
                <a:gd name="T8" fmla="*/ 2147483647 w 52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52">
                  <a:moveTo>
                    <a:pt x="17" y="5"/>
                  </a:moveTo>
                  <a:cubicBezTo>
                    <a:pt x="29" y="0"/>
                    <a:pt x="42" y="5"/>
                    <a:pt x="47" y="17"/>
                  </a:cubicBezTo>
                  <a:cubicBezTo>
                    <a:pt x="52" y="28"/>
                    <a:pt x="47" y="42"/>
                    <a:pt x="35" y="47"/>
                  </a:cubicBezTo>
                  <a:cubicBezTo>
                    <a:pt x="24" y="52"/>
                    <a:pt x="10" y="47"/>
                    <a:pt x="5" y="35"/>
                  </a:cubicBezTo>
                  <a:cubicBezTo>
                    <a:pt x="0" y="23"/>
                    <a:pt x="5" y="10"/>
                    <a:pt x="1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57" name="Freeform 46"/>
            <p:cNvSpPr>
              <a:spLocks noChangeAspect="1"/>
            </p:cNvSpPr>
            <p:nvPr/>
          </p:nvSpPr>
          <p:spPr bwMode="gray">
            <a:xfrm rot="3600000">
              <a:off x="4374" y="3242"/>
              <a:ext cx="236" cy="240"/>
            </a:xfrm>
            <a:custGeom>
              <a:avLst/>
              <a:gdLst>
                <a:gd name="T0" fmla="*/ 2147483647 w 50"/>
                <a:gd name="T1" fmla="*/ 2147483647 h 51"/>
                <a:gd name="T2" fmla="*/ 2147483647 w 50"/>
                <a:gd name="T3" fmla="*/ 2147483647 h 51"/>
                <a:gd name="T4" fmla="*/ 2147483647 w 50"/>
                <a:gd name="T5" fmla="*/ 2147483647 h 51"/>
                <a:gd name="T6" fmla="*/ 2147483647 w 50"/>
                <a:gd name="T7" fmla="*/ 2147483647 h 51"/>
                <a:gd name="T8" fmla="*/ 2147483647 w 50"/>
                <a:gd name="T9" fmla="*/ 214748364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1">
                  <a:moveTo>
                    <a:pt x="20" y="3"/>
                  </a:moveTo>
                  <a:cubicBezTo>
                    <a:pt x="32" y="0"/>
                    <a:pt x="44" y="8"/>
                    <a:pt x="47" y="20"/>
                  </a:cubicBezTo>
                  <a:cubicBezTo>
                    <a:pt x="50" y="33"/>
                    <a:pt x="43" y="45"/>
                    <a:pt x="30" y="48"/>
                  </a:cubicBezTo>
                  <a:cubicBezTo>
                    <a:pt x="18" y="51"/>
                    <a:pt x="6" y="43"/>
                    <a:pt x="3" y="31"/>
                  </a:cubicBezTo>
                  <a:cubicBezTo>
                    <a:pt x="0" y="19"/>
                    <a:pt x="7" y="6"/>
                    <a:pt x="20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58" name="Freeform 47"/>
            <p:cNvSpPr>
              <a:spLocks noChangeAspect="1"/>
            </p:cNvSpPr>
            <p:nvPr/>
          </p:nvSpPr>
          <p:spPr bwMode="gray">
            <a:xfrm rot="3600000">
              <a:off x="3642" y="4077"/>
              <a:ext cx="202" cy="204"/>
            </a:xfrm>
            <a:custGeom>
              <a:avLst/>
              <a:gdLst>
                <a:gd name="T0" fmla="*/ 2147483647 w 43"/>
                <a:gd name="T1" fmla="*/ 2147483647 h 43"/>
                <a:gd name="T2" fmla="*/ 2147483647 w 43"/>
                <a:gd name="T3" fmla="*/ 2147483647 h 43"/>
                <a:gd name="T4" fmla="*/ 2147483647 w 43"/>
                <a:gd name="T5" fmla="*/ 2147483647 h 43"/>
                <a:gd name="T6" fmla="*/ 2147483647 w 43"/>
                <a:gd name="T7" fmla="*/ 2147483647 h 43"/>
                <a:gd name="T8" fmla="*/ 2147483647 w 43"/>
                <a:gd name="T9" fmla="*/ 2147483647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43">
                  <a:moveTo>
                    <a:pt x="8" y="8"/>
                  </a:moveTo>
                  <a:cubicBezTo>
                    <a:pt x="16" y="0"/>
                    <a:pt x="28" y="0"/>
                    <a:pt x="35" y="8"/>
                  </a:cubicBezTo>
                  <a:cubicBezTo>
                    <a:pt x="43" y="16"/>
                    <a:pt x="43" y="28"/>
                    <a:pt x="35" y="36"/>
                  </a:cubicBezTo>
                  <a:cubicBezTo>
                    <a:pt x="27" y="43"/>
                    <a:pt x="15" y="43"/>
                    <a:pt x="8" y="35"/>
                  </a:cubicBezTo>
                  <a:cubicBezTo>
                    <a:pt x="0" y="28"/>
                    <a:pt x="0" y="15"/>
                    <a:pt x="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59" name="Freeform 48"/>
            <p:cNvSpPr>
              <a:spLocks noChangeAspect="1"/>
            </p:cNvSpPr>
            <p:nvPr/>
          </p:nvSpPr>
          <p:spPr bwMode="gray">
            <a:xfrm rot="3600000">
              <a:off x="3726" y="3737"/>
              <a:ext cx="214" cy="212"/>
            </a:xfrm>
            <a:custGeom>
              <a:avLst/>
              <a:gdLst>
                <a:gd name="T0" fmla="*/ 2147483647 w 45"/>
                <a:gd name="T1" fmla="*/ 2147483647 h 45"/>
                <a:gd name="T2" fmla="*/ 2147483647 w 45"/>
                <a:gd name="T3" fmla="*/ 2147483647 h 45"/>
                <a:gd name="T4" fmla="*/ 2147483647 w 45"/>
                <a:gd name="T5" fmla="*/ 2147483647 h 45"/>
                <a:gd name="T6" fmla="*/ 2147483647 w 45"/>
                <a:gd name="T7" fmla="*/ 2147483647 h 45"/>
                <a:gd name="T8" fmla="*/ 2147483647 w 45"/>
                <a:gd name="T9" fmla="*/ 2147483647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45">
                  <a:moveTo>
                    <a:pt x="12" y="6"/>
                  </a:moveTo>
                  <a:cubicBezTo>
                    <a:pt x="21" y="0"/>
                    <a:pt x="33" y="3"/>
                    <a:pt x="39" y="12"/>
                  </a:cubicBezTo>
                  <a:cubicBezTo>
                    <a:pt x="45" y="21"/>
                    <a:pt x="42" y="33"/>
                    <a:pt x="33" y="39"/>
                  </a:cubicBezTo>
                  <a:cubicBezTo>
                    <a:pt x="24" y="45"/>
                    <a:pt x="12" y="42"/>
                    <a:pt x="6" y="33"/>
                  </a:cubicBezTo>
                  <a:cubicBezTo>
                    <a:pt x="0" y="24"/>
                    <a:pt x="3" y="12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60" name="Freeform 49"/>
            <p:cNvSpPr>
              <a:spLocks noChangeAspect="1"/>
            </p:cNvSpPr>
            <p:nvPr/>
          </p:nvSpPr>
          <p:spPr bwMode="gray">
            <a:xfrm rot="3600000">
              <a:off x="3867" y="3455"/>
              <a:ext cx="208" cy="208"/>
            </a:xfrm>
            <a:custGeom>
              <a:avLst/>
              <a:gdLst>
                <a:gd name="T0" fmla="*/ 2147483647 w 44"/>
                <a:gd name="T1" fmla="*/ 2147483647 h 44"/>
                <a:gd name="T2" fmla="*/ 2147483647 w 44"/>
                <a:gd name="T3" fmla="*/ 2147483647 h 44"/>
                <a:gd name="T4" fmla="*/ 2147483647 w 44"/>
                <a:gd name="T5" fmla="*/ 2147483647 h 44"/>
                <a:gd name="T6" fmla="*/ 2147483647 w 44"/>
                <a:gd name="T7" fmla="*/ 2147483647 h 44"/>
                <a:gd name="T8" fmla="*/ 2147483647 w 44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44">
                  <a:moveTo>
                    <a:pt x="14" y="4"/>
                  </a:moveTo>
                  <a:cubicBezTo>
                    <a:pt x="24" y="0"/>
                    <a:pt x="36" y="4"/>
                    <a:pt x="40" y="14"/>
                  </a:cubicBezTo>
                  <a:cubicBezTo>
                    <a:pt x="44" y="24"/>
                    <a:pt x="39" y="36"/>
                    <a:pt x="30" y="40"/>
                  </a:cubicBezTo>
                  <a:cubicBezTo>
                    <a:pt x="20" y="44"/>
                    <a:pt x="8" y="40"/>
                    <a:pt x="4" y="30"/>
                  </a:cubicBezTo>
                  <a:cubicBezTo>
                    <a:pt x="0" y="20"/>
                    <a:pt x="4" y="8"/>
                    <a:pt x="1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61" name="Freeform 50"/>
            <p:cNvSpPr>
              <a:spLocks noChangeAspect="1"/>
            </p:cNvSpPr>
            <p:nvPr/>
          </p:nvSpPr>
          <p:spPr bwMode="gray">
            <a:xfrm rot="3600000">
              <a:off x="4045" y="3210"/>
              <a:ext cx="204" cy="204"/>
            </a:xfrm>
            <a:custGeom>
              <a:avLst/>
              <a:gdLst>
                <a:gd name="T0" fmla="*/ 2147483647 w 43"/>
                <a:gd name="T1" fmla="*/ 2147483647 h 43"/>
                <a:gd name="T2" fmla="*/ 2147483647 w 43"/>
                <a:gd name="T3" fmla="*/ 2147483647 h 43"/>
                <a:gd name="T4" fmla="*/ 2147483647 w 43"/>
                <a:gd name="T5" fmla="*/ 2147483647 h 43"/>
                <a:gd name="T6" fmla="*/ 2147483647 w 43"/>
                <a:gd name="T7" fmla="*/ 2147483647 h 43"/>
                <a:gd name="T8" fmla="*/ 2147483647 w 43"/>
                <a:gd name="T9" fmla="*/ 2147483647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43">
                  <a:moveTo>
                    <a:pt x="17" y="2"/>
                  </a:moveTo>
                  <a:cubicBezTo>
                    <a:pt x="28" y="0"/>
                    <a:pt x="38" y="6"/>
                    <a:pt x="40" y="17"/>
                  </a:cubicBezTo>
                  <a:cubicBezTo>
                    <a:pt x="43" y="27"/>
                    <a:pt x="36" y="38"/>
                    <a:pt x="26" y="40"/>
                  </a:cubicBezTo>
                  <a:cubicBezTo>
                    <a:pt x="15" y="43"/>
                    <a:pt x="5" y="36"/>
                    <a:pt x="2" y="26"/>
                  </a:cubicBezTo>
                  <a:cubicBezTo>
                    <a:pt x="0" y="15"/>
                    <a:pt x="7" y="5"/>
                    <a:pt x="17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62" name="Freeform 51"/>
            <p:cNvSpPr>
              <a:spLocks noChangeAspect="1"/>
            </p:cNvSpPr>
            <p:nvPr/>
          </p:nvSpPr>
          <p:spPr bwMode="gray">
            <a:xfrm rot="3600000">
              <a:off x="4339" y="2951"/>
              <a:ext cx="190" cy="190"/>
            </a:xfrm>
            <a:custGeom>
              <a:avLst/>
              <a:gdLst>
                <a:gd name="T0" fmla="*/ 2147483647 w 40"/>
                <a:gd name="T1" fmla="*/ 0 h 40"/>
                <a:gd name="T2" fmla="*/ 2147483647 w 40"/>
                <a:gd name="T3" fmla="*/ 2147483647 h 40"/>
                <a:gd name="T4" fmla="*/ 2147483647 w 40"/>
                <a:gd name="T5" fmla="*/ 2147483647 h 40"/>
                <a:gd name="T6" fmla="*/ 0 w 40"/>
                <a:gd name="T7" fmla="*/ 2147483647 h 40"/>
                <a:gd name="T8" fmla="*/ 2147483647 w 40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cubicBezTo>
                    <a:pt x="30" y="0"/>
                    <a:pt x="39" y="9"/>
                    <a:pt x="39" y="20"/>
                  </a:cubicBezTo>
                  <a:cubicBezTo>
                    <a:pt x="40" y="31"/>
                    <a:pt x="31" y="39"/>
                    <a:pt x="20" y="39"/>
                  </a:cubicBezTo>
                  <a:cubicBezTo>
                    <a:pt x="9" y="40"/>
                    <a:pt x="1" y="31"/>
                    <a:pt x="0" y="20"/>
                  </a:cubicBezTo>
                  <a:cubicBezTo>
                    <a:pt x="0" y="9"/>
                    <a:pt x="9" y="1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63" name="Freeform 52"/>
            <p:cNvSpPr>
              <a:spLocks noChangeAspect="1"/>
            </p:cNvSpPr>
            <p:nvPr/>
          </p:nvSpPr>
          <p:spPr bwMode="gray">
            <a:xfrm rot="3600000">
              <a:off x="4656" y="2756"/>
              <a:ext cx="198" cy="200"/>
            </a:xfrm>
            <a:custGeom>
              <a:avLst/>
              <a:gdLst>
                <a:gd name="T0" fmla="*/ 2147483647 w 42"/>
                <a:gd name="T1" fmla="*/ 2147483647 h 42"/>
                <a:gd name="T2" fmla="*/ 2147483647 w 42"/>
                <a:gd name="T3" fmla="*/ 2147483647 h 42"/>
                <a:gd name="T4" fmla="*/ 2147483647 w 42"/>
                <a:gd name="T5" fmla="*/ 2147483647 h 42"/>
                <a:gd name="T6" fmla="*/ 2147483647 w 42"/>
                <a:gd name="T7" fmla="*/ 2147483647 h 42"/>
                <a:gd name="T8" fmla="*/ 2147483647 w 42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2">
                  <a:moveTo>
                    <a:pt x="25" y="2"/>
                  </a:moveTo>
                  <a:cubicBezTo>
                    <a:pt x="35" y="4"/>
                    <a:pt x="42" y="14"/>
                    <a:pt x="40" y="25"/>
                  </a:cubicBezTo>
                  <a:cubicBezTo>
                    <a:pt x="38" y="35"/>
                    <a:pt x="28" y="42"/>
                    <a:pt x="17" y="40"/>
                  </a:cubicBezTo>
                  <a:cubicBezTo>
                    <a:pt x="6" y="38"/>
                    <a:pt x="0" y="28"/>
                    <a:pt x="2" y="17"/>
                  </a:cubicBezTo>
                  <a:cubicBezTo>
                    <a:pt x="4" y="7"/>
                    <a:pt x="14" y="0"/>
                    <a:pt x="25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64" name="Freeform 53"/>
            <p:cNvSpPr>
              <a:spLocks noChangeAspect="1"/>
            </p:cNvSpPr>
            <p:nvPr/>
          </p:nvSpPr>
          <p:spPr bwMode="gray">
            <a:xfrm rot="3600000">
              <a:off x="4986" y="2633"/>
              <a:ext cx="208" cy="208"/>
            </a:xfrm>
            <a:custGeom>
              <a:avLst/>
              <a:gdLst>
                <a:gd name="T0" fmla="*/ 2147483647 w 44"/>
                <a:gd name="T1" fmla="*/ 2147483647 h 44"/>
                <a:gd name="T2" fmla="*/ 2147483647 w 44"/>
                <a:gd name="T3" fmla="*/ 2147483647 h 44"/>
                <a:gd name="T4" fmla="*/ 2147483647 w 44"/>
                <a:gd name="T5" fmla="*/ 2147483647 h 44"/>
                <a:gd name="T6" fmla="*/ 2147483647 w 44"/>
                <a:gd name="T7" fmla="*/ 2147483647 h 44"/>
                <a:gd name="T8" fmla="*/ 2147483647 w 44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44">
                  <a:moveTo>
                    <a:pt x="30" y="4"/>
                  </a:moveTo>
                  <a:cubicBezTo>
                    <a:pt x="40" y="8"/>
                    <a:pt x="44" y="19"/>
                    <a:pt x="40" y="29"/>
                  </a:cubicBezTo>
                  <a:cubicBezTo>
                    <a:pt x="36" y="39"/>
                    <a:pt x="25" y="44"/>
                    <a:pt x="15" y="40"/>
                  </a:cubicBezTo>
                  <a:cubicBezTo>
                    <a:pt x="5" y="36"/>
                    <a:pt x="0" y="24"/>
                    <a:pt x="4" y="14"/>
                  </a:cubicBezTo>
                  <a:cubicBezTo>
                    <a:pt x="8" y="4"/>
                    <a:pt x="20" y="0"/>
                    <a:pt x="30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65" name="Freeform 54"/>
            <p:cNvSpPr>
              <a:spLocks noChangeAspect="1"/>
            </p:cNvSpPr>
            <p:nvPr/>
          </p:nvSpPr>
          <p:spPr bwMode="gray">
            <a:xfrm rot="3600000">
              <a:off x="5345" y="2586"/>
              <a:ext cx="212" cy="208"/>
            </a:xfrm>
            <a:custGeom>
              <a:avLst/>
              <a:gdLst>
                <a:gd name="T0" fmla="*/ 2147483647 w 45"/>
                <a:gd name="T1" fmla="*/ 2147483647 h 44"/>
                <a:gd name="T2" fmla="*/ 2147483647 w 45"/>
                <a:gd name="T3" fmla="*/ 2147483647 h 44"/>
                <a:gd name="T4" fmla="*/ 2147483647 w 45"/>
                <a:gd name="T5" fmla="*/ 2147483647 h 44"/>
                <a:gd name="T6" fmla="*/ 2147483647 w 45"/>
                <a:gd name="T7" fmla="*/ 2147483647 h 44"/>
                <a:gd name="T8" fmla="*/ 2147483647 w 45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44">
                  <a:moveTo>
                    <a:pt x="33" y="6"/>
                  </a:moveTo>
                  <a:cubicBezTo>
                    <a:pt x="42" y="12"/>
                    <a:pt x="45" y="24"/>
                    <a:pt x="39" y="33"/>
                  </a:cubicBezTo>
                  <a:cubicBezTo>
                    <a:pt x="32" y="42"/>
                    <a:pt x="20" y="44"/>
                    <a:pt x="11" y="38"/>
                  </a:cubicBezTo>
                  <a:cubicBezTo>
                    <a:pt x="3" y="32"/>
                    <a:pt x="0" y="20"/>
                    <a:pt x="6" y="11"/>
                  </a:cubicBezTo>
                  <a:cubicBezTo>
                    <a:pt x="12" y="2"/>
                    <a:pt x="25" y="0"/>
                    <a:pt x="33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66" name="Freeform 55"/>
            <p:cNvSpPr>
              <a:spLocks noChangeAspect="1"/>
            </p:cNvSpPr>
            <p:nvPr/>
          </p:nvSpPr>
          <p:spPr bwMode="gray">
            <a:xfrm rot="3600000">
              <a:off x="5718" y="2614"/>
              <a:ext cx="204" cy="208"/>
            </a:xfrm>
            <a:custGeom>
              <a:avLst/>
              <a:gdLst>
                <a:gd name="T0" fmla="*/ 2147483647 w 43"/>
                <a:gd name="T1" fmla="*/ 2147483647 h 44"/>
                <a:gd name="T2" fmla="*/ 2147483647 w 43"/>
                <a:gd name="T3" fmla="*/ 2147483647 h 44"/>
                <a:gd name="T4" fmla="*/ 2147483647 w 43"/>
                <a:gd name="T5" fmla="*/ 2147483647 h 44"/>
                <a:gd name="T6" fmla="*/ 2147483647 w 43"/>
                <a:gd name="T7" fmla="*/ 2147483647 h 44"/>
                <a:gd name="T8" fmla="*/ 2147483647 w 43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44">
                  <a:moveTo>
                    <a:pt x="36" y="8"/>
                  </a:moveTo>
                  <a:cubicBezTo>
                    <a:pt x="43" y="16"/>
                    <a:pt x="43" y="29"/>
                    <a:pt x="35" y="36"/>
                  </a:cubicBezTo>
                  <a:cubicBezTo>
                    <a:pt x="27" y="44"/>
                    <a:pt x="15" y="43"/>
                    <a:pt x="8" y="35"/>
                  </a:cubicBezTo>
                  <a:cubicBezTo>
                    <a:pt x="0" y="28"/>
                    <a:pt x="0" y="15"/>
                    <a:pt x="8" y="8"/>
                  </a:cubicBezTo>
                  <a:cubicBezTo>
                    <a:pt x="16" y="0"/>
                    <a:pt x="28" y="1"/>
                    <a:pt x="3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67" name="Freeform 56"/>
            <p:cNvSpPr>
              <a:spLocks noChangeAspect="1"/>
            </p:cNvSpPr>
            <p:nvPr/>
          </p:nvSpPr>
          <p:spPr bwMode="gray">
            <a:xfrm rot="3600000">
              <a:off x="3352" y="4146"/>
              <a:ext cx="198" cy="200"/>
            </a:xfrm>
            <a:custGeom>
              <a:avLst/>
              <a:gdLst>
                <a:gd name="T0" fmla="*/ 2147483647 w 42"/>
                <a:gd name="T1" fmla="*/ 2147483647 h 42"/>
                <a:gd name="T2" fmla="*/ 2147483647 w 42"/>
                <a:gd name="T3" fmla="*/ 2147483647 h 42"/>
                <a:gd name="T4" fmla="*/ 2147483647 w 42"/>
                <a:gd name="T5" fmla="*/ 2147483647 h 42"/>
                <a:gd name="T6" fmla="*/ 2147483647 w 42"/>
                <a:gd name="T7" fmla="*/ 2147483647 h 42"/>
                <a:gd name="T8" fmla="*/ 2147483647 w 42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2">
                  <a:moveTo>
                    <a:pt x="7" y="10"/>
                  </a:moveTo>
                  <a:cubicBezTo>
                    <a:pt x="13" y="1"/>
                    <a:pt x="24" y="0"/>
                    <a:pt x="33" y="6"/>
                  </a:cubicBezTo>
                  <a:cubicBezTo>
                    <a:pt x="41" y="12"/>
                    <a:pt x="42" y="24"/>
                    <a:pt x="36" y="32"/>
                  </a:cubicBezTo>
                  <a:cubicBezTo>
                    <a:pt x="30" y="40"/>
                    <a:pt x="18" y="42"/>
                    <a:pt x="10" y="36"/>
                  </a:cubicBezTo>
                  <a:cubicBezTo>
                    <a:pt x="2" y="29"/>
                    <a:pt x="0" y="18"/>
                    <a:pt x="7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68" name="Freeform 57"/>
            <p:cNvSpPr>
              <a:spLocks noChangeAspect="1"/>
            </p:cNvSpPr>
            <p:nvPr/>
          </p:nvSpPr>
          <p:spPr bwMode="gray">
            <a:xfrm rot="3600000">
              <a:off x="3420" y="3831"/>
              <a:ext cx="192" cy="194"/>
            </a:xfrm>
            <a:custGeom>
              <a:avLst/>
              <a:gdLst>
                <a:gd name="T0" fmla="*/ 2147483647 w 41"/>
                <a:gd name="T1" fmla="*/ 2147483647 h 41"/>
                <a:gd name="T2" fmla="*/ 2147483647 w 41"/>
                <a:gd name="T3" fmla="*/ 2147483647 h 41"/>
                <a:gd name="T4" fmla="*/ 2147483647 w 41"/>
                <a:gd name="T5" fmla="*/ 2147483647 h 41"/>
                <a:gd name="T6" fmla="*/ 2147483647 w 41"/>
                <a:gd name="T7" fmla="*/ 2147483647 h 41"/>
                <a:gd name="T8" fmla="*/ 2147483647 w 41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41">
                  <a:moveTo>
                    <a:pt x="7" y="7"/>
                  </a:moveTo>
                  <a:cubicBezTo>
                    <a:pt x="15" y="0"/>
                    <a:pt x="26" y="0"/>
                    <a:pt x="34" y="7"/>
                  </a:cubicBezTo>
                  <a:cubicBezTo>
                    <a:pt x="41" y="15"/>
                    <a:pt x="41" y="26"/>
                    <a:pt x="33" y="34"/>
                  </a:cubicBezTo>
                  <a:cubicBezTo>
                    <a:pt x="26" y="41"/>
                    <a:pt x="14" y="41"/>
                    <a:pt x="7" y="33"/>
                  </a:cubicBezTo>
                  <a:cubicBezTo>
                    <a:pt x="0" y="26"/>
                    <a:pt x="0" y="14"/>
                    <a:pt x="7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69" name="Freeform 58"/>
            <p:cNvSpPr>
              <a:spLocks noChangeAspect="1"/>
            </p:cNvSpPr>
            <p:nvPr/>
          </p:nvSpPr>
          <p:spPr bwMode="gray">
            <a:xfrm rot="3600000">
              <a:off x="3560" y="3459"/>
              <a:ext cx="200" cy="198"/>
            </a:xfrm>
            <a:custGeom>
              <a:avLst/>
              <a:gdLst>
                <a:gd name="T0" fmla="*/ 2147483647 w 42"/>
                <a:gd name="T1" fmla="*/ 2147483647 h 42"/>
                <a:gd name="T2" fmla="*/ 2147483647 w 42"/>
                <a:gd name="T3" fmla="*/ 2147483647 h 42"/>
                <a:gd name="T4" fmla="*/ 2147483647 w 42"/>
                <a:gd name="T5" fmla="*/ 2147483647 h 42"/>
                <a:gd name="T6" fmla="*/ 2147483647 w 42"/>
                <a:gd name="T7" fmla="*/ 2147483647 h 42"/>
                <a:gd name="T8" fmla="*/ 2147483647 w 42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2">
                  <a:moveTo>
                    <a:pt x="11" y="6"/>
                  </a:moveTo>
                  <a:cubicBezTo>
                    <a:pt x="19" y="0"/>
                    <a:pt x="31" y="2"/>
                    <a:pt x="36" y="11"/>
                  </a:cubicBezTo>
                  <a:cubicBezTo>
                    <a:pt x="42" y="20"/>
                    <a:pt x="40" y="31"/>
                    <a:pt x="31" y="37"/>
                  </a:cubicBezTo>
                  <a:cubicBezTo>
                    <a:pt x="22" y="42"/>
                    <a:pt x="11" y="40"/>
                    <a:pt x="5" y="31"/>
                  </a:cubicBezTo>
                  <a:cubicBezTo>
                    <a:pt x="0" y="23"/>
                    <a:pt x="2" y="11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70" name="Freeform 59"/>
            <p:cNvSpPr>
              <a:spLocks noChangeAspect="1"/>
            </p:cNvSpPr>
            <p:nvPr/>
          </p:nvSpPr>
          <p:spPr bwMode="gray">
            <a:xfrm rot="3600000">
              <a:off x="3737" y="3167"/>
              <a:ext cx="198" cy="198"/>
            </a:xfrm>
            <a:custGeom>
              <a:avLst/>
              <a:gdLst>
                <a:gd name="T0" fmla="*/ 2147483647 w 42"/>
                <a:gd name="T1" fmla="*/ 2147483647 h 42"/>
                <a:gd name="T2" fmla="*/ 2147483647 w 42"/>
                <a:gd name="T3" fmla="*/ 2147483647 h 42"/>
                <a:gd name="T4" fmla="*/ 2147483647 w 42"/>
                <a:gd name="T5" fmla="*/ 2147483647 h 42"/>
                <a:gd name="T6" fmla="*/ 2147483647 w 42"/>
                <a:gd name="T7" fmla="*/ 2147483647 h 42"/>
                <a:gd name="T8" fmla="*/ 2147483647 w 42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2">
                  <a:moveTo>
                    <a:pt x="14" y="4"/>
                  </a:moveTo>
                  <a:cubicBezTo>
                    <a:pt x="23" y="0"/>
                    <a:pt x="34" y="4"/>
                    <a:pt x="38" y="14"/>
                  </a:cubicBezTo>
                  <a:cubicBezTo>
                    <a:pt x="42" y="23"/>
                    <a:pt x="38" y="34"/>
                    <a:pt x="29" y="38"/>
                  </a:cubicBezTo>
                  <a:cubicBezTo>
                    <a:pt x="19" y="42"/>
                    <a:pt x="8" y="38"/>
                    <a:pt x="4" y="29"/>
                  </a:cubicBezTo>
                  <a:cubicBezTo>
                    <a:pt x="0" y="19"/>
                    <a:pt x="4" y="8"/>
                    <a:pt x="1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71" name="Freeform 60"/>
            <p:cNvSpPr>
              <a:spLocks noChangeAspect="1"/>
            </p:cNvSpPr>
            <p:nvPr/>
          </p:nvSpPr>
          <p:spPr bwMode="gray">
            <a:xfrm rot="3600000">
              <a:off x="4014" y="2865"/>
              <a:ext cx="190" cy="192"/>
            </a:xfrm>
            <a:custGeom>
              <a:avLst/>
              <a:gdLst>
                <a:gd name="T0" fmla="*/ 2147483647 w 40"/>
                <a:gd name="T1" fmla="*/ 2147483647 h 41"/>
                <a:gd name="T2" fmla="*/ 2147483647 w 40"/>
                <a:gd name="T3" fmla="*/ 2147483647 h 41"/>
                <a:gd name="T4" fmla="*/ 2147483647 w 40"/>
                <a:gd name="T5" fmla="*/ 2147483647 h 41"/>
                <a:gd name="T6" fmla="*/ 2147483647 w 40"/>
                <a:gd name="T7" fmla="*/ 2147483647 h 41"/>
                <a:gd name="T8" fmla="*/ 2147483647 w 40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1">
                  <a:moveTo>
                    <a:pt x="16" y="2"/>
                  </a:moveTo>
                  <a:cubicBezTo>
                    <a:pt x="26" y="0"/>
                    <a:pt x="36" y="6"/>
                    <a:pt x="38" y="16"/>
                  </a:cubicBezTo>
                  <a:cubicBezTo>
                    <a:pt x="40" y="26"/>
                    <a:pt x="34" y="36"/>
                    <a:pt x="24" y="39"/>
                  </a:cubicBezTo>
                  <a:cubicBezTo>
                    <a:pt x="14" y="41"/>
                    <a:pt x="4" y="34"/>
                    <a:pt x="2" y="24"/>
                  </a:cubicBezTo>
                  <a:cubicBezTo>
                    <a:pt x="0" y="14"/>
                    <a:pt x="6" y="5"/>
                    <a:pt x="16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72" name="Freeform 61"/>
            <p:cNvSpPr>
              <a:spLocks noChangeAspect="1"/>
            </p:cNvSpPr>
            <p:nvPr/>
          </p:nvSpPr>
          <p:spPr bwMode="gray">
            <a:xfrm rot="3600000">
              <a:off x="4367" y="2614"/>
              <a:ext cx="174" cy="180"/>
            </a:xfrm>
            <a:custGeom>
              <a:avLst/>
              <a:gdLst>
                <a:gd name="T0" fmla="*/ 2147483647 w 37"/>
                <a:gd name="T1" fmla="*/ 0 h 38"/>
                <a:gd name="T2" fmla="*/ 2147483647 w 37"/>
                <a:gd name="T3" fmla="*/ 2147483647 h 38"/>
                <a:gd name="T4" fmla="*/ 2147483647 w 37"/>
                <a:gd name="T5" fmla="*/ 2147483647 h 38"/>
                <a:gd name="T6" fmla="*/ 0 w 37"/>
                <a:gd name="T7" fmla="*/ 2147483647 h 38"/>
                <a:gd name="T8" fmla="*/ 2147483647 w 37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38">
                  <a:moveTo>
                    <a:pt x="18" y="0"/>
                  </a:moveTo>
                  <a:cubicBezTo>
                    <a:pt x="29" y="0"/>
                    <a:pt x="37" y="9"/>
                    <a:pt x="37" y="19"/>
                  </a:cubicBezTo>
                  <a:cubicBezTo>
                    <a:pt x="37" y="29"/>
                    <a:pt x="29" y="37"/>
                    <a:pt x="19" y="38"/>
                  </a:cubicBezTo>
                  <a:cubicBezTo>
                    <a:pt x="8" y="38"/>
                    <a:pt x="0" y="29"/>
                    <a:pt x="0" y="19"/>
                  </a:cubicBezTo>
                  <a:cubicBezTo>
                    <a:pt x="0" y="9"/>
                    <a:pt x="8" y="1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73" name="Freeform 62"/>
            <p:cNvSpPr>
              <a:spLocks noChangeAspect="1"/>
            </p:cNvSpPr>
            <p:nvPr/>
          </p:nvSpPr>
          <p:spPr bwMode="gray">
            <a:xfrm rot="3600000">
              <a:off x="4743" y="2434"/>
              <a:ext cx="190" cy="188"/>
            </a:xfrm>
            <a:custGeom>
              <a:avLst/>
              <a:gdLst>
                <a:gd name="T0" fmla="*/ 2147483647 w 40"/>
                <a:gd name="T1" fmla="*/ 2147483647 h 40"/>
                <a:gd name="T2" fmla="*/ 2147483647 w 40"/>
                <a:gd name="T3" fmla="*/ 2147483647 h 40"/>
                <a:gd name="T4" fmla="*/ 2147483647 w 40"/>
                <a:gd name="T5" fmla="*/ 2147483647 h 40"/>
                <a:gd name="T6" fmla="*/ 2147483647 w 40"/>
                <a:gd name="T7" fmla="*/ 2147483647 h 40"/>
                <a:gd name="T8" fmla="*/ 2147483647 w 40"/>
                <a:gd name="T9" fmla="*/ 214748364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0">
                  <a:moveTo>
                    <a:pt x="23" y="2"/>
                  </a:moveTo>
                  <a:cubicBezTo>
                    <a:pt x="33" y="4"/>
                    <a:pt x="40" y="14"/>
                    <a:pt x="38" y="24"/>
                  </a:cubicBezTo>
                  <a:cubicBezTo>
                    <a:pt x="36" y="34"/>
                    <a:pt x="26" y="40"/>
                    <a:pt x="16" y="38"/>
                  </a:cubicBezTo>
                  <a:cubicBezTo>
                    <a:pt x="6" y="36"/>
                    <a:pt x="0" y="26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74" name="Freeform 63"/>
            <p:cNvSpPr>
              <a:spLocks noChangeAspect="1"/>
            </p:cNvSpPr>
            <p:nvPr/>
          </p:nvSpPr>
          <p:spPr bwMode="gray">
            <a:xfrm rot="3600000">
              <a:off x="5128" y="2337"/>
              <a:ext cx="198" cy="198"/>
            </a:xfrm>
            <a:custGeom>
              <a:avLst/>
              <a:gdLst>
                <a:gd name="T0" fmla="*/ 2147483647 w 42"/>
                <a:gd name="T1" fmla="*/ 2147483647 h 42"/>
                <a:gd name="T2" fmla="*/ 2147483647 w 42"/>
                <a:gd name="T3" fmla="*/ 2147483647 h 42"/>
                <a:gd name="T4" fmla="*/ 2147483647 w 42"/>
                <a:gd name="T5" fmla="*/ 2147483647 h 42"/>
                <a:gd name="T6" fmla="*/ 2147483647 w 42"/>
                <a:gd name="T7" fmla="*/ 2147483647 h 42"/>
                <a:gd name="T8" fmla="*/ 2147483647 w 42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2">
                  <a:moveTo>
                    <a:pt x="28" y="4"/>
                  </a:moveTo>
                  <a:cubicBezTo>
                    <a:pt x="37" y="8"/>
                    <a:pt x="42" y="19"/>
                    <a:pt x="38" y="28"/>
                  </a:cubicBezTo>
                  <a:cubicBezTo>
                    <a:pt x="34" y="38"/>
                    <a:pt x="23" y="42"/>
                    <a:pt x="14" y="38"/>
                  </a:cubicBezTo>
                  <a:cubicBezTo>
                    <a:pt x="4" y="34"/>
                    <a:pt x="0" y="24"/>
                    <a:pt x="4" y="14"/>
                  </a:cubicBezTo>
                  <a:cubicBezTo>
                    <a:pt x="8" y="5"/>
                    <a:pt x="18" y="0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75" name="Freeform 64"/>
            <p:cNvSpPr>
              <a:spLocks noChangeAspect="1"/>
            </p:cNvSpPr>
            <p:nvPr/>
          </p:nvSpPr>
          <p:spPr bwMode="gray">
            <a:xfrm rot="3600000">
              <a:off x="5530" y="2319"/>
              <a:ext cx="200" cy="204"/>
            </a:xfrm>
            <a:custGeom>
              <a:avLst/>
              <a:gdLst>
                <a:gd name="T0" fmla="*/ 2147483647 w 42"/>
                <a:gd name="T1" fmla="*/ 2147483647 h 43"/>
                <a:gd name="T2" fmla="*/ 2147483647 w 42"/>
                <a:gd name="T3" fmla="*/ 2147483647 h 43"/>
                <a:gd name="T4" fmla="*/ 2147483647 w 42"/>
                <a:gd name="T5" fmla="*/ 2147483647 h 43"/>
                <a:gd name="T6" fmla="*/ 2147483647 w 42"/>
                <a:gd name="T7" fmla="*/ 2147483647 h 43"/>
                <a:gd name="T8" fmla="*/ 2147483647 w 42"/>
                <a:gd name="T9" fmla="*/ 2147483647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3">
                  <a:moveTo>
                    <a:pt x="31" y="6"/>
                  </a:moveTo>
                  <a:cubicBezTo>
                    <a:pt x="39" y="12"/>
                    <a:pt x="42" y="23"/>
                    <a:pt x="36" y="32"/>
                  </a:cubicBezTo>
                  <a:cubicBezTo>
                    <a:pt x="30" y="40"/>
                    <a:pt x="19" y="43"/>
                    <a:pt x="10" y="37"/>
                  </a:cubicBezTo>
                  <a:cubicBezTo>
                    <a:pt x="2" y="31"/>
                    <a:pt x="0" y="20"/>
                    <a:pt x="5" y="11"/>
                  </a:cubicBezTo>
                  <a:cubicBezTo>
                    <a:pt x="11" y="3"/>
                    <a:pt x="22" y="0"/>
                    <a:pt x="3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76" name="Freeform 65"/>
            <p:cNvSpPr>
              <a:spLocks noChangeAspect="1"/>
            </p:cNvSpPr>
            <p:nvPr/>
          </p:nvSpPr>
          <p:spPr bwMode="gray">
            <a:xfrm rot="3600000">
              <a:off x="2930" y="4135"/>
              <a:ext cx="102" cy="100"/>
            </a:xfrm>
            <a:custGeom>
              <a:avLst/>
              <a:gdLst>
                <a:gd name="T0" fmla="*/ 2147483647 w 22"/>
                <a:gd name="T1" fmla="*/ 2147483647 h 21"/>
                <a:gd name="T2" fmla="*/ 2147483647 w 22"/>
                <a:gd name="T3" fmla="*/ 2147483647 h 21"/>
                <a:gd name="T4" fmla="*/ 2147483647 w 22"/>
                <a:gd name="T5" fmla="*/ 2147483647 h 21"/>
                <a:gd name="T6" fmla="*/ 2147483647 w 22"/>
                <a:gd name="T7" fmla="*/ 2147483647 h 21"/>
                <a:gd name="T8" fmla="*/ 2147483647 w 22"/>
                <a:gd name="T9" fmla="*/ 2147483647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1">
                  <a:moveTo>
                    <a:pt x="3" y="5"/>
                  </a:moveTo>
                  <a:cubicBezTo>
                    <a:pt x="7" y="0"/>
                    <a:pt x="13" y="0"/>
                    <a:pt x="17" y="3"/>
                  </a:cubicBezTo>
                  <a:cubicBezTo>
                    <a:pt x="21" y="6"/>
                    <a:pt x="22" y="12"/>
                    <a:pt x="19" y="16"/>
                  </a:cubicBezTo>
                  <a:cubicBezTo>
                    <a:pt x="15" y="20"/>
                    <a:pt x="10" y="21"/>
                    <a:pt x="5" y="18"/>
                  </a:cubicBezTo>
                  <a:cubicBezTo>
                    <a:pt x="1" y="15"/>
                    <a:pt x="0" y="9"/>
                    <a:pt x="3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77" name="Freeform 66"/>
            <p:cNvSpPr>
              <a:spLocks noChangeAspect="1"/>
            </p:cNvSpPr>
            <p:nvPr/>
          </p:nvSpPr>
          <p:spPr bwMode="gray">
            <a:xfrm rot="3600000">
              <a:off x="3024" y="3694"/>
              <a:ext cx="104" cy="98"/>
            </a:xfrm>
            <a:custGeom>
              <a:avLst/>
              <a:gdLst>
                <a:gd name="T0" fmla="*/ 2147483647 w 22"/>
                <a:gd name="T1" fmla="*/ 2147483647 h 21"/>
                <a:gd name="T2" fmla="*/ 2147483647 w 22"/>
                <a:gd name="T3" fmla="*/ 2147483647 h 21"/>
                <a:gd name="T4" fmla="*/ 2147483647 w 22"/>
                <a:gd name="T5" fmla="*/ 2147483647 h 21"/>
                <a:gd name="T6" fmla="*/ 2147483647 w 22"/>
                <a:gd name="T7" fmla="*/ 2147483647 h 21"/>
                <a:gd name="T8" fmla="*/ 2147483647 w 22"/>
                <a:gd name="T9" fmla="*/ 2147483647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1">
                  <a:moveTo>
                    <a:pt x="5" y="4"/>
                  </a:moveTo>
                  <a:cubicBezTo>
                    <a:pt x="8" y="0"/>
                    <a:pt x="14" y="0"/>
                    <a:pt x="18" y="4"/>
                  </a:cubicBezTo>
                  <a:cubicBezTo>
                    <a:pt x="22" y="8"/>
                    <a:pt x="21" y="14"/>
                    <a:pt x="17" y="18"/>
                  </a:cubicBezTo>
                  <a:cubicBezTo>
                    <a:pt x="14" y="21"/>
                    <a:pt x="8" y="21"/>
                    <a:pt x="4" y="17"/>
                  </a:cubicBezTo>
                  <a:cubicBezTo>
                    <a:pt x="0" y="13"/>
                    <a:pt x="1" y="7"/>
                    <a:pt x="5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78" name="Freeform 67"/>
            <p:cNvSpPr>
              <a:spLocks noChangeAspect="1"/>
            </p:cNvSpPr>
            <p:nvPr/>
          </p:nvSpPr>
          <p:spPr bwMode="gray">
            <a:xfrm rot="3600000">
              <a:off x="3189" y="3285"/>
              <a:ext cx="100" cy="100"/>
            </a:xfrm>
            <a:custGeom>
              <a:avLst/>
              <a:gdLst>
                <a:gd name="T0" fmla="*/ 2147483647 w 21"/>
                <a:gd name="T1" fmla="*/ 2147483647 h 21"/>
                <a:gd name="T2" fmla="*/ 2147483647 w 21"/>
                <a:gd name="T3" fmla="*/ 2147483647 h 21"/>
                <a:gd name="T4" fmla="*/ 2147483647 w 21"/>
                <a:gd name="T5" fmla="*/ 2147483647 h 21"/>
                <a:gd name="T6" fmla="*/ 2147483647 w 21"/>
                <a:gd name="T7" fmla="*/ 2147483647 h 21"/>
                <a:gd name="T8" fmla="*/ 2147483647 w 21"/>
                <a:gd name="T9" fmla="*/ 2147483647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21">
                  <a:moveTo>
                    <a:pt x="5" y="3"/>
                  </a:moveTo>
                  <a:cubicBezTo>
                    <a:pt x="10" y="0"/>
                    <a:pt x="16" y="1"/>
                    <a:pt x="19" y="5"/>
                  </a:cubicBezTo>
                  <a:cubicBezTo>
                    <a:pt x="21" y="10"/>
                    <a:pt x="20" y="16"/>
                    <a:pt x="16" y="19"/>
                  </a:cubicBezTo>
                  <a:cubicBezTo>
                    <a:pt x="11" y="21"/>
                    <a:pt x="5" y="20"/>
                    <a:pt x="3" y="16"/>
                  </a:cubicBezTo>
                  <a:cubicBezTo>
                    <a:pt x="0" y="11"/>
                    <a:pt x="1" y="6"/>
                    <a:pt x="5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79" name="Freeform 68"/>
            <p:cNvSpPr>
              <a:spLocks noChangeAspect="1"/>
            </p:cNvSpPr>
            <p:nvPr/>
          </p:nvSpPr>
          <p:spPr bwMode="gray">
            <a:xfrm rot="3600000">
              <a:off x="3397" y="2945"/>
              <a:ext cx="98" cy="104"/>
            </a:xfrm>
            <a:custGeom>
              <a:avLst/>
              <a:gdLst>
                <a:gd name="T0" fmla="*/ 2147483647 w 21"/>
                <a:gd name="T1" fmla="*/ 2147483647 h 22"/>
                <a:gd name="T2" fmla="*/ 2147483647 w 21"/>
                <a:gd name="T3" fmla="*/ 2147483647 h 22"/>
                <a:gd name="T4" fmla="*/ 2147483647 w 21"/>
                <a:gd name="T5" fmla="*/ 2147483647 h 22"/>
                <a:gd name="T6" fmla="*/ 2147483647 w 21"/>
                <a:gd name="T7" fmla="*/ 2147483647 h 22"/>
                <a:gd name="T8" fmla="*/ 2147483647 w 21"/>
                <a:gd name="T9" fmla="*/ 2147483647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22">
                  <a:moveTo>
                    <a:pt x="7" y="3"/>
                  </a:moveTo>
                  <a:cubicBezTo>
                    <a:pt x="11" y="0"/>
                    <a:pt x="17" y="3"/>
                    <a:pt x="19" y="7"/>
                  </a:cubicBezTo>
                  <a:cubicBezTo>
                    <a:pt x="21" y="12"/>
                    <a:pt x="19" y="18"/>
                    <a:pt x="14" y="20"/>
                  </a:cubicBezTo>
                  <a:cubicBezTo>
                    <a:pt x="10" y="22"/>
                    <a:pt x="4" y="20"/>
                    <a:pt x="2" y="15"/>
                  </a:cubicBezTo>
                  <a:cubicBezTo>
                    <a:pt x="0" y="10"/>
                    <a:pt x="2" y="5"/>
                    <a:pt x="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80" name="Freeform 69"/>
            <p:cNvSpPr>
              <a:spLocks noChangeAspect="1"/>
            </p:cNvSpPr>
            <p:nvPr/>
          </p:nvSpPr>
          <p:spPr bwMode="gray">
            <a:xfrm rot="3600000">
              <a:off x="3709" y="2587"/>
              <a:ext cx="98" cy="100"/>
            </a:xfrm>
            <a:custGeom>
              <a:avLst/>
              <a:gdLst>
                <a:gd name="T0" fmla="*/ 2147483647 w 21"/>
                <a:gd name="T1" fmla="*/ 2147483647 h 21"/>
                <a:gd name="T2" fmla="*/ 2147483647 w 21"/>
                <a:gd name="T3" fmla="*/ 2147483647 h 21"/>
                <a:gd name="T4" fmla="*/ 2147483647 w 21"/>
                <a:gd name="T5" fmla="*/ 2147483647 h 21"/>
                <a:gd name="T6" fmla="*/ 2147483647 w 21"/>
                <a:gd name="T7" fmla="*/ 2147483647 h 21"/>
                <a:gd name="T8" fmla="*/ 2147483647 w 21"/>
                <a:gd name="T9" fmla="*/ 2147483647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21">
                  <a:moveTo>
                    <a:pt x="9" y="1"/>
                  </a:moveTo>
                  <a:cubicBezTo>
                    <a:pt x="14" y="0"/>
                    <a:pt x="19" y="3"/>
                    <a:pt x="20" y="8"/>
                  </a:cubicBezTo>
                  <a:cubicBezTo>
                    <a:pt x="21" y="14"/>
                    <a:pt x="18" y="19"/>
                    <a:pt x="13" y="20"/>
                  </a:cubicBezTo>
                  <a:cubicBezTo>
                    <a:pt x="8" y="21"/>
                    <a:pt x="3" y="18"/>
                    <a:pt x="2" y="13"/>
                  </a:cubicBezTo>
                  <a:cubicBezTo>
                    <a:pt x="0" y="8"/>
                    <a:pt x="3" y="3"/>
                    <a:pt x="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81" name="Freeform 70"/>
            <p:cNvSpPr>
              <a:spLocks noChangeAspect="1"/>
            </p:cNvSpPr>
            <p:nvPr/>
          </p:nvSpPr>
          <p:spPr bwMode="gray">
            <a:xfrm rot="3600000">
              <a:off x="4160" y="2255"/>
              <a:ext cx="94" cy="88"/>
            </a:xfrm>
            <a:custGeom>
              <a:avLst/>
              <a:gdLst>
                <a:gd name="T0" fmla="*/ 2147483647 w 20"/>
                <a:gd name="T1" fmla="*/ 0 h 19"/>
                <a:gd name="T2" fmla="*/ 2147483647 w 20"/>
                <a:gd name="T3" fmla="*/ 2147483647 h 19"/>
                <a:gd name="T4" fmla="*/ 2147483647 w 20"/>
                <a:gd name="T5" fmla="*/ 2147483647 h 19"/>
                <a:gd name="T6" fmla="*/ 2147483647 w 20"/>
                <a:gd name="T7" fmla="*/ 2147483647 h 19"/>
                <a:gd name="T8" fmla="*/ 2147483647 w 20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9">
                  <a:moveTo>
                    <a:pt x="10" y="0"/>
                  </a:moveTo>
                  <a:cubicBezTo>
                    <a:pt x="15" y="0"/>
                    <a:pt x="19" y="4"/>
                    <a:pt x="20" y="9"/>
                  </a:cubicBezTo>
                  <a:cubicBezTo>
                    <a:pt x="20" y="14"/>
                    <a:pt x="15" y="19"/>
                    <a:pt x="10" y="19"/>
                  </a:cubicBezTo>
                  <a:cubicBezTo>
                    <a:pt x="5" y="19"/>
                    <a:pt x="1" y="15"/>
                    <a:pt x="1" y="9"/>
                  </a:cubicBezTo>
                  <a:cubicBezTo>
                    <a:pt x="0" y="4"/>
                    <a:pt x="5" y="0"/>
                    <a:pt x="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82" name="Freeform 71"/>
            <p:cNvSpPr>
              <a:spLocks noChangeAspect="1"/>
            </p:cNvSpPr>
            <p:nvPr/>
          </p:nvSpPr>
          <p:spPr bwMode="gray">
            <a:xfrm rot="3600000">
              <a:off x="4589" y="2047"/>
              <a:ext cx="96" cy="94"/>
            </a:xfrm>
            <a:custGeom>
              <a:avLst/>
              <a:gdLst>
                <a:gd name="T0" fmla="*/ 2147483647 w 20"/>
                <a:gd name="T1" fmla="*/ 2147483647 h 20"/>
                <a:gd name="T2" fmla="*/ 2147483647 w 20"/>
                <a:gd name="T3" fmla="*/ 2147483647 h 20"/>
                <a:gd name="T4" fmla="*/ 2147483647 w 20"/>
                <a:gd name="T5" fmla="*/ 2147483647 h 20"/>
                <a:gd name="T6" fmla="*/ 2147483647 w 20"/>
                <a:gd name="T7" fmla="*/ 2147483647 h 20"/>
                <a:gd name="T8" fmla="*/ 2147483647 w 20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20">
                  <a:moveTo>
                    <a:pt x="12" y="1"/>
                  </a:moveTo>
                  <a:cubicBezTo>
                    <a:pt x="17" y="1"/>
                    <a:pt x="20" y="6"/>
                    <a:pt x="19" y="12"/>
                  </a:cubicBezTo>
                  <a:cubicBezTo>
                    <a:pt x="19" y="17"/>
                    <a:pt x="14" y="20"/>
                    <a:pt x="8" y="19"/>
                  </a:cubicBezTo>
                  <a:cubicBezTo>
                    <a:pt x="3" y="18"/>
                    <a:pt x="0" y="13"/>
                    <a:pt x="1" y="8"/>
                  </a:cubicBezTo>
                  <a:cubicBezTo>
                    <a:pt x="2" y="3"/>
                    <a:pt x="7" y="0"/>
                    <a:pt x="1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83" name="Freeform 72"/>
            <p:cNvSpPr>
              <a:spLocks noChangeAspect="1"/>
            </p:cNvSpPr>
            <p:nvPr/>
          </p:nvSpPr>
          <p:spPr bwMode="gray">
            <a:xfrm rot="3600000">
              <a:off x="5099" y="1914"/>
              <a:ext cx="104" cy="102"/>
            </a:xfrm>
            <a:custGeom>
              <a:avLst/>
              <a:gdLst>
                <a:gd name="T0" fmla="*/ 2147483647 w 22"/>
                <a:gd name="T1" fmla="*/ 2147483647 h 22"/>
                <a:gd name="T2" fmla="*/ 2147483647 w 22"/>
                <a:gd name="T3" fmla="*/ 2147483647 h 22"/>
                <a:gd name="T4" fmla="*/ 2147483647 w 22"/>
                <a:gd name="T5" fmla="*/ 2147483647 h 22"/>
                <a:gd name="T6" fmla="*/ 2147483647 w 22"/>
                <a:gd name="T7" fmla="*/ 2147483647 h 22"/>
                <a:gd name="T8" fmla="*/ 2147483647 w 22"/>
                <a:gd name="T9" fmla="*/ 2147483647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2">
                  <a:moveTo>
                    <a:pt x="15" y="2"/>
                  </a:moveTo>
                  <a:cubicBezTo>
                    <a:pt x="20" y="4"/>
                    <a:pt x="22" y="10"/>
                    <a:pt x="20" y="14"/>
                  </a:cubicBezTo>
                  <a:cubicBezTo>
                    <a:pt x="18" y="19"/>
                    <a:pt x="12" y="22"/>
                    <a:pt x="7" y="20"/>
                  </a:cubicBezTo>
                  <a:cubicBezTo>
                    <a:pt x="3" y="18"/>
                    <a:pt x="0" y="12"/>
                    <a:pt x="2" y="7"/>
                  </a:cubicBezTo>
                  <a:cubicBezTo>
                    <a:pt x="4" y="2"/>
                    <a:pt x="10" y="0"/>
                    <a:pt x="15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84" name="Freeform 73"/>
            <p:cNvSpPr>
              <a:spLocks noChangeAspect="1"/>
            </p:cNvSpPr>
            <p:nvPr/>
          </p:nvSpPr>
          <p:spPr bwMode="gray">
            <a:xfrm rot="3600000">
              <a:off x="5623" y="1895"/>
              <a:ext cx="104" cy="104"/>
            </a:xfrm>
            <a:custGeom>
              <a:avLst/>
              <a:gdLst>
                <a:gd name="T0" fmla="*/ 2147483647 w 22"/>
                <a:gd name="T1" fmla="*/ 2147483647 h 22"/>
                <a:gd name="T2" fmla="*/ 2147483647 w 22"/>
                <a:gd name="T3" fmla="*/ 2147483647 h 22"/>
                <a:gd name="T4" fmla="*/ 2147483647 w 22"/>
                <a:gd name="T5" fmla="*/ 2147483647 h 22"/>
                <a:gd name="T6" fmla="*/ 2147483647 w 22"/>
                <a:gd name="T7" fmla="*/ 2147483647 h 22"/>
                <a:gd name="T8" fmla="*/ 2147483647 w 22"/>
                <a:gd name="T9" fmla="*/ 2147483647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2">
                  <a:moveTo>
                    <a:pt x="16" y="3"/>
                  </a:moveTo>
                  <a:cubicBezTo>
                    <a:pt x="20" y="6"/>
                    <a:pt x="22" y="12"/>
                    <a:pt x="19" y="16"/>
                  </a:cubicBezTo>
                  <a:cubicBezTo>
                    <a:pt x="16" y="21"/>
                    <a:pt x="10" y="22"/>
                    <a:pt x="5" y="19"/>
                  </a:cubicBezTo>
                  <a:cubicBezTo>
                    <a:pt x="1" y="16"/>
                    <a:pt x="0" y="10"/>
                    <a:pt x="3" y="6"/>
                  </a:cubicBezTo>
                  <a:cubicBezTo>
                    <a:pt x="6" y="1"/>
                    <a:pt x="12" y="0"/>
                    <a:pt x="1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85" name="Freeform 74"/>
            <p:cNvSpPr>
              <a:spLocks noChangeAspect="1"/>
            </p:cNvSpPr>
            <p:nvPr/>
          </p:nvSpPr>
          <p:spPr bwMode="gray">
            <a:xfrm rot="3600000">
              <a:off x="3184" y="3959"/>
              <a:ext cx="128" cy="128"/>
            </a:xfrm>
            <a:custGeom>
              <a:avLst/>
              <a:gdLst>
                <a:gd name="T0" fmla="*/ 2147483647 w 27"/>
                <a:gd name="T1" fmla="*/ 2147483647 h 27"/>
                <a:gd name="T2" fmla="*/ 2147483647 w 27"/>
                <a:gd name="T3" fmla="*/ 2147483647 h 27"/>
                <a:gd name="T4" fmla="*/ 2147483647 w 27"/>
                <a:gd name="T5" fmla="*/ 2147483647 h 27"/>
                <a:gd name="T6" fmla="*/ 2147483647 w 27"/>
                <a:gd name="T7" fmla="*/ 2147483647 h 27"/>
                <a:gd name="T8" fmla="*/ 2147483647 w 27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27">
                  <a:moveTo>
                    <a:pt x="6" y="5"/>
                  </a:moveTo>
                  <a:cubicBezTo>
                    <a:pt x="10" y="0"/>
                    <a:pt x="18" y="1"/>
                    <a:pt x="22" y="6"/>
                  </a:cubicBezTo>
                  <a:cubicBezTo>
                    <a:pt x="27" y="10"/>
                    <a:pt x="27" y="18"/>
                    <a:pt x="22" y="22"/>
                  </a:cubicBezTo>
                  <a:cubicBezTo>
                    <a:pt x="17" y="27"/>
                    <a:pt x="9" y="27"/>
                    <a:pt x="5" y="22"/>
                  </a:cubicBezTo>
                  <a:cubicBezTo>
                    <a:pt x="0" y="17"/>
                    <a:pt x="1" y="9"/>
                    <a:pt x="6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86" name="Freeform 75"/>
            <p:cNvSpPr>
              <a:spLocks noChangeAspect="1"/>
            </p:cNvSpPr>
            <p:nvPr/>
          </p:nvSpPr>
          <p:spPr bwMode="gray">
            <a:xfrm rot="3600000">
              <a:off x="3297" y="3577"/>
              <a:ext cx="128" cy="128"/>
            </a:xfrm>
            <a:custGeom>
              <a:avLst/>
              <a:gdLst>
                <a:gd name="T0" fmla="*/ 2147483647 w 27"/>
                <a:gd name="T1" fmla="*/ 2147483647 h 27"/>
                <a:gd name="T2" fmla="*/ 2147483647 w 27"/>
                <a:gd name="T3" fmla="*/ 2147483647 h 27"/>
                <a:gd name="T4" fmla="*/ 2147483647 w 27"/>
                <a:gd name="T5" fmla="*/ 2147483647 h 27"/>
                <a:gd name="T6" fmla="*/ 2147483647 w 27"/>
                <a:gd name="T7" fmla="*/ 2147483647 h 27"/>
                <a:gd name="T8" fmla="*/ 2147483647 w 27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27">
                  <a:moveTo>
                    <a:pt x="7" y="3"/>
                  </a:moveTo>
                  <a:cubicBezTo>
                    <a:pt x="12" y="0"/>
                    <a:pt x="20" y="1"/>
                    <a:pt x="23" y="7"/>
                  </a:cubicBezTo>
                  <a:cubicBezTo>
                    <a:pt x="27" y="12"/>
                    <a:pt x="25" y="20"/>
                    <a:pt x="20" y="23"/>
                  </a:cubicBezTo>
                  <a:cubicBezTo>
                    <a:pt x="14" y="27"/>
                    <a:pt x="7" y="25"/>
                    <a:pt x="3" y="20"/>
                  </a:cubicBezTo>
                  <a:cubicBezTo>
                    <a:pt x="0" y="14"/>
                    <a:pt x="1" y="7"/>
                    <a:pt x="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87" name="Freeform 76"/>
            <p:cNvSpPr>
              <a:spLocks noChangeAspect="1"/>
            </p:cNvSpPr>
            <p:nvPr/>
          </p:nvSpPr>
          <p:spPr bwMode="gray">
            <a:xfrm rot="3600000">
              <a:off x="3470" y="3225"/>
              <a:ext cx="128" cy="128"/>
            </a:xfrm>
            <a:custGeom>
              <a:avLst/>
              <a:gdLst>
                <a:gd name="T0" fmla="*/ 2147483647 w 27"/>
                <a:gd name="T1" fmla="*/ 2147483647 h 27"/>
                <a:gd name="T2" fmla="*/ 2147483647 w 27"/>
                <a:gd name="T3" fmla="*/ 2147483647 h 27"/>
                <a:gd name="T4" fmla="*/ 2147483647 w 27"/>
                <a:gd name="T5" fmla="*/ 2147483647 h 27"/>
                <a:gd name="T6" fmla="*/ 2147483647 w 27"/>
                <a:gd name="T7" fmla="*/ 2147483647 h 27"/>
                <a:gd name="T8" fmla="*/ 2147483647 w 27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27">
                  <a:moveTo>
                    <a:pt x="9" y="3"/>
                  </a:moveTo>
                  <a:cubicBezTo>
                    <a:pt x="15" y="0"/>
                    <a:pt x="22" y="3"/>
                    <a:pt x="25" y="9"/>
                  </a:cubicBezTo>
                  <a:cubicBezTo>
                    <a:pt x="27" y="15"/>
                    <a:pt x="24" y="22"/>
                    <a:pt x="18" y="25"/>
                  </a:cubicBezTo>
                  <a:cubicBezTo>
                    <a:pt x="12" y="27"/>
                    <a:pt x="5" y="24"/>
                    <a:pt x="3" y="18"/>
                  </a:cubicBezTo>
                  <a:cubicBezTo>
                    <a:pt x="0" y="12"/>
                    <a:pt x="3" y="5"/>
                    <a:pt x="9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88" name="Freeform 77"/>
            <p:cNvSpPr>
              <a:spLocks noChangeAspect="1"/>
            </p:cNvSpPr>
            <p:nvPr/>
          </p:nvSpPr>
          <p:spPr bwMode="gray">
            <a:xfrm rot="3600000">
              <a:off x="3724" y="2890"/>
              <a:ext cx="122" cy="124"/>
            </a:xfrm>
            <a:custGeom>
              <a:avLst/>
              <a:gdLst>
                <a:gd name="T0" fmla="*/ 2147483647 w 26"/>
                <a:gd name="T1" fmla="*/ 2147483647 h 26"/>
                <a:gd name="T2" fmla="*/ 2147483647 w 26"/>
                <a:gd name="T3" fmla="*/ 2147483647 h 26"/>
                <a:gd name="T4" fmla="*/ 2147483647 w 26"/>
                <a:gd name="T5" fmla="*/ 2147483647 h 26"/>
                <a:gd name="T6" fmla="*/ 2147483647 w 26"/>
                <a:gd name="T7" fmla="*/ 2147483647 h 26"/>
                <a:gd name="T8" fmla="*/ 2147483647 w 26"/>
                <a:gd name="T9" fmla="*/ 214748364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26">
                  <a:moveTo>
                    <a:pt x="10" y="1"/>
                  </a:moveTo>
                  <a:cubicBezTo>
                    <a:pt x="17" y="0"/>
                    <a:pt x="23" y="4"/>
                    <a:pt x="25" y="10"/>
                  </a:cubicBezTo>
                  <a:cubicBezTo>
                    <a:pt x="26" y="17"/>
                    <a:pt x="22" y="23"/>
                    <a:pt x="15" y="24"/>
                  </a:cubicBezTo>
                  <a:cubicBezTo>
                    <a:pt x="9" y="26"/>
                    <a:pt x="3" y="22"/>
                    <a:pt x="1" y="15"/>
                  </a:cubicBezTo>
                  <a:cubicBezTo>
                    <a:pt x="0" y="9"/>
                    <a:pt x="4" y="3"/>
                    <a:pt x="1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89" name="Oval 78"/>
            <p:cNvSpPr>
              <a:spLocks noChangeAspect="1" noChangeArrowheads="1"/>
            </p:cNvSpPr>
            <p:nvPr/>
          </p:nvSpPr>
          <p:spPr bwMode="gray">
            <a:xfrm rot="3600000">
              <a:off x="4101" y="2559"/>
              <a:ext cx="114" cy="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fr-FR" altLang="en-US" dirty="0"/>
            </a:p>
          </p:txBody>
        </p:sp>
        <p:sp>
          <p:nvSpPr>
            <p:cNvPr id="1090" name="Freeform 79"/>
            <p:cNvSpPr>
              <a:spLocks noChangeAspect="1"/>
            </p:cNvSpPr>
            <p:nvPr/>
          </p:nvSpPr>
          <p:spPr bwMode="gray">
            <a:xfrm rot="3600000">
              <a:off x="4474" y="2331"/>
              <a:ext cx="124" cy="122"/>
            </a:xfrm>
            <a:custGeom>
              <a:avLst/>
              <a:gdLst>
                <a:gd name="T0" fmla="*/ 2147483647 w 26"/>
                <a:gd name="T1" fmla="*/ 2147483647 h 26"/>
                <a:gd name="T2" fmla="*/ 2147483647 w 26"/>
                <a:gd name="T3" fmla="*/ 2147483647 h 26"/>
                <a:gd name="T4" fmla="*/ 2147483647 w 26"/>
                <a:gd name="T5" fmla="*/ 2147483647 h 26"/>
                <a:gd name="T6" fmla="*/ 2147483647 w 26"/>
                <a:gd name="T7" fmla="*/ 2147483647 h 26"/>
                <a:gd name="T8" fmla="*/ 2147483647 w 26"/>
                <a:gd name="T9" fmla="*/ 214748364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26">
                  <a:moveTo>
                    <a:pt x="15" y="2"/>
                  </a:moveTo>
                  <a:cubicBezTo>
                    <a:pt x="22" y="3"/>
                    <a:pt x="26" y="9"/>
                    <a:pt x="25" y="16"/>
                  </a:cubicBezTo>
                  <a:cubicBezTo>
                    <a:pt x="23" y="22"/>
                    <a:pt x="17" y="26"/>
                    <a:pt x="11" y="25"/>
                  </a:cubicBezTo>
                  <a:cubicBezTo>
                    <a:pt x="4" y="24"/>
                    <a:pt x="0" y="18"/>
                    <a:pt x="1" y="11"/>
                  </a:cubicBezTo>
                  <a:cubicBezTo>
                    <a:pt x="3" y="5"/>
                    <a:pt x="9" y="0"/>
                    <a:pt x="15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91" name="Freeform 80"/>
            <p:cNvSpPr>
              <a:spLocks noChangeAspect="1"/>
            </p:cNvSpPr>
            <p:nvPr/>
          </p:nvSpPr>
          <p:spPr bwMode="gray">
            <a:xfrm rot="3600000">
              <a:off x="4907" y="2179"/>
              <a:ext cx="128" cy="128"/>
            </a:xfrm>
            <a:custGeom>
              <a:avLst/>
              <a:gdLst>
                <a:gd name="T0" fmla="*/ 2147483647 w 27"/>
                <a:gd name="T1" fmla="*/ 2147483647 h 27"/>
                <a:gd name="T2" fmla="*/ 2147483647 w 27"/>
                <a:gd name="T3" fmla="*/ 2147483647 h 27"/>
                <a:gd name="T4" fmla="*/ 2147483647 w 27"/>
                <a:gd name="T5" fmla="*/ 2147483647 h 27"/>
                <a:gd name="T6" fmla="*/ 2147483647 w 27"/>
                <a:gd name="T7" fmla="*/ 2147483647 h 27"/>
                <a:gd name="T8" fmla="*/ 2147483647 w 27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27">
                  <a:moveTo>
                    <a:pt x="18" y="2"/>
                  </a:move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9"/>
                  </a:cubicBezTo>
                  <a:cubicBezTo>
                    <a:pt x="5" y="3"/>
                    <a:pt x="12" y="0"/>
                    <a:pt x="1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92" name="Freeform 81"/>
            <p:cNvSpPr>
              <a:spLocks noChangeAspect="1"/>
            </p:cNvSpPr>
            <p:nvPr/>
          </p:nvSpPr>
          <p:spPr bwMode="gray">
            <a:xfrm rot="3600000">
              <a:off x="5362" y="2118"/>
              <a:ext cx="128" cy="126"/>
            </a:xfrm>
            <a:custGeom>
              <a:avLst/>
              <a:gdLst>
                <a:gd name="T0" fmla="*/ 2147483647 w 27"/>
                <a:gd name="T1" fmla="*/ 2147483647 h 27"/>
                <a:gd name="T2" fmla="*/ 2147483647 w 27"/>
                <a:gd name="T3" fmla="*/ 2147483647 h 27"/>
                <a:gd name="T4" fmla="*/ 2147483647 w 27"/>
                <a:gd name="T5" fmla="*/ 2147483647 h 27"/>
                <a:gd name="T6" fmla="*/ 2147483647 w 27"/>
                <a:gd name="T7" fmla="*/ 2147483647 h 27"/>
                <a:gd name="T8" fmla="*/ 2147483647 w 27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27">
                  <a:moveTo>
                    <a:pt x="20" y="3"/>
                  </a:moveTo>
                  <a:cubicBezTo>
                    <a:pt x="25" y="7"/>
                    <a:pt x="27" y="14"/>
                    <a:pt x="23" y="20"/>
                  </a:cubicBezTo>
                  <a:cubicBezTo>
                    <a:pt x="19" y="25"/>
                    <a:pt x="12" y="27"/>
                    <a:pt x="7" y="23"/>
                  </a:cubicBezTo>
                  <a:cubicBezTo>
                    <a:pt x="1" y="19"/>
                    <a:pt x="0" y="12"/>
                    <a:pt x="3" y="7"/>
                  </a:cubicBezTo>
                  <a:cubicBezTo>
                    <a:pt x="7" y="1"/>
                    <a:pt x="14" y="0"/>
                    <a:pt x="20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532813" y="6308725"/>
            <a:ext cx="611187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BE" dirty="0"/>
              <a:t>│</a:t>
            </a:r>
            <a:r>
              <a:rPr lang="en-US" dirty="0"/>
              <a:t> </a:t>
            </a:r>
            <a:fld id="{4ABAC518-5178-4200-A970-E146B6013B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96863" y="1808163"/>
            <a:ext cx="8550275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94"/>
          <p:cNvSpPr>
            <a:spLocks noChangeArrowheads="1"/>
          </p:cNvSpPr>
          <p:nvPr/>
        </p:nvSpPr>
        <p:spPr bwMode="gray">
          <a:xfrm>
            <a:off x="0" y="1584325"/>
            <a:ext cx="2286000" cy="904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en-US" dirty="0"/>
          </a:p>
        </p:txBody>
      </p:sp>
      <p:sp>
        <p:nvSpPr>
          <p:cNvPr id="1031" name="Rectangle 95"/>
          <p:cNvSpPr>
            <a:spLocks noChangeArrowheads="1"/>
          </p:cNvSpPr>
          <p:nvPr/>
        </p:nvSpPr>
        <p:spPr bwMode="gray">
          <a:xfrm>
            <a:off x="2286000" y="1584325"/>
            <a:ext cx="2286000" cy="904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en-US" dirty="0"/>
          </a:p>
        </p:txBody>
      </p:sp>
      <p:sp>
        <p:nvSpPr>
          <p:cNvPr id="1032" name="Rectangle 96"/>
          <p:cNvSpPr>
            <a:spLocks noChangeArrowheads="1"/>
          </p:cNvSpPr>
          <p:nvPr/>
        </p:nvSpPr>
        <p:spPr bwMode="gray">
          <a:xfrm>
            <a:off x="4572000" y="1584325"/>
            <a:ext cx="2286000" cy="904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en-US" dirty="0"/>
          </a:p>
        </p:txBody>
      </p:sp>
      <p:sp>
        <p:nvSpPr>
          <p:cNvPr id="1033" name="Rectangle 97"/>
          <p:cNvSpPr>
            <a:spLocks noChangeArrowheads="1"/>
          </p:cNvSpPr>
          <p:nvPr/>
        </p:nvSpPr>
        <p:spPr bwMode="ltGray">
          <a:xfrm>
            <a:off x="6858000" y="1584325"/>
            <a:ext cx="2286000" cy="90488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en-US" dirty="0"/>
          </a:p>
        </p:txBody>
      </p:sp>
      <p:pic>
        <p:nvPicPr>
          <p:cNvPr id="69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6289675"/>
            <a:ext cx="27971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02" y="0"/>
            <a:ext cx="1741086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B5105"/>
        </a:buClr>
        <a:buChar char="•"/>
        <a:defRPr sz="28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966788" indent="-509588" algn="l" rtl="0" eaLnBrk="0" fontAlgn="base" hangingPunct="0">
        <a:spcBef>
          <a:spcPct val="20000"/>
        </a:spcBef>
        <a:spcAft>
          <a:spcPct val="0"/>
        </a:spcAft>
        <a:buClr>
          <a:srgbClr val="FB5105"/>
        </a:buClr>
        <a:buFont typeface="Wingdings" pitchFamily="2" charset="2"/>
        <a:buChar char="è"/>
        <a:defRPr sz="2400">
          <a:solidFill>
            <a:schemeClr val="tx2"/>
          </a:solidFill>
          <a:latin typeface="+mn-lt"/>
          <a:ea typeface="ＭＳ Ｐゴシック" charset="0"/>
        </a:defRPr>
      </a:lvl2pPr>
      <a:lvl3pPr marL="1309688" indent="-228600" algn="l" rtl="0" eaLnBrk="0" fontAlgn="base" hangingPunct="0">
        <a:spcBef>
          <a:spcPct val="20000"/>
        </a:spcBef>
        <a:spcAft>
          <a:spcPct val="0"/>
        </a:spcAft>
        <a:buClr>
          <a:srgbClr val="FB5105"/>
        </a:buClr>
        <a:buChar char="•"/>
        <a:defRPr sz="2000">
          <a:solidFill>
            <a:schemeClr val="tx2"/>
          </a:solidFill>
          <a:latin typeface="+mn-lt"/>
          <a:ea typeface="ＭＳ Ｐゴシック" charset="0"/>
        </a:defRPr>
      </a:lvl3pPr>
      <a:lvl4pPr marL="1717675" indent="-228600" algn="l" rtl="0" eaLnBrk="0" fontAlgn="base" hangingPunct="0">
        <a:spcBef>
          <a:spcPct val="20000"/>
        </a:spcBef>
        <a:spcAft>
          <a:spcPct val="0"/>
        </a:spcAft>
        <a:buClr>
          <a:srgbClr val="FB5105"/>
        </a:buClr>
        <a:buFont typeface="Arial" charset="0"/>
        <a:buChar char="–"/>
        <a:defRPr sz="2000">
          <a:solidFill>
            <a:schemeClr val="tx2"/>
          </a:solidFill>
          <a:latin typeface="+mn-lt"/>
          <a:ea typeface="ＭＳ Ｐゴシック" charset="0"/>
        </a:defRPr>
      </a:lvl4pPr>
      <a:lvl5pPr marL="2125663" indent="-228600" algn="l" rtl="0" eaLnBrk="0" fontAlgn="base" hangingPunct="0">
        <a:spcBef>
          <a:spcPct val="20000"/>
        </a:spcBef>
        <a:spcAft>
          <a:spcPct val="0"/>
        </a:spcAft>
        <a:buClr>
          <a:srgbClr val="FB5105"/>
        </a:buClr>
        <a:buFont typeface="Wingdings" pitchFamily="2" charset="2"/>
        <a:buChar char="è"/>
        <a:defRPr sz="2000">
          <a:solidFill>
            <a:schemeClr val="tx2"/>
          </a:solidFill>
          <a:latin typeface="+mn-lt"/>
          <a:ea typeface="ＭＳ Ｐゴシック" charset="0"/>
        </a:defRPr>
      </a:lvl5pPr>
      <a:lvl6pPr marL="2582863" indent="-228600" algn="l" rtl="0" fontAlgn="base">
        <a:spcBef>
          <a:spcPct val="20000"/>
        </a:spcBef>
        <a:spcAft>
          <a:spcPct val="0"/>
        </a:spcAft>
        <a:buClr>
          <a:srgbClr val="FB5105"/>
        </a:buClr>
        <a:buFont typeface="Wingdings" pitchFamily="2" charset="2"/>
        <a:buChar char="è"/>
        <a:defRPr>
          <a:solidFill>
            <a:schemeClr val="tx2"/>
          </a:solidFill>
          <a:latin typeface="+mn-lt"/>
        </a:defRPr>
      </a:lvl6pPr>
      <a:lvl7pPr marL="3040063" indent="-228600" algn="l" rtl="0" fontAlgn="base">
        <a:spcBef>
          <a:spcPct val="20000"/>
        </a:spcBef>
        <a:spcAft>
          <a:spcPct val="0"/>
        </a:spcAft>
        <a:buClr>
          <a:srgbClr val="FB5105"/>
        </a:buClr>
        <a:buFont typeface="Wingdings" pitchFamily="2" charset="2"/>
        <a:buChar char="è"/>
        <a:defRPr>
          <a:solidFill>
            <a:schemeClr val="tx2"/>
          </a:solidFill>
          <a:latin typeface="+mn-lt"/>
        </a:defRPr>
      </a:lvl7pPr>
      <a:lvl8pPr marL="3497263" indent="-228600" algn="l" rtl="0" fontAlgn="base">
        <a:spcBef>
          <a:spcPct val="20000"/>
        </a:spcBef>
        <a:spcAft>
          <a:spcPct val="0"/>
        </a:spcAft>
        <a:buClr>
          <a:srgbClr val="FB5105"/>
        </a:buClr>
        <a:buFont typeface="Wingdings" pitchFamily="2" charset="2"/>
        <a:buChar char="è"/>
        <a:defRPr>
          <a:solidFill>
            <a:schemeClr val="tx2"/>
          </a:solidFill>
          <a:latin typeface="+mn-lt"/>
        </a:defRPr>
      </a:lvl8pPr>
      <a:lvl9pPr marL="3954463" indent="-228600" algn="l" rtl="0" fontAlgn="base">
        <a:spcBef>
          <a:spcPct val="20000"/>
        </a:spcBef>
        <a:spcAft>
          <a:spcPct val="0"/>
        </a:spcAft>
        <a:buClr>
          <a:srgbClr val="FB5105"/>
        </a:buClr>
        <a:buFont typeface="Wingdings" pitchFamily="2" charset="2"/>
        <a:buChar char="è"/>
        <a:defRPr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png"/><Relationship Id="rId18" Type="http://schemas.openxmlformats.org/officeDocument/2006/relationships/image" Target="../media/image48.jpeg"/><Relationship Id="rId26" Type="http://schemas.openxmlformats.org/officeDocument/2006/relationships/image" Target="../media/image56.png"/><Relationship Id="rId39" Type="http://schemas.openxmlformats.org/officeDocument/2006/relationships/image" Target="../media/image69.jpeg"/><Relationship Id="rId21" Type="http://schemas.openxmlformats.org/officeDocument/2006/relationships/image" Target="../media/image51.png"/><Relationship Id="rId34" Type="http://schemas.openxmlformats.org/officeDocument/2006/relationships/image" Target="../media/image64.jpeg"/><Relationship Id="rId42" Type="http://schemas.openxmlformats.org/officeDocument/2006/relationships/image" Target="../media/image72.jpeg"/><Relationship Id="rId47" Type="http://schemas.openxmlformats.org/officeDocument/2006/relationships/image" Target="../media/image77.png"/><Relationship Id="rId50" Type="http://schemas.openxmlformats.org/officeDocument/2006/relationships/image" Target="../media/image80.png"/><Relationship Id="rId55" Type="http://schemas.openxmlformats.org/officeDocument/2006/relationships/image" Target="../media/image85.png"/><Relationship Id="rId63" Type="http://schemas.openxmlformats.org/officeDocument/2006/relationships/image" Target="../media/image93.jpeg"/><Relationship Id="rId68" Type="http://schemas.openxmlformats.org/officeDocument/2006/relationships/image" Target="../media/image98.png"/><Relationship Id="rId76" Type="http://schemas.openxmlformats.org/officeDocument/2006/relationships/image" Target="../media/image106.png"/><Relationship Id="rId84" Type="http://schemas.openxmlformats.org/officeDocument/2006/relationships/image" Target="../media/image114.png"/><Relationship Id="rId89" Type="http://schemas.openxmlformats.org/officeDocument/2006/relationships/image" Target="../media/image119.jpeg"/><Relationship Id="rId7" Type="http://schemas.openxmlformats.org/officeDocument/2006/relationships/image" Target="../media/image37.jpeg"/><Relationship Id="rId71" Type="http://schemas.openxmlformats.org/officeDocument/2006/relationships/image" Target="../media/image101.png"/><Relationship Id="rId92" Type="http://schemas.openxmlformats.org/officeDocument/2006/relationships/image" Target="../media/image122.jpeg"/><Relationship Id="rId2" Type="http://schemas.openxmlformats.org/officeDocument/2006/relationships/image" Target="../media/image33.png"/><Relationship Id="rId16" Type="http://schemas.openxmlformats.org/officeDocument/2006/relationships/image" Target="../media/image46.jpeg"/><Relationship Id="rId29" Type="http://schemas.openxmlformats.org/officeDocument/2006/relationships/image" Target="../media/image59.png"/><Relationship Id="rId11" Type="http://schemas.openxmlformats.org/officeDocument/2006/relationships/image" Target="../media/image41.png"/><Relationship Id="rId24" Type="http://schemas.openxmlformats.org/officeDocument/2006/relationships/image" Target="../media/image54.jpeg"/><Relationship Id="rId32" Type="http://schemas.openxmlformats.org/officeDocument/2006/relationships/image" Target="../media/image62.png"/><Relationship Id="rId37" Type="http://schemas.openxmlformats.org/officeDocument/2006/relationships/image" Target="../media/image67.jpeg"/><Relationship Id="rId40" Type="http://schemas.openxmlformats.org/officeDocument/2006/relationships/image" Target="../media/image70.png"/><Relationship Id="rId45" Type="http://schemas.openxmlformats.org/officeDocument/2006/relationships/image" Target="../media/image75.jpeg"/><Relationship Id="rId53" Type="http://schemas.openxmlformats.org/officeDocument/2006/relationships/image" Target="../media/image83.png"/><Relationship Id="rId58" Type="http://schemas.openxmlformats.org/officeDocument/2006/relationships/image" Target="../media/image88.png"/><Relationship Id="rId66" Type="http://schemas.openxmlformats.org/officeDocument/2006/relationships/image" Target="../media/image96.png"/><Relationship Id="rId74" Type="http://schemas.openxmlformats.org/officeDocument/2006/relationships/image" Target="../media/image104.jpeg"/><Relationship Id="rId79" Type="http://schemas.openxmlformats.org/officeDocument/2006/relationships/image" Target="../media/image109.png"/><Relationship Id="rId87" Type="http://schemas.openxmlformats.org/officeDocument/2006/relationships/image" Target="../media/image117.png"/><Relationship Id="rId5" Type="http://schemas.openxmlformats.org/officeDocument/2006/relationships/image" Target="../media/image35.jpeg"/><Relationship Id="rId61" Type="http://schemas.openxmlformats.org/officeDocument/2006/relationships/image" Target="../media/image91.png"/><Relationship Id="rId82" Type="http://schemas.openxmlformats.org/officeDocument/2006/relationships/image" Target="../media/image112.png"/><Relationship Id="rId90" Type="http://schemas.openxmlformats.org/officeDocument/2006/relationships/image" Target="../media/image120.png"/><Relationship Id="rId95" Type="http://schemas.openxmlformats.org/officeDocument/2006/relationships/image" Target="../media/image125.png"/><Relationship Id="rId19" Type="http://schemas.openxmlformats.org/officeDocument/2006/relationships/image" Target="../media/image4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7.jpeg"/><Relationship Id="rId30" Type="http://schemas.openxmlformats.org/officeDocument/2006/relationships/image" Target="../media/image60.png"/><Relationship Id="rId35" Type="http://schemas.openxmlformats.org/officeDocument/2006/relationships/image" Target="../media/image65.jpeg"/><Relationship Id="rId43" Type="http://schemas.openxmlformats.org/officeDocument/2006/relationships/image" Target="../media/image73.png"/><Relationship Id="rId48" Type="http://schemas.openxmlformats.org/officeDocument/2006/relationships/image" Target="../media/image78.jpeg"/><Relationship Id="rId56" Type="http://schemas.openxmlformats.org/officeDocument/2006/relationships/image" Target="../media/image86.png"/><Relationship Id="rId64" Type="http://schemas.openxmlformats.org/officeDocument/2006/relationships/image" Target="../media/image94.png"/><Relationship Id="rId69" Type="http://schemas.openxmlformats.org/officeDocument/2006/relationships/image" Target="../media/image99.png"/><Relationship Id="rId77" Type="http://schemas.openxmlformats.org/officeDocument/2006/relationships/image" Target="../media/image107.jpeg"/><Relationship Id="rId8" Type="http://schemas.openxmlformats.org/officeDocument/2006/relationships/image" Target="../media/image38.png"/><Relationship Id="rId51" Type="http://schemas.openxmlformats.org/officeDocument/2006/relationships/image" Target="../media/image81.jpeg"/><Relationship Id="rId72" Type="http://schemas.openxmlformats.org/officeDocument/2006/relationships/image" Target="../media/image102.jpeg"/><Relationship Id="rId80" Type="http://schemas.openxmlformats.org/officeDocument/2006/relationships/image" Target="../media/image110.jpeg"/><Relationship Id="rId85" Type="http://schemas.openxmlformats.org/officeDocument/2006/relationships/image" Target="../media/image115.jpeg"/><Relationship Id="rId93" Type="http://schemas.openxmlformats.org/officeDocument/2006/relationships/image" Target="../media/image123.jpeg"/><Relationship Id="rId3" Type="http://schemas.openxmlformats.org/officeDocument/2006/relationships/slide" Target="slide18.xml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jpeg"/><Relationship Id="rId33" Type="http://schemas.openxmlformats.org/officeDocument/2006/relationships/image" Target="../media/image63.png"/><Relationship Id="rId38" Type="http://schemas.openxmlformats.org/officeDocument/2006/relationships/image" Target="../media/image68.jpeg"/><Relationship Id="rId46" Type="http://schemas.openxmlformats.org/officeDocument/2006/relationships/image" Target="../media/image76.png"/><Relationship Id="rId59" Type="http://schemas.openxmlformats.org/officeDocument/2006/relationships/image" Target="../media/image89.png"/><Relationship Id="rId67" Type="http://schemas.openxmlformats.org/officeDocument/2006/relationships/image" Target="../media/image97.png"/><Relationship Id="rId20" Type="http://schemas.openxmlformats.org/officeDocument/2006/relationships/image" Target="../media/image50.png"/><Relationship Id="rId41" Type="http://schemas.openxmlformats.org/officeDocument/2006/relationships/image" Target="../media/image71.png"/><Relationship Id="rId54" Type="http://schemas.openxmlformats.org/officeDocument/2006/relationships/image" Target="../media/image84.jpeg"/><Relationship Id="rId62" Type="http://schemas.openxmlformats.org/officeDocument/2006/relationships/image" Target="../media/image92.jpeg"/><Relationship Id="rId70" Type="http://schemas.openxmlformats.org/officeDocument/2006/relationships/image" Target="../media/image100.png"/><Relationship Id="rId75" Type="http://schemas.openxmlformats.org/officeDocument/2006/relationships/image" Target="../media/image105.jpeg"/><Relationship Id="rId83" Type="http://schemas.openxmlformats.org/officeDocument/2006/relationships/image" Target="../media/image113.jpeg"/><Relationship Id="rId88" Type="http://schemas.openxmlformats.org/officeDocument/2006/relationships/image" Target="../media/image118.png"/><Relationship Id="rId91" Type="http://schemas.openxmlformats.org/officeDocument/2006/relationships/image" Target="../media/image1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5" Type="http://schemas.openxmlformats.org/officeDocument/2006/relationships/image" Target="../media/image45.jpe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36" Type="http://schemas.openxmlformats.org/officeDocument/2006/relationships/image" Target="../media/image66.png"/><Relationship Id="rId49" Type="http://schemas.openxmlformats.org/officeDocument/2006/relationships/image" Target="../media/image79.jpeg"/><Relationship Id="rId57" Type="http://schemas.openxmlformats.org/officeDocument/2006/relationships/image" Target="../media/image87.jpeg"/><Relationship Id="rId10" Type="http://schemas.openxmlformats.org/officeDocument/2006/relationships/image" Target="../media/image40.png"/><Relationship Id="rId31" Type="http://schemas.openxmlformats.org/officeDocument/2006/relationships/image" Target="../media/image61.jpeg"/><Relationship Id="rId44" Type="http://schemas.openxmlformats.org/officeDocument/2006/relationships/image" Target="../media/image74.jpeg"/><Relationship Id="rId52" Type="http://schemas.openxmlformats.org/officeDocument/2006/relationships/image" Target="../media/image82.png"/><Relationship Id="rId60" Type="http://schemas.openxmlformats.org/officeDocument/2006/relationships/image" Target="../media/image90.jpeg"/><Relationship Id="rId65" Type="http://schemas.openxmlformats.org/officeDocument/2006/relationships/image" Target="../media/image95.png"/><Relationship Id="rId73" Type="http://schemas.openxmlformats.org/officeDocument/2006/relationships/image" Target="../media/image103.jpeg"/><Relationship Id="rId78" Type="http://schemas.openxmlformats.org/officeDocument/2006/relationships/image" Target="../media/image108.png"/><Relationship Id="rId81" Type="http://schemas.openxmlformats.org/officeDocument/2006/relationships/image" Target="../media/image111.jpeg"/><Relationship Id="rId86" Type="http://schemas.openxmlformats.org/officeDocument/2006/relationships/image" Target="../media/image116.png"/><Relationship Id="rId94" Type="http://schemas.openxmlformats.org/officeDocument/2006/relationships/image" Target="../media/image124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erc.europa.eu/news/erc-scientific-council-statement-position-erc-next-eu-framework-programme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1.jpeg"/><Relationship Id="rId4" Type="http://schemas.openxmlformats.org/officeDocument/2006/relationships/image" Target="../media/image13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0217"/>
            <a:ext cx="9144000" cy="53562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gray">
          <a:xfrm>
            <a:off x="341530" y="522547"/>
            <a:ext cx="87455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en-US" sz="3200" b="1" dirty="0" smtClean="0">
                <a:solidFill>
                  <a:srgbClr val="F16521"/>
                </a:solidFill>
                <a:latin typeface="+mj-lt"/>
                <a:ea typeface="ＭＳ Ｐゴシック" charset="-128"/>
                <a:cs typeface="Arial" charset="0"/>
              </a:rPr>
              <a:t>     The </a:t>
            </a:r>
            <a:r>
              <a:rPr lang="en-US" altLang="en-US" sz="3200" b="1" dirty="0">
                <a:solidFill>
                  <a:srgbClr val="F16521"/>
                </a:solidFill>
                <a:latin typeface="+mj-lt"/>
                <a:ea typeface="ＭＳ Ｐゴシック" charset="-128"/>
                <a:cs typeface="Arial" charset="0"/>
              </a:rPr>
              <a:t>European Research </a:t>
            </a:r>
            <a:r>
              <a:rPr lang="en-US" altLang="en-US" sz="3200" b="1" dirty="0" smtClean="0">
                <a:solidFill>
                  <a:srgbClr val="F16521"/>
                </a:solidFill>
                <a:latin typeface="+mj-lt"/>
                <a:ea typeface="ＭＳ Ｐゴシック" charset="-128"/>
                <a:cs typeface="Arial" charset="0"/>
              </a:rPr>
              <a:t>Council     </a:t>
            </a:r>
            <a:endParaRPr lang="en-US" altLang="en-US" sz="3200" b="1" dirty="0">
              <a:solidFill>
                <a:srgbClr val="F16521"/>
              </a:solidFill>
              <a:latin typeface="+mj-lt"/>
              <a:ea typeface="ＭＳ Ｐゴシック" charset="-128"/>
              <a:cs typeface="Arial" charset="0"/>
            </a:endParaRP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6489340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© Art &amp; Build Architect / Montois Partners / credits: S. Brison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 dirty="0" smtClean="0"/>
              <a:t>│</a:t>
            </a:r>
            <a:r>
              <a:rPr lang="en-US" dirty="0" smtClean="0"/>
              <a:t> </a:t>
            </a:r>
            <a:fld id="{248AD1C6-06E5-4AB2-9ED6-ED9F82E4DE5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39388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600" b="1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 smtClean="0">
                <a:solidFill>
                  <a:schemeClr val="bg1"/>
                </a:solidFill>
              </a:rPr>
              <a:t>ERC: a European Success Story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92280" y="6354325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January 2018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274205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b="1" dirty="0" smtClean="0">
                <a:solidFill>
                  <a:schemeClr val="bg1"/>
                </a:solidFill>
              </a:rPr>
              <a:t> </a:t>
            </a:r>
            <a:endParaRPr lang="en-GB" sz="2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409220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2600" b="1" dirty="0">
                <a:solidFill>
                  <a:schemeClr val="bg1"/>
                </a:solidFill>
                <a:cs typeface="Arial" charset="0"/>
              </a:rPr>
              <a:t>Jean-Pierre </a:t>
            </a:r>
            <a:r>
              <a:rPr lang="en-GB" altLang="en-US" sz="2600" b="1" dirty="0" smtClean="0">
                <a:solidFill>
                  <a:schemeClr val="bg1"/>
                </a:solidFill>
                <a:cs typeface="Arial" charset="0"/>
              </a:rPr>
              <a:t>B</a:t>
            </a:r>
            <a:r>
              <a:rPr lang="en-GB" altLang="en-US" sz="2400" b="1" dirty="0" smtClean="0">
                <a:solidFill>
                  <a:schemeClr val="bg1"/>
                </a:solidFill>
                <a:cs typeface="Arial" charset="0"/>
              </a:rPr>
              <a:t>OURGUIGNON</a:t>
            </a:r>
          </a:p>
          <a:p>
            <a:pPr algn="ctr"/>
            <a:r>
              <a:rPr lang="en-GB" altLang="en-US" sz="2000" b="1" i="1" dirty="0" smtClean="0">
                <a:solidFill>
                  <a:schemeClr val="bg1"/>
                </a:solidFill>
                <a:cs typeface="Arial" charset="0"/>
              </a:rPr>
              <a:t>ERC </a:t>
            </a:r>
            <a:r>
              <a:rPr lang="en-GB" altLang="en-US" sz="2000" b="1" i="1" dirty="0">
                <a:solidFill>
                  <a:schemeClr val="bg1"/>
                </a:solidFill>
                <a:cs typeface="Arial" charset="0"/>
              </a:rPr>
              <a:t>President 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287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 smtClean="0"/>
              <a:t>│</a:t>
            </a:r>
            <a:r>
              <a:rPr lang="en-US" smtClean="0"/>
              <a:t> </a:t>
            </a:r>
            <a:fld id="{4D965B2E-4297-4450-92EF-746C567C018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223601" y="0"/>
            <a:ext cx="7497763" cy="123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altLang="en-US" sz="3200" b="1" dirty="0" smtClean="0">
                <a:solidFill>
                  <a:srgbClr val="F16521"/>
                </a:solidFill>
                <a:latin typeface="Arial" pitchFamily="34" charset="0"/>
                <a:ea typeface="MS PGothic" pitchFamily="34" charset="-128"/>
              </a:rPr>
              <a:t>Success Rate by Country of HI</a:t>
            </a:r>
            <a:endParaRPr lang="en-GB" altLang="en-US" sz="3200" b="1" dirty="0">
              <a:solidFill>
                <a:srgbClr val="F16521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5" y="1763815"/>
            <a:ext cx="8217985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05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 smtClean="0"/>
              <a:t>│</a:t>
            </a:r>
            <a:r>
              <a:rPr lang="en-US" smtClean="0"/>
              <a:t> </a:t>
            </a:r>
            <a:fld id="{4D965B2E-4297-4450-92EF-746C567C018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gray">
          <a:xfrm>
            <a:off x="223601" y="0"/>
            <a:ext cx="7497763" cy="77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altLang="en-US" sz="3200" b="1" dirty="0" smtClean="0">
                <a:solidFill>
                  <a:srgbClr val="F16521"/>
                </a:solidFill>
                <a:latin typeface="Arial" pitchFamily="34" charset="0"/>
                <a:ea typeface="MS PGothic" pitchFamily="34" charset="-128"/>
              </a:rPr>
              <a:t>Grantees </a:t>
            </a:r>
            <a:r>
              <a:rPr lang="en-GB" altLang="en-US" sz="3200" b="1" dirty="0">
                <a:solidFill>
                  <a:srgbClr val="F16521"/>
                </a:solidFill>
                <a:latin typeface="Arial" pitchFamily="34" charset="0"/>
                <a:ea typeface="MS PGothic" pitchFamily="34" charset="-128"/>
              </a:rPr>
              <a:t>at </a:t>
            </a:r>
            <a:r>
              <a:rPr lang="en-GB" altLang="en-US" sz="3200" b="1" dirty="0" smtClean="0">
                <a:solidFill>
                  <a:srgbClr val="F16521"/>
                </a:solidFill>
                <a:latin typeface="Arial" pitchFamily="34" charset="0"/>
                <a:ea typeface="MS PGothic" pitchFamily="34" charset="-128"/>
              </a:rPr>
              <a:t>Home </a:t>
            </a:r>
            <a:r>
              <a:rPr lang="en-GB" altLang="en-US" sz="3200" b="1" dirty="0">
                <a:solidFill>
                  <a:srgbClr val="F16521"/>
                </a:solidFill>
                <a:latin typeface="Arial" pitchFamily="34" charset="0"/>
                <a:ea typeface="MS PGothic" pitchFamily="34" charset="-128"/>
              </a:rPr>
              <a:t>and </a:t>
            </a:r>
            <a:r>
              <a:rPr lang="en-GB" altLang="en-US" sz="3200" b="1" dirty="0" smtClean="0">
                <a:solidFill>
                  <a:srgbClr val="F16521"/>
                </a:solidFill>
                <a:latin typeface="Arial" pitchFamily="34" charset="0"/>
                <a:ea typeface="MS PGothic" pitchFamily="34" charset="-128"/>
              </a:rPr>
              <a:t>Abroad</a:t>
            </a:r>
            <a:endParaRPr lang="en-GB" altLang="en-US" sz="3200" b="1" dirty="0">
              <a:solidFill>
                <a:srgbClr val="F16521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6" y="1739423"/>
            <a:ext cx="7405459" cy="5109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5697125" y="5409220"/>
            <a:ext cx="157517" cy="450050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2956" y="4485601"/>
            <a:ext cx="4905545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b="1" dirty="0">
                <a:solidFill>
                  <a:schemeClr val="tx2"/>
                </a:solidFill>
              </a:rPr>
              <a:t>14 Bulgarian PIs </a:t>
            </a:r>
            <a:r>
              <a:rPr lang="en-GB" sz="1600" b="1" dirty="0" smtClean="0">
                <a:solidFill>
                  <a:schemeClr val="tx2"/>
                </a:solidFill>
              </a:rPr>
              <a:t>abroad, </a:t>
            </a:r>
          </a:p>
          <a:p>
            <a:pPr algn="ctr">
              <a:defRPr/>
            </a:pPr>
            <a:r>
              <a:rPr lang="en-GB" sz="1600" b="1" dirty="0" smtClean="0">
                <a:solidFill>
                  <a:schemeClr val="tx2"/>
                </a:solidFill>
              </a:rPr>
              <a:t>most in UK(5), AT(3) and FR(3)</a:t>
            </a:r>
            <a:endParaRPr lang="en-GB" sz="16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6945" y="4014811"/>
            <a:ext cx="4901556" cy="33855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fr-BE" sz="1600" b="1" dirty="0">
                <a:solidFill>
                  <a:srgbClr val="FFFFFF"/>
                </a:solidFill>
              </a:rPr>
              <a:t>1 </a:t>
            </a:r>
            <a:r>
              <a:rPr lang="fr-BE" sz="1600" b="1" dirty="0" err="1">
                <a:solidFill>
                  <a:srgbClr val="FFFFFF"/>
                </a:solidFill>
              </a:rPr>
              <a:t>foreign</a:t>
            </a:r>
            <a:r>
              <a:rPr lang="fr-BE" sz="1600" b="1" dirty="0">
                <a:solidFill>
                  <a:srgbClr val="FFFFFF"/>
                </a:solidFill>
              </a:rPr>
              <a:t> </a:t>
            </a:r>
            <a:r>
              <a:rPr lang="fr-BE" sz="1600" b="1" dirty="0" smtClean="0">
                <a:solidFill>
                  <a:srgbClr val="FFFFFF"/>
                </a:solidFill>
              </a:rPr>
              <a:t>PI </a:t>
            </a:r>
            <a:r>
              <a:rPr lang="fr-BE" sz="1600" b="1" dirty="0">
                <a:solidFill>
                  <a:srgbClr val="FFFFFF"/>
                </a:solidFill>
              </a:rPr>
              <a:t>in </a:t>
            </a:r>
            <a:r>
              <a:rPr lang="fr-BE" sz="1600" b="1" dirty="0" err="1">
                <a:solidFill>
                  <a:srgbClr val="FFFFFF"/>
                </a:solidFill>
              </a:rPr>
              <a:t>Bulgaria</a:t>
            </a:r>
            <a:endParaRPr lang="en-GB" sz="1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7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 smtClean="0"/>
              <a:t>│</a:t>
            </a:r>
            <a:r>
              <a:rPr lang="en-US" smtClean="0"/>
              <a:t> </a:t>
            </a:r>
            <a:fld id="{4D965B2E-4297-4450-92EF-746C567C018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gray">
          <a:xfrm>
            <a:off x="0" y="227717"/>
            <a:ext cx="77724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3200" b="1" dirty="0" smtClean="0">
                <a:solidFill>
                  <a:srgbClr val="F16521"/>
                </a:solidFill>
              </a:rPr>
              <a:t>ERC Grantees in Bulgaria</a:t>
            </a:r>
            <a:endParaRPr lang="en-US" sz="3200" b="1" dirty="0">
              <a:solidFill>
                <a:srgbClr val="F16521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1989138"/>
            <a:ext cx="90201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375" y="4911725"/>
            <a:ext cx="8824913" cy="1292662"/>
          </a:xfrm>
          <a:prstGeom prst="rect">
            <a:avLst/>
          </a:prstGeom>
          <a:noFill/>
          <a:ln>
            <a:solidFill>
              <a:srgbClr val="006666"/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BE" altLang="en-US" sz="1800" b="1" dirty="0" smtClean="0">
                <a:solidFill>
                  <a:srgbClr val="006666"/>
                </a:solidFill>
              </a:rPr>
              <a:t>PoC-2017</a:t>
            </a:r>
            <a:endParaRPr lang="fr-BE" altLang="en-US" sz="1800" b="1" dirty="0">
              <a:solidFill>
                <a:srgbClr val="006666"/>
              </a:solidFill>
            </a:endParaRPr>
          </a:p>
          <a:p>
            <a:pPr algn="ctr"/>
            <a:r>
              <a:rPr lang="fr-BE" altLang="en-US" b="1" dirty="0" smtClean="0">
                <a:solidFill>
                  <a:srgbClr val="006666"/>
                </a:solidFill>
              </a:rPr>
              <a:t>Prof</a:t>
            </a:r>
            <a:r>
              <a:rPr lang="fr-BE" altLang="en-US" b="1" dirty="0">
                <a:solidFill>
                  <a:srgbClr val="006666"/>
                </a:solidFill>
              </a:rPr>
              <a:t>. </a:t>
            </a:r>
            <a:r>
              <a:rPr lang="fr-BE" altLang="en-US" b="1" dirty="0" err="1">
                <a:solidFill>
                  <a:srgbClr val="006666"/>
                </a:solidFill>
              </a:rPr>
              <a:t>Stoyan</a:t>
            </a:r>
            <a:r>
              <a:rPr lang="fr-BE" altLang="en-US" b="1" dirty="0">
                <a:solidFill>
                  <a:srgbClr val="006666"/>
                </a:solidFill>
              </a:rPr>
              <a:t> </a:t>
            </a:r>
            <a:r>
              <a:rPr lang="fr-BE" altLang="en-US" b="1" dirty="0" err="1">
                <a:solidFill>
                  <a:srgbClr val="006666"/>
                </a:solidFill>
              </a:rPr>
              <a:t>Kostadinov</a:t>
            </a:r>
            <a:r>
              <a:rPr lang="fr-BE" altLang="en-US" b="1" dirty="0">
                <a:solidFill>
                  <a:srgbClr val="006666"/>
                </a:solidFill>
              </a:rPr>
              <a:t> S</a:t>
            </a:r>
            <a:r>
              <a:rPr lang="fr-BE" altLang="en-US" sz="2000" b="1" dirty="0">
                <a:solidFill>
                  <a:srgbClr val="006666"/>
                </a:solidFill>
              </a:rPr>
              <a:t>MOUKOV </a:t>
            </a:r>
            <a:r>
              <a:rPr lang="fr-BE" altLang="en-US" b="1" dirty="0" smtClean="0">
                <a:solidFill>
                  <a:srgbClr val="006666"/>
                </a:solidFill>
              </a:rPr>
              <a:t>(</a:t>
            </a:r>
            <a:r>
              <a:rPr lang="fr-BE" altLang="en-US" b="1" dirty="0">
                <a:solidFill>
                  <a:srgbClr val="006666"/>
                </a:solidFill>
              </a:rPr>
              <a:t>Sofia </a:t>
            </a:r>
            <a:r>
              <a:rPr lang="fr-BE" altLang="en-US" b="1" dirty="0" err="1" smtClean="0">
                <a:solidFill>
                  <a:srgbClr val="006666"/>
                </a:solidFill>
              </a:rPr>
              <a:t>University</a:t>
            </a:r>
            <a:r>
              <a:rPr lang="fr-BE" altLang="en-US" b="1" dirty="0" smtClean="0">
                <a:solidFill>
                  <a:srgbClr val="006666"/>
                </a:solidFill>
              </a:rPr>
              <a:t>)</a:t>
            </a:r>
          </a:p>
          <a:p>
            <a:pPr algn="ctr"/>
            <a:r>
              <a:rPr lang="fr-BE" altLang="en-US" sz="1800" b="1" dirty="0" err="1" smtClean="0">
                <a:solidFill>
                  <a:srgbClr val="006666"/>
                </a:solidFill>
              </a:rPr>
              <a:t>Title</a:t>
            </a:r>
            <a:r>
              <a:rPr lang="fr-BE" altLang="en-US" sz="1800" b="1" dirty="0" smtClean="0">
                <a:solidFill>
                  <a:srgbClr val="006666"/>
                </a:solidFill>
              </a:rPr>
              <a:t>: </a:t>
            </a:r>
            <a:r>
              <a:rPr lang="en-GB" altLang="en-US" sz="1800" b="1" dirty="0">
                <a:solidFill>
                  <a:srgbClr val="006666"/>
                </a:solidFill>
              </a:rPr>
              <a:t>Bottom-up Energy Efficient Emulsification and Structured Materials</a:t>
            </a:r>
            <a:endParaRPr lang="fr-BE" altLang="en-US" sz="1800" b="1" dirty="0">
              <a:solidFill>
                <a:srgbClr val="006666"/>
              </a:solidFill>
            </a:endParaRPr>
          </a:p>
          <a:p>
            <a:pPr algn="ctr"/>
            <a:r>
              <a:rPr lang="fr-BE" altLang="en-US" sz="1800" dirty="0" smtClean="0">
                <a:solidFill>
                  <a:srgbClr val="006666"/>
                </a:solidFill>
              </a:rPr>
              <a:t>(He </a:t>
            </a:r>
            <a:r>
              <a:rPr lang="fr-BE" altLang="en-US" sz="1800" dirty="0" err="1">
                <a:solidFill>
                  <a:srgbClr val="006666"/>
                </a:solidFill>
              </a:rPr>
              <a:t>had</a:t>
            </a:r>
            <a:r>
              <a:rPr lang="fr-BE" altLang="en-US" sz="1800" dirty="0">
                <a:solidFill>
                  <a:srgbClr val="006666"/>
                </a:solidFill>
              </a:rPr>
              <a:t> a </a:t>
            </a:r>
            <a:r>
              <a:rPr lang="fr-BE" altLang="en-US" sz="1800" dirty="0" err="1">
                <a:solidFill>
                  <a:srgbClr val="006666"/>
                </a:solidFill>
              </a:rPr>
              <a:t>StG</a:t>
            </a:r>
            <a:r>
              <a:rPr lang="fr-BE" altLang="en-US" sz="1800" dirty="0">
                <a:solidFill>
                  <a:srgbClr val="006666"/>
                </a:solidFill>
              </a:rPr>
              <a:t> 2011 at the </a:t>
            </a:r>
            <a:r>
              <a:rPr lang="fr-BE" altLang="en-US" sz="1800" dirty="0" err="1">
                <a:solidFill>
                  <a:srgbClr val="006666"/>
                </a:solidFill>
              </a:rPr>
              <a:t>University</a:t>
            </a:r>
            <a:r>
              <a:rPr lang="fr-BE" altLang="en-US" sz="1800" dirty="0">
                <a:solidFill>
                  <a:srgbClr val="006666"/>
                </a:solidFill>
              </a:rPr>
              <a:t> of </a:t>
            </a:r>
            <a:r>
              <a:rPr lang="fr-BE" altLang="en-US" sz="1800" dirty="0" smtClean="0">
                <a:solidFill>
                  <a:srgbClr val="006666"/>
                </a:solidFill>
              </a:rPr>
              <a:t>Cambridge)</a:t>
            </a:r>
            <a:endParaRPr lang="en-GB" altLang="en-US" sz="1800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1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│ </a:t>
            </a:r>
            <a:fld id="{9379E6F5-D413-4A79-AA5B-86CB1E9F8E7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gray">
          <a:xfrm>
            <a:off x="116505" y="469900"/>
            <a:ext cx="74580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GB" sz="3200" b="1" dirty="0" smtClean="0">
                <a:solidFill>
                  <a:srgbClr val="F16521"/>
                </a:solidFill>
              </a:rPr>
              <a:t>ERC </a:t>
            </a:r>
            <a:r>
              <a:rPr lang="en-GB" sz="3200" b="1" dirty="0">
                <a:solidFill>
                  <a:srgbClr val="F16521"/>
                </a:solidFill>
              </a:rPr>
              <a:t>Proof of </a:t>
            </a:r>
            <a:r>
              <a:rPr lang="en-GB" sz="3200" b="1" dirty="0" smtClean="0">
                <a:solidFill>
                  <a:srgbClr val="F16521"/>
                </a:solidFill>
              </a:rPr>
              <a:t>Concept 2011-2017</a:t>
            </a:r>
            <a:endParaRPr lang="en-GB" sz="3200" b="1" dirty="0">
              <a:solidFill>
                <a:srgbClr val="F16521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5" y="1705456"/>
            <a:ext cx="7830870" cy="507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03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651625" y="2155"/>
            <a:ext cx="2501900" cy="6858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GB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7452320" y="0"/>
            <a:ext cx="1691680" cy="423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GB" b="1" dirty="0" smtClean="0">
                <a:solidFill>
                  <a:srgbClr val="F16521"/>
                </a:solidFill>
              </a:rPr>
              <a:t>Top </a:t>
            </a:r>
            <a:endParaRPr lang="en-GB" b="1" dirty="0">
              <a:solidFill>
                <a:srgbClr val="F16521"/>
              </a:solidFill>
            </a:endParaRPr>
          </a:p>
          <a:p>
            <a:pPr algn="r"/>
            <a:r>
              <a:rPr lang="en-GB" b="1" dirty="0">
                <a:solidFill>
                  <a:srgbClr val="F16521"/>
                </a:solidFill>
              </a:rPr>
              <a:t>European Institutions  </a:t>
            </a:r>
          </a:p>
          <a:p>
            <a:pPr algn="r"/>
            <a:r>
              <a:rPr lang="en-GB" b="1" dirty="0">
                <a:solidFill>
                  <a:srgbClr val="F16521"/>
                </a:solidFill>
              </a:rPr>
              <a:t>H</a:t>
            </a:r>
            <a:r>
              <a:rPr lang="en-GB" b="1" dirty="0" smtClean="0">
                <a:solidFill>
                  <a:srgbClr val="F16521"/>
                </a:solidFill>
              </a:rPr>
              <a:t>osting </a:t>
            </a:r>
            <a:endParaRPr lang="en-GB" b="1" dirty="0">
              <a:solidFill>
                <a:srgbClr val="F16521"/>
              </a:solidFill>
            </a:endParaRPr>
          </a:p>
          <a:p>
            <a:pPr algn="r"/>
            <a:r>
              <a:rPr lang="en-GB" b="1" dirty="0" smtClean="0">
                <a:solidFill>
                  <a:srgbClr val="F16521"/>
                </a:solidFill>
              </a:rPr>
              <a:t>ERC </a:t>
            </a:r>
            <a:r>
              <a:rPr lang="en-GB" b="1" dirty="0">
                <a:solidFill>
                  <a:srgbClr val="F16521"/>
                </a:solidFill>
              </a:rPr>
              <a:t>Grantees </a:t>
            </a:r>
          </a:p>
          <a:p>
            <a:pPr algn="r"/>
            <a:r>
              <a:rPr lang="en-GB" b="1" dirty="0">
                <a:solidFill>
                  <a:srgbClr val="F16521"/>
                </a:solidFill>
              </a:rPr>
              <a:t>by </a:t>
            </a:r>
            <a:r>
              <a:rPr lang="en-GB" b="1" dirty="0" smtClean="0">
                <a:solidFill>
                  <a:srgbClr val="F16521"/>
                </a:solidFill>
              </a:rPr>
              <a:t>Funding </a:t>
            </a:r>
            <a:endParaRPr lang="en-GB" b="1" dirty="0">
              <a:solidFill>
                <a:srgbClr val="F16521"/>
              </a:solidFill>
            </a:endParaRPr>
          </a:p>
          <a:p>
            <a:pPr algn="r"/>
            <a:r>
              <a:rPr lang="en-GB" b="1" dirty="0" smtClean="0">
                <a:solidFill>
                  <a:srgbClr val="F16521"/>
                </a:solidFill>
              </a:rPr>
              <a:t>Schemes</a:t>
            </a:r>
            <a:endParaRPr lang="en-GB" b="1" dirty="0">
              <a:solidFill>
                <a:srgbClr val="F16521"/>
              </a:solidFill>
            </a:endParaRPr>
          </a:p>
          <a:p>
            <a:pPr algn="r"/>
            <a:endParaRPr lang="en-GB" b="1" dirty="0">
              <a:solidFill>
                <a:srgbClr val="F16521"/>
              </a:solidFill>
            </a:endParaRPr>
          </a:p>
          <a:p>
            <a:pPr algn="r"/>
            <a:r>
              <a:rPr lang="en-GB" sz="1100" b="1" dirty="0" smtClean="0">
                <a:solidFill>
                  <a:srgbClr val="F16521"/>
                </a:solidFill>
              </a:rPr>
              <a:t>ERC calls 2007-2016</a:t>
            </a:r>
          </a:p>
          <a:p>
            <a:pPr algn="r"/>
            <a:r>
              <a:rPr lang="en-GB" sz="1100" b="1" dirty="0" smtClean="0">
                <a:solidFill>
                  <a:srgbClr val="F16521"/>
                </a:solidFill>
              </a:rPr>
              <a:t>StG2017 and CoG2017</a:t>
            </a:r>
            <a:r>
              <a:rPr lang="en-GB" sz="1100" b="1" dirty="0">
                <a:solidFill>
                  <a:srgbClr val="F16521"/>
                </a:solidFill>
              </a:rPr>
              <a:t/>
            </a:r>
            <a:br>
              <a:rPr lang="en-GB" sz="1100" b="1" dirty="0">
                <a:solidFill>
                  <a:srgbClr val="F16521"/>
                </a:solidFill>
              </a:rPr>
            </a:br>
            <a:endParaRPr lang="en-GB" sz="1100" b="1" dirty="0">
              <a:solidFill>
                <a:srgbClr val="F16521"/>
              </a:solidFill>
            </a:endParaRPr>
          </a:p>
          <a:p>
            <a:pPr algn="r"/>
            <a:endParaRPr lang="en-GB" sz="1400" dirty="0">
              <a:solidFill>
                <a:schemeClr val="tx2"/>
              </a:solidFill>
            </a:endParaRPr>
          </a:p>
          <a:p>
            <a:pPr algn="r"/>
            <a:r>
              <a:rPr lang="en-GB" sz="1200" b="1" i="1" u="sng" dirty="0" smtClean="0"/>
              <a:t>Current signatories</a:t>
            </a:r>
            <a:endParaRPr lang="en-GB" sz="1200" b="1" i="1" u="sng" dirty="0"/>
          </a:p>
          <a:p>
            <a:pPr algn="r"/>
            <a:r>
              <a:rPr lang="en-GB" sz="1200" b="1" i="1" dirty="0"/>
              <a:t>of the grant agreement</a:t>
            </a:r>
          </a:p>
          <a:p>
            <a:pPr algn="r"/>
            <a:endParaRPr lang="en-GB" sz="1200" i="1" dirty="0" smtClean="0"/>
          </a:p>
          <a:p>
            <a:pPr algn="r"/>
            <a:r>
              <a:rPr lang="en-GB" sz="1200" i="1" dirty="0" smtClean="0"/>
              <a:t>Data as of 05/12/2017</a:t>
            </a:r>
            <a:endParaRPr lang="en-GB" sz="1200" i="1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65" y="-9373"/>
            <a:ext cx="7550096" cy="686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08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 smtClean="0"/>
              <a:t>│</a:t>
            </a:r>
            <a:r>
              <a:rPr lang="en-US" smtClean="0"/>
              <a:t> </a:t>
            </a:r>
            <a:fld id="{4D965B2E-4297-4450-92EF-746C567C018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474005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16521"/>
                </a:solidFill>
              </a:rPr>
              <a:t>ERC Delivers</a:t>
            </a:r>
            <a:endParaRPr lang="en-GB" sz="4000" b="1" dirty="0">
              <a:solidFill>
                <a:srgbClr val="F165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8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9BCA12-F494-412B-979B-2CC9263FD862}" type="slidenum">
              <a:rPr lang="en-GB" smtClean="0"/>
              <a:t>16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666" y="3158969"/>
            <a:ext cx="5130799" cy="3511785"/>
          </a:xfrm>
          <a:prstGeom prst="rect">
            <a:avLst/>
          </a:prstGeom>
        </p:spPr>
      </p:pic>
      <p:sp>
        <p:nvSpPr>
          <p:cNvPr id="4" name="Titel 4"/>
          <p:cNvSpPr txBox="1">
            <a:spLocks/>
          </p:cNvSpPr>
          <p:nvPr/>
        </p:nvSpPr>
        <p:spPr bwMode="auto">
          <a:xfrm>
            <a:off x="0" y="147861"/>
            <a:ext cx="91440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GB" sz="3200" b="1" dirty="0" smtClean="0">
                <a:solidFill>
                  <a:srgbClr val="FF6600"/>
                </a:solidFill>
                <a:cs typeface="Arial" charset="0"/>
              </a:rPr>
              <a:t>ERC 10</a:t>
            </a:r>
            <a:r>
              <a:rPr lang="en-GB" sz="3200" b="1" baseline="30000" dirty="0" smtClean="0">
                <a:solidFill>
                  <a:srgbClr val="FF6600"/>
                </a:solidFill>
                <a:cs typeface="Arial" charset="0"/>
              </a:rPr>
              <a:t>th</a:t>
            </a:r>
            <a:r>
              <a:rPr lang="en-GB" sz="3200" b="1" dirty="0" smtClean="0">
                <a:solidFill>
                  <a:srgbClr val="FF6600"/>
                </a:solidFill>
                <a:cs typeface="Arial" charset="0"/>
              </a:rPr>
              <a:t> Year Anniversary Celebration</a:t>
            </a:r>
            <a:endParaRPr lang="de-AT" sz="3200" b="1" dirty="0">
              <a:solidFill>
                <a:srgbClr val="FF6600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00516"/>
            <a:ext cx="9144000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100" i="1" dirty="0" smtClean="0">
                <a:latin typeface="+mj-lt"/>
                <a:cs typeface="Arial" panose="020B0604020202020204" pitchFamily="34" charset="0"/>
              </a:rPr>
              <a:t>"Today's </a:t>
            </a:r>
            <a:r>
              <a:rPr lang="en-GB" sz="2100" i="1" dirty="0">
                <a:latin typeface="+mj-lt"/>
                <a:cs typeface="Arial" panose="020B0604020202020204" pitchFamily="34" charset="0"/>
              </a:rPr>
              <a:t>event is one of the most important in my tenure as a Commissioner for one simple </a:t>
            </a:r>
            <a:r>
              <a:rPr lang="en-GB" sz="2100" i="1" dirty="0" smtClean="0">
                <a:latin typeface="+mj-lt"/>
                <a:cs typeface="Arial" panose="020B0604020202020204" pitchFamily="34" charset="0"/>
              </a:rPr>
              <a:t>reason: You </a:t>
            </a:r>
            <a:r>
              <a:rPr lang="en-GB" sz="2100" i="1" dirty="0">
                <a:latin typeface="+mj-lt"/>
                <a:cs typeface="Arial" panose="020B0604020202020204" pitchFamily="34" charset="0"/>
              </a:rPr>
              <a:t>are our jewel in the </a:t>
            </a:r>
            <a:r>
              <a:rPr lang="en-GB" sz="2100" i="1" dirty="0" smtClean="0">
                <a:latin typeface="+mj-lt"/>
                <a:cs typeface="Arial" panose="020B0604020202020204" pitchFamily="34" charset="0"/>
              </a:rPr>
              <a:t>crown. You </a:t>
            </a:r>
            <a:r>
              <a:rPr lang="en-GB" sz="2100" i="1" dirty="0">
                <a:latin typeface="+mj-lt"/>
                <a:cs typeface="Arial" panose="020B0604020202020204" pitchFamily="34" charset="0"/>
              </a:rPr>
              <a:t>are one of the best things to happen in Europe in the last 10 years</a:t>
            </a:r>
            <a:r>
              <a:rPr lang="en-GB" sz="2100" i="1" dirty="0" smtClean="0">
                <a:latin typeface="+mj-lt"/>
                <a:cs typeface="Arial" panose="020B0604020202020204" pitchFamily="34" charset="0"/>
              </a:rPr>
              <a:t>."</a:t>
            </a:r>
            <a:r>
              <a:rPr lang="en-GB" sz="2100" b="1" dirty="0" smtClean="0">
                <a:latin typeface="+mj-lt"/>
                <a:cs typeface="Arial" panose="020B0604020202020204" pitchFamily="34" charset="0"/>
              </a:rPr>
              <a:t> </a:t>
            </a:r>
          </a:p>
          <a:p>
            <a:r>
              <a:rPr lang="en-GB" sz="20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ERC </a:t>
            </a:r>
            <a:r>
              <a:rPr lang="en-GB" sz="2000" b="1" dirty="0" smtClean="0">
                <a:latin typeface="+mj-lt"/>
                <a:cs typeface="Arial" panose="020B0604020202020204" pitchFamily="34" charset="0"/>
              </a:rPr>
              <a:t>10</a:t>
            </a:r>
            <a:r>
              <a:rPr lang="en-GB" sz="2000" b="1" baseline="30000" dirty="0" smtClean="0">
                <a:latin typeface="+mj-lt"/>
                <a:cs typeface="Arial" panose="020B0604020202020204" pitchFamily="34" charset="0"/>
              </a:rPr>
              <a:t>th</a:t>
            </a:r>
            <a:r>
              <a:rPr lang="en-GB" sz="2000" b="1" dirty="0" smtClean="0">
                <a:latin typeface="+mj-lt"/>
                <a:cs typeface="Arial" panose="020B0604020202020204" pitchFamily="34" charset="0"/>
              </a:rPr>
              <a:t> anniversary </a:t>
            </a:r>
            <a:r>
              <a:rPr lang="en-GB" sz="2000" b="1" dirty="0">
                <a:latin typeface="+mj-lt"/>
                <a:cs typeface="Arial" panose="020B0604020202020204" pitchFamily="34" charset="0"/>
              </a:rPr>
              <a:t>Speech by Commissioner </a:t>
            </a:r>
            <a:r>
              <a:rPr lang="en-GB" sz="2000" b="1" dirty="0" smtClean="0">
                <a:latin typeface="+mj-lt"/>
                <a:cs typeface="Arial" panose="020B0604020202020204" pitchFamily="34" charset="0"/>
              </a:rPr>
              <a:t>M</a:t>
            </a:r>
            <a:r>
              <a:rPr lang="en-GB" sz="1600" b="1" dirty="0" smtClean="0">
                <a:latin typeface="+mj-lt"/>
                <a:cs typeface="Arial" panose="020B0604020202020204" pitchFamily="34" charset="0"/>
              </a:rPr>
              <a:t>OEDAS</a:t>
            </a:r>
            <a:r>
              <a:rPr lang="en-GB" b="1" dirty="0" smtClean="0">
                <a:latin typeface="+mj-lt"/>
                <a:cs typeface="Arial" panose="020B0604020202020204" pitchFamily="34" charset="0"/>
              </a:rPr>
              <a:t>,</a:t>
            </a:r>
            <a:r>
              <a:rPr lang="en-GB" sz="2000" b="1" dirty="0" smtClean="0">
                <a:latin typeface="+mj-lt"/>
                <a:cs typeface="Arial" panose="020B0604020202020204" pitchFamily="34" charset="0"/>
              </a:rPr>
              <a:t> 21 March 2017</a:t>
            </a:r>
            <a:endParaRPr lang="en-GB" sz="2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8510" y="3343052"/>
            <a:ext cx="3401870" cy="2139047"/>
          </a:xfrm>
          <a:prstGeom prst="rect">
            <a:avLst/>
          </a:prstGeom>
          <a:solidFill>
            <a:srgbClr val="F16521"/>
          </a:solidFill>
        </p:spPr>
        <p:txBody>
          <a:bodyPr wrap="square">
            <a:spAutoFit/>
          </a:bodyPr>
          <a:lstStyle/>
          <a:p>
            <a:r>
              <a:rPr lang="en-GB" sz="1900" b="1" dirty="0" smtClean="0">
                <a:latin typeface="+mj-lt"/>
                <a:cs typeface="Arial" panose="020B0604020202020204" pitchFamily="34" charset="0"/>
              </a:rPr>
              <a:t>ERC was spontaneously </a:t>
            </a:r>
            <a:r>
              <a:rPr lang="en-GB" sz="1900" b="1" dirty="0">
                <a:latin typeface="+mj-lt"/>
                <a:cs typeface="Arial" panose="020B0604020202020204" pitchFamily="34" charset="0"/>
              </a:rPr>
              <a:t>celebrated </a:t>
            </a:r>
            <a:r>
              <a:rPr lang="en-GB" sz="1900" b="1" dirty="0" smtClean="0">
                <a:latin typeface="+mj-lt"/>
                <a:cs typeface="Arial" panose="020B0604020202020204" pitchFamily="34" charset="0"/>
              </a:rPr>
              <a:t>in &gt;160 </a:t>
            </a:r>
            <a:r>
              <a:rPr lang="en-GB" sz="1900" b="1" dirty="0">
                <a:latin typeface="+mj-lt"/>
                <a:cs typeface="Arial" panose="020B0604020202020204" pitchFamily="34" charset="0"/>
              </a:rPr>
              <a:t>events all over Europe and the </a:t>
            </a:r>
            <a:r>
              <a:rPr lang="en-GB" sz="1900" b="1" dirty="0" smtClean="0">
                <a:latin typeface="+mj-lt"/>
                <a:cs typeface="Arial" panose="020B0604020202020204" pitchFamily="34" charset="0"/>
              </a:rPr>
              <a:t>world; </a:t>
            </a:r>
            <a:r>
              <a:rPr lang="en-GB" sz="1900" dirty="0" smtClean="0">
                <a:latin typeface="+mj-lt"/>
                <a:cs typeface="Arial" panose="020B0604020202020204" pitchFamily="34" charset="0"/>
              </a:rPr>
              <a:t>from national events with Heads of States and Ministers, to universities and EU delegations worldwide. </a:t>
            </a:r>
            <a:endParaRPr lang="en-GB" sz="19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54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8200" y="1782191"/>
            <a:ext cx="9004300" cy="4318000"/>
            <a:chOff x="538145" y="1274662"/>
            <a:chExt cx="9004300" cy="4318000"/>
          </a:xfrm>
        </p:grpSpPr>
        <p:pic>
          <p:nvPicPr>
            <p:cNvPr id="6" name="Picture 5" descr="INFOGRAPHICS-02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145" y="1274662"/>
              <a:ext cx="9004300" cy="4318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281740" y="1621669"/>
              <a:ext cx="13274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rgbClr val="6DA341"/>
                  </a:solidFill>
                  <a:latin typeface="Arial"/>
                  <a:cs typeface="Arial"/>
                </a:rPr>
                <a:t>7,500</a:t>
              </a:r>
              <a:endParaRPr lang="en-US" sz="2200" b="1" dirty="0">
                <a:solidFill>
                  <a:srgbClr val="6DA341"/>
                </a:solidFill>
                <a:latin typeface="Arial"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81739" y="3017643"/>
              <a:ext cx="19086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18534"/>
                  </a:solidFill>
                  <a:latin typeface="Arial"/>
                  <a:cs typeface="Arial"/>
                </a:rPr>
                <a:t>5</a:t>
              </a:r>
              <a:r>
                <a:rPr lang="en-US" sz="2200" b="1" dirty="0" smtClean="0">
                  <a:solidFill>
                    <a:srgbClr val="F18534"/>
                  </a:solidFill>
                  <a:latin typeface="Arial"/>
                  <a:cs typeface="Arial"/>
                </a:rPr>
                <a:t>0,000</a:t>
              </a:r>
              <a:endParaRPr lang="en-US" sz="2200" b="1" dirty="0">
                <a:solidFill>
                  <a:srgbClr val="F18534"/>
                </a:solidFill>
                <a:latin typeface="Arial"/>
                <a:cs typeface="Aria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37326" y="4229602"/>
              <a:ext cx="210235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rgbClr val="2791CD"/>
                  </a:solidFill>
                  <a:latin typeface="Arial"/>
                  <a:cs typeface="Arial"/>
                </a:rPr>
                <a:t>€ 13 billion</a:t>
              </a:r>
              <a:endParaRPr lang="en-US" sz="2200" b="1" dirty="0">
                <a:solidFill>
                  <a:srgbClr val="2791CD"/>
                </a:solidFill>
                <a:latin typeface="Arial"/>
                <a:cs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90207" y="1621669"/>
              <a:ext cx="16579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rgbClr val="AF1E24"/>
                  </a:solidFill>
                  <a:latin typeface="Arial"/>
                  <a:cs typeface="Arial"/>
                </a:rPr>
                <a:t>90,000</a:t>
              </a:r>
              <a:endParaRPr lang="en-US" sz="2200" b="1" dirty="0">
                <a:solidFill>
                  <a:srgbClr val="AF1E24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52331" y="2814705"/>
              <a:ext cx="67575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rgbClr val="E7217A"/>
                  </a:solidFill>
                  <a:latin typeface="Arial"/>
                  <a:cs typeface="Arial"/>
                </a:rPr>
                <a:t>738</a:t>
              </a:r>
              <a:endParaRPr lang="en-US" sz="2200" b="1" dirty="0">
                <a:solidFill>
                  <a:srgbClr val="E7217A"/>
                </a:solidFill>
                <a:latin typeface="Arial"/>
                <a:cs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33467" y="4390005"/>
              <a:ext cx="6457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rgbClr val="8E388D"/>
                  </a:solidFill>
                  <a:latin typeface="Arial"/>
                  <a:cs typeface="Arial"/>
                </a:rPr>
                <a:t>72</a:t>
              </a:r>
              <a:endParaRPr lang="en-US" sz="2200" b="1" dirty="0">
                <a:solidFill>
                  <a:srgbClr val="8E388D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3" name="Titel 4"/>
          <p:cNvSpPr>
            <a:spLocks/>
          </p:cNvSpPr>
          <p:nvPr/>
        </p:nvSpPr>
        <p:spPr bwMode="auto">
          <a:xfrm>
            <a:off x="-243535" y="278650"/>
            <a:ext cx="794389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en-US" sz="3200" b="1" dirty="0" smtClean="0">
                <a:solidFill>
                  <a:srgbClr val="F16521"/>
                </a:solidFill>
                <a:cs typeface="Arial" charset="0"/>
              </a:rPr>
              <a:t>       After 10 Years, a Success Story</a:t>
            </a:r>
            <a:endParaRPr lang="de-AT" sz="3200" b="1" dirty="0">
              <a:solidFill>
                <a:srgbClr val="F1652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82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4"/>
          <p:cNvSpPr>
            <a:spLocks/>
          </p:cNvSpPr>
          <p:nvPr/>
        </p:nvSpPr>
        <p:spPr bwMode="auto">
          <a:xfrm>
            <a:off x="-63515" y="278650"/>
            <a:ext cx="794389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en-US" sz="3200" b="1" dirty="0" smtClean="0">
                <a:solidFill>
                  <a:srgbClr val="F16521"/>
                </a:solidFill>
                <a:cs typeface="Arial" charset="0"/>
              </a:rPr>
              <a:t>       Results of the ex-post Analysis</a:t>
            </a:r>
            <a:endParaRPr lang="de-AT" sz="3200" b="1" dirty="0">
              <a:solidFill>
                <a:srgbClr val="F16521"/>
              </a:solidFill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01155"/>
            <a:ext cx="8577263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41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70438" y="1673805"/>
            <a:ext cx="2630360" cy="258532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GB" dirty="0"/>
              <a:t>The Nobel Prize in Chemistry 2016 was awarded jointly to Jean-Pierre </a:t>
            </a:r>
            <a:r>
              <a:rPr lang="en-GB" dirty="0" smtClean="0"/>
              <a:t>S</a:t>
            </a:r>
            <a:r>
              <a:rPr lang="en-GB" sz="1600" dirty="0" smtClean="0"/>
              <a:t>AUVAGE</a:t>
            </a:r>
            <a:r>
              <a:rPr lang="en-GB" dirty="0" smtClean="0"/>
              <a:t>, </a:t>
            </a:r>
            <a:r>
              <a:rPr lang="en-GB" dirty="0"/>
              <a:t>Sir J. Fraser </a:t>
            </a:r>
            <a:r>
              <a:rPr lang="en-GB" dirty="0" smtClean="0"/>
              <a:t>S</a:t>
            </a:r>
            <a:r>
              <a:rPr lang="en-GB" sz="1600" dirty="0" smtClean="0"/>
              <a:t>TODDART</a:t>
            </a:r>
            <a:r>
              <a:rPr lang="en-GB" dirty="0" smtClean="0"/>
              <a:t> </a:t>
            </a:r>
            <a:r>
              <a:rPr lang="en-GB" dirty="0"/>
              <a:t>and Bernard L. </a:t>
            </a:r>
            <a:r>
              <a:rPr lang="en-GB" dirty="0" smtClean="0"/>
              <a:t>F</a:t>
            </a:r>
            <a:r>
              <a:rPr lang="en-GB" sz="1600" dirty="0" smtClean="0"/>
              <a:t>ERINGA</a:t>
            </a:r>
            <a:r>
              <a:rPr lang="en-GB" dirty="0" smtClean="0"/>
              <a:t> </a:t>
            </a:r>
            <a:r>
              <a:rPr lang="en-GB" i="1" dirty="0"/>
              <a:t>"for the design </a:t>
            </a:r>
            <a:endParaRPr lang="en-GB" i="1" dirty="0" smtClean="0"/>
          </a:p>
          <a:p>
            <a:r>
              <a:rPr lang="en-GB" i="1" dirty="0" smtClean="0"/>
              <a:t>and </a:t>
            </a:r>
            <a:r>
              <a:rPr lang="en-GB" i="1" dirty="0"/>
              <a:t>synthesis </a:t>
            </a:r>
            <a:endParaRPr lang="en-GB" i="1" dirty="0" smtClean="0"/>
          </a:p>
          <a:p>
            <a:r>
              <a:rPr lang="en-GB" i="1" dirty="0" smtClean="0"/>
              <a:t>of </a:t>
            </a:r>
            <a:r>
              <a:rPr lang="en-GB" i="1" dirty="0"/>
              <a:t>molecular machines"</a:t>
            </a:r>
            <a:r>
              <a:rPr lang="en-GB" dirty="0"/>
              <a:t>.</a:t>
            </a:r>
          </a:p>
        </p:txBody>
      </p:sp>
      <p:sp>
        <p:nvSpPr>
          <p:cNvPr id="30724" name="Slide Number Placeholder 5"/>
          <p:cNvSpPr txBox="1">
            <a:spLocks noGrp="1"/>
          </p:cNvSpPr>
          <p:nvPr/>
        </p:nvSpPr>
        <p:spPr bwMode="gray">
          <a:xfrm>
            <a:off x="8596313" y="6308725"/>
            <a:ext cx="6111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00" dirty="0">
                <a:solidFill>
                  <a:srgbClr val="4B413C"/>
                </a:solidFill>
                <a:cs typeface="Arial" pitchFamily="34" charset="0"/>
              </a:rPr>
              <a:t>│ </a:t>
            </a:r>
            <a:fld id="{7D770EDF-4A3A-48C1-8BD1-963A920C6715}" type="slidenum">
              <a:rPr lang="en-US" altLang="en-US" sz="1000">
                <a:solidFill>
                  <a:srgbClr val="4B413C"/>
                </a:solidFill>
                <a:cs typeface="Arial" pitchFamily="34" charset="0"/>
              </a:rPr>
              <a:pPr algn="ctr" eaLnBrk="1" hangingPunct="1">
                <a:spcBef>
                  <a:spcPct val="50000"/>
                </a:spcBef>
              </a:pPr>
              <a:t>19</a:t>
            </a:fld>
            <a:endParaRPr lang="en-US" altLang="en-US" sz="1000" dirty="0">
              <a:solidFill>
                <a:srgbClr val="4B413C"/>
              </a:solidFill>
              <a:cs typeface="Arial" pitchFamily="34" charset="0"/>
            </a:endParaRPr>
          </a:p>
        </p:txBody>
      </p:sp>
      <p:pic>
        <p:nvPicPr>
          <p:cNvPr id="30725" name="Picture 54" descr="Nobel_Pr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35" y="127126"/>
            <a:ext cx="1058790" cy="114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Rectangle 2"/>
          <p:cNvSpPr txBox="1">
            <a:spLocks noChangeArrowheads="1"/>
          </p:cNvSpPr>
          <p:nvPr/>
        </p:nvSpPr>
        <p:spPr>
          <a:xfrm>
            <a:off x="1333857" y="474662"/>
            <a:ext cx="6208473" cy="632081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3200" kern="0" dirty="0" smtClean="0">
                <a:solidFill>
                  <a:srgbClr val="F16521"/>
                </a:solidFill>
                <a:ea typeface="ＭＳ Ｐゴシック" pitchFamily="34" charset="-128"/>
              </a:rPr>
              <a:t>Nobel Prizes to ERC grantees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6505" y="5094185"/>
            <a:ext cx="4383995" cy="175432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GB" dirty="0"/>
              <a:t>The Nobel Prize in Physiology or Medicine 2014 was </a:t>
            </a:r>
            <a:r>
              <a:rPr lang="en-GB" dirty="0" smtClean="0"/>
              <a:t>awarded to May-Britt M</a:t>
            </a:r>
            <a:r>
              <a:rPr lang="en-GB" sz="1600" dirty="0" smtClean="0"/>
              <a:t>OSER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dirty="0" err="1"/>
              <a:t>Edvard</a:t>
            </a:r>
            <a:r>
              <a:rPr lang="en-GB" dirty="0"/>
              <a:t> </a:t>
            </a:r>
            <a:r>
              <a:rPr lang="en-GB" dirty="0" smtClean="0"/>
              <a:t>M</a:t>
            </a:r>
            <a:r>
              <a:rPr lang="en-GB" sz="1600" dirty="0" smtClean="0"/>
              <a:t>OSER</a:t>
            </a:r>
            <a:r>
              <a:rPr lang="en-GB" dirty="0" smtClean="0"/>
              <a:t>, together with </a:t>
            </a:r>
            <a:r>
              <a:rPr lang="en-GB" dirty="0"/>
              <a:t>John </a:t>
            </a:r>
            <a:r>
              <a:rPr lang="en-GB" dirty="0" smtClean="0"/>
              <a:t>O'K</a:t>
            </a:r>
            <a:r>
              <a:rPr lang="en-GB" sz="1600" dirty="0" smtClean="0"/>
              <a:t>EEFE</a:t>
            </a:r>
            <a:r>
              <a:rPr lang="en-GB" dirty="0" smtClean="0"/>
              <a:t>, </a:t>
            </a:r>
            <a:r>
              <a:rPr lang="en-GB" i="1" dirty="0" smtClean="0"/>
              <a:t>"for </a:t>
            </a:r>
            <a:r>
              <a:rPr lang="en-GB" i="1" dirty="0"/>
              <a:t>their discoveries of cells that constitute a positioning system in the brain</a:t>
            </a:r>
            <a:r>
              <a:rPr lang="en-GB" i="1" dirty="0" smtClean="0"/>
              <a:t>"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500500" y="5173159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rgbClr val="FD5C03"/>
              </a:buClr>
              <a:buFont typeface="Wingdings" panose="05000000000000000000" pitchFamily="2" charset="2"/>
              <a:buChar char="Ø"/>
            </a:pPr>
            <a:r>
              <a:rPr lang="en-GB" sz="2000" b="1" dirty="0" smtClean="0">
                <a:solidFill>
                  <a:srgbClr val="FD5C03"/>
                </a:solidFill>
              </a:rPr>
              <a:t>2</a:t>
            </a:r>
            <a:r>
              <a:rPr lang="en-GB" sz="2000" dirty="0" smtClean="0"/>
              <a:t> other ERC grantees received the Nobel prize in </a:t>
            </a:r>
            <a:r>
              <a:rPr lang="en-GB" sz="2000" b="1" dirty="0" smtClean="0">
                <a:solidFill>
                  <a:srgbClr val="FD5C03"/>
                </a:solidFill>
              </a:rPr>
              <a:t>2010</a:t>
            </a:r>
            <a:r>
              <a:rPr lang="en-GB" sz="2000" dirty="0" smtClean="0"/>
              <a:t> and </a:t>
            </a:r>
            <a:r>
              <a:rPr lang="en-GB" sz="2000" b="1" dirty="0" smtClean="0">
                <a:solidFill>
                  <a:srgbClr val="FD5C03"/>
                </a:solidFill>
              </a:rPr>
              <a:t>2012</a:t>
            </a:r>
          </a:p>
          <a:p>
            <a:pPr marL="342900" indent="-342900">
              <a:buClr>
                <a:srgbClr val="FD5C03"/>
              </a:buClr>
              <a:buFont typeface="Wingdings" panose="05000000000000000000" pitchFamily="2" charset="2"/>
              <a:buChar char="Ø"/>
            </a:pPr>
            <a:r>
              <a:rPr lang="en-GB" sz="2000" dirty="0" smtClean="0"/>
              <a:t>Other </a:t>
            </a:r>
            <a:r>
              <a:rPr lang="en-GB" sz="2000" b="1" dirty="0" smtClean="0">
                <a:solidFill>
                  <a:srgbClr val="FD5C03"/>
                </a:solidFill>
              </a:rPr>
              <a:t>7</a:t>
            </a:r>
            <a:r>
              <a:rPr lang="en-GB" sz="2000" dirty="0" smtClean="0"/>
              <a:t> ERC grantees were already Nobel laureates at the moment they received the ERC grant</a:t>
            </a:r>
            <a:endParaRPr lang="en-GB" sz="2000" dirty="0"/>
          </a:p>
        </p:txBody>
      </p:sp>
      <p:sp>
        <p:nvSpPr>
          <p:cNvPr id="34" name="Rectangle 33"/>
          <p:cNvSpPr/>
          <p:nvPr/>
        </p:nvSpPr>
        <p:spPr>
          <a:xfrm>
            <a:off x="6687236" y="1679320"/>
            <a:ext cx="2347138" cy="203132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GB" dirty="0" smtClean="0"/>
              <a:t>The Nobel Prize in Economic Sciences 2014 was </a:t>
            </a:r>
            <a:r>
              <a:rPr lang="en-GB" dirty="0"/>
              <a:t>awarded to Jean </a:t>
            </a:r>
            <a:r>
              <a:rPr lang="en-GB" dirty="0" smtClean="0"/>
              <a:t>T</a:t>
            </a:r>
            <a:r>
              <a:rPr lang="en-GB" sz="1600" dirty="0" smtClean="0"/>
              <a:t>IROLE</a:t>
            </a:r>
            <a:r>
              <a:rPr lang="en-GB" dirty="0" smtClean="0"/>
              <a:t> </a:t>
            </a:r>
            <a:r>
              <a:rPr lang="en-GB" dirty="0"/>
              <a:t>"</a:t>
            </a:r>
            <a:r>
              <a:rPr lang="en-GB" i="1" dirty="0"/>
              <a:t>for his analysis of market power and regulation</a:t>
            </a:r>
            <a:r>
              <a:rPr lang="en-GB" dirty="0"/>
              <a:t>".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292080" y="1522044"/>
            <a:ext cx="1511300" cy="1771941"/>
            <a:chOff x="5292080" y="1522044"/>
            <a:chExt cx="1511300" cy="1771941"/>
          </a:xfrm>
        </p:grpSpPr>
        <p:sp>
          <p:nvSpPr>
            <p:cNvPr id="36" name="AutoShape 40"/>
            <p:cNvSpPr>
              <a:spLocks noChangeArrowheads="1"/>
            </p:cNvSpPr>
            <p:nvPr/>
          </p:nvSpPr>
          <p:spPr bwMode="auto">
            <a:xfrm>
              <a:off x="5292080" y="1710956"/>
              <a:ext cx="1081087" cy="1574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fr-BE" dirty="0">
                <a:solidFill>
                  <a:srgbClr val="FAF5F5"/>
                </a:solidFill>
              </a:endParaRPr>
            </a:p>
          </p:txBody>
        </p:sp>
        <p:sp>
          <p:nvSpPr>
            <p:cNvPr id="37" name="Rectangle 53"/>
            <p:cNvSpPr>
              <a:spLocks noChangeArrowheads="1"/>
            </p:cNvSpPr>
            <p:nvPr/>
          </p:nvSpPr>
          <p:spPr bwMode="auto">
            <a:xfrm>
              <a:off x="5338139" y="2878487"/>
              <a:ext cx="989463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en-US" sz="1000" b="1" dirty="0" smtClean="0">
                  <a:solidFill>
                    <a:srgbClr val="4B413C"/>
                  </a:solidFill>
                </a:rPr>
                <a:t>Jean T</a:t>
              </a:r>
              <a:r>
                <a:rPr lang="en-US" altLang="en-US" sz="900" b="1" dirty="0" smtClean="0">
                  <a:solidFill>
                    <a:srgbClr val="4B413C"/>
                  </a:solidFill>
                </a:rPr>
                <a:t>IROLE</a:t>
              </a:r>
            </a:p>
            <a:p>
              <a:pPr algn="ctr"/>
              <a:r>
                <a:rPr lang="en-US" altLang="en-US" sz="1100" b="1" dirty="0" smtClean="0">
                  <a:solidFill>
                    <a:srgbClr val="EF4823"/>
                  </a:solidFill>
                </a:rPr>
                <a:t>Nobel 2014</a:t>
              </a:r>
              <a:endParaRPr lang="en-US" altLang="en-US" sz="1100" dirty="0">
                <a:solidFill>
                  <a:srgbClr val="EF4823"/>
                </a:solidFill>
              </a:endParaRP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712" y="1796573"/>
              <a:ext cx="701675" cy="1071109"/>
            </a:xfrm>
            <a:prstGeom prst="rect">
              <a:avLst/>
            </a:prstGeom>
          </p:spPr>
        </p:pic>
        <p:sp>
          <p:nvSpPr>
            <p:cNvPr id="39" name="AutoShape 71"/>
            <p:cNvSpPr>
              <a:spLocks noChangeArrowheads="1"/>
            </p:cNvSpPr>
            <p:nvPr/>
          </p:nvSpPr>
          <p:spPr bwMode="auto">
            <a:xfrm rot="19612878">
              <a:off x="5947327" y="1522044"/>
              <a:ext cx="856053" cy="36030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r>
                <a:rPr lang="en-GB" altLang="en-US" sz="900" b="1" i="1" dirty="0">
                  <a:solidFill>
                    <a:srgbClr val="FFFFFF"/>
                  </a:solidFill>
                </a:rPr>
                <a:t>ERC Grantee</a:t>
              </a:r>
            </a:p>
            <a:p>
              <a:pPr algn="ctr"/>
              <a:r>
                <a:rPr lang="en-GB" altLang="en-US" sz="900" b="1" i="1" dirty="0">
                  <a:solidFill>
                    <a:srgbClr val="FFFFFF"/>
                  </a:solidFill>
                </a:rPr>
                <a:t>AdG </a:t>
              </a:r>
              <a:r>
                <a:rPr lang="en-GB" altLang="en-US" sz="900" b="1" i="1" dirty="0" smtClean="0">
                  <a:solidFill>
                    <a:srgbClr val="FFFFFF"/>
                  </a:solidFill>
                </a:rPr>
                <a:t>2009</a:t>
              </a:r>
              <a:endParaRPr lang="en-GB" altLang="en-US" sz="900" b="1" i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912126" y="3498581"/>
            <a:ext cx="1511300" cy="1779587"/>
            <a:chOff x="5912126" y="3498581"/>
            <a:chExt cx="1511300" cy="1779587"/>
          </a:xfrm>
        </p:grpSpPr>
        <p:sp>
          <p:nvSpPr>
            <p:cNvPr id="40" name="AutoShape 40"/>
            <p:cNvSpPr>
              <a:spLocks noChangeArrowheads="1"/>
            </p:cNvSpPr>
            <p:nvPr/>
          </p:nvSpPr>
          <p:spPr bwMode="auto">
            <a:xfrm>
              <a:off x="5912126" y="3687493"/>
              <a:ext cx="1081087" cy="1574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fr-BE" dirty="0">
                <a:solidFill>
                  <a:srgbClr val="FAF5F5"/>
                </a:solidFill>
              </a:endParaRPr>
            </a:p>
          </p:txBody>
        </p:sp>
        <p:sp>
          <p:nvSpPr>
            <p:cNvPr id="30739" name="Rectangle 53"/>
            <p:cNvSpPr>
              <a:spLocks noChangeArrowheads="1"/>
            </p:cNvSpPr>
            <p:nvPr/>
          </p:nvSpPr>
          <p:spPr bwMode="auto">
            <a:xfrm>
              <a:off x="5958185" y="4693488"/>
              <a:ext cx="989463" cy="584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en-US" sz="1000" b="1" dirty="0">
                  <a:solidFill>
                    <a:srgbClr val="4B413C"/>
                  </a:solidFill>
                </a:rPr>
                <a:t>Serge </a:t>
              </a:r>
              <a:r>
                <a:rPr lang="en-US" altLang="en-US" sz="1000" b="1" dirty="0" smtClean="0">
                  <a:solidFill>
                    <a:srgbClr val="4B413C"/>
                  </a:solidFill>
                </a:rPr>
                <a:t>H</a:t>
              </a:r>
              <a:r>
                <a:rPr lang="en-US" altLang="en-US" sz="900" b="1" dirty="0" smtClean="0">
                  <a:solidFill>
                    <a:srgbClr val="4B413C"/>
                  </a:solidFill>
                </a:rPr>
                <a:t>AROCHE</a:t>
              </a:r>
            </a:p>
            <a:p>
              <a:pPr algn="ctr"/>
              <a:r>
                <a:rPr lang="en-US" altLang="en-US" sz="1100" b="1" dirty="0" smtClean="0">
                  <a:solidFill>
                    <a:srgbClr val="EF4823"/>
                  </a:solidFill>
                </a:rPr>
                <a:t>Nobel </a:t>
              </a:r>
              <a:r>
                <a:rPr lang="en-US" altLang="en-US" sz="1100" b="1" dirty="0">
                  <a:solidFill>
                    <a:srgbClr val="EF4823"/>
                  </a:solidFill>
                </a:rPr>
                <a:t>2012</a:t>
              </a:r>
              <a:endParaRPr lang="en-US" altLang="en-US" sz="1100" dirty="0">
                <a:solidFill>
                  <a:srgbClr val="EF4823"/>
                </a:solidFill>
              </a:endParaRPr>
            </a:p>
          </p:txBody>
        </p:sp>
        <p:pic>
          <p:nvPicPr>
            <p:cNvPr id="49" name="Picture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705" b="12052"/>
            <a:stretch/>
          </p:blipFill>
          <p:spPr bwMode="auto">
            <a:xfrm>
              <a:off x="6117683" y="3730974"/>
              <a:ext cx="722487" cy="101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1" name="AutoShape 71"/>
            <p:cNvSpPr>
              <a:spLocks noChangeArrowheads="1"/>
            </p:cNvSpPr>
            <p:nvPr/>
          </p:nvSpPr>
          <p:spPr bwMode="auto">
            <a:xfrm rot="19612878">
              <a:off x="6567373" y="3498581"/>
              <a:ext cx="856053" cy="36030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r>
                <a:rPr lang="en-GB" altLang="en-US" sz="900" b="1" i="1" dirty="0">
                  <a:solidFill>
                    <a:srgbClr val="FFFFFF"/>
                  </a:solidFill>
                </a:rPr>
                <a:t>ERC Grantee</a:t>
              </a:r>
            </a:p>
            <a:p>
              <a:pPr algn="ctr"/>
              <a:r>
                <a:rPr lang="en-GB" altLang="en-US" sz="900" b="1" i="1" dirty="0">
                  <a:solidFill>
                    <a:srgbClr val="FFFFFF"/>
                  </a:solidFill>
                </a:rPr>
                <a:t>AdG 2009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39727" y="3508905"/>
            <a:ext cx="1712443" cy="1765300"/>
            <a:chOff x="7039727" y="3508905"/>
            <a:chExt cx="1712443" cy="1765300"/>
          </a:xfrm>
        </p:grpSpPr>
        <p:sp>
          <p:nvSpPr>
            <p:cNvPr id="4" name="AutoShape 40"/>
            <p:cNvSpPr>
              <a:spLocks noChangeArrowheads="1"/>
            </p:cNvSpPr>
            <p:nvPr/>
          </p:nvSpPr>
          <p:spPr bwMode="auto">
            <a:xfrm>
              <a:off x="7039727" y="3689880"/>
              <a:ext cx="1081087" cy="1574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fr-BE" dirty="0">
                <a:solidFill>
                  <a:srgbClr val="FAF5F5"/>
                </a:solidFill>
              </a:endParaRPr>
            </a:p>
          </p:txBody>
        </p:sp>
        <p:sp>
          <p:nvSpPr>
            <p:cNvPr id="30743" name="Rectangle 53"/>
            <p:cNvSpPr>
              <a:spLocks noChangeArrowheads="1"/>
            </p:cNvSpPr>
            <p:nvPr/>
          </p:nvSpPr>
          <p:spPr bwMode="auto">
            <a:xfrm>
              <a:off x="7085764" y="4704292"/>
              <a:ext cx="989012" cy="56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en-US" sz="1000" b="1" dirty="0">
                  <a:solidFill>
                    <a:srgbClr val="4B413C"/>
                  </a:solidFill>
                </a:rPr>
                <a:t>Konstantin</a:t>
              </a:r>
            </a:p>
            <a:p>
              <a:pPr algn="ctr"/>
              <a:r>
                <a:rPr lang="en-US" altLang="en-US" sz="1000" b="1" dirty="0" smtClean="0">
                  <a:solidFill>
                    <a:srgbClr val="4B413C"/>
                  </a:solidFill>
                </a:rPr>
                <a:t>N</a:t>
              </a:r>
              <a:r>
                <a:rPr lang="en-US" altLang="en-US" sz="900" b="1" dirty="0" smtClean="0">
                  <a:solidFill>
                    <a:srgbClr val="4B413C"/>
                  </a:solidFill>
                </a:rPr>
                <a:t>OVOSELOV</a:t>
              </a:r>
            </a:p>
            <a:p>
              <a:pPr algn="ctr"/>
              <a:r>
                <a:rPr lang="en-US" altLang="en-US" sz="1100" b="1" dirty="0" smtClean="0">
                  <a:solidFill>
                    <a:srgbClr val="EF4823"/>
                  </a:solidFill>
                </a:rPr>
                <a:t>Nobel </a:t>
              </a:r>
              <a:r>
                <a:rPr lang="en-US" altLang="en-US" sz="1100" b="1" dirty="0">
                  <a:solidFill>
                    <a:srgbClr val="EF4823"/>
                  </a:solidFill>
                </a:rPr>
                <a:t>2010</a:t>
              </a:r>
              <a:endParaRPr lang="en-US" altLang="en-US" sz="1100" dirty="0">
                <a:solidFill>
                  <a:srgbClr val="EF4823"/>
                </a:solidFill>
              </a:endParaRPr>
            </a:p>
          </p:txBody>
        </p:sp>
        <p:pic>
          <p:nvPicPr>
            <p:cNvPr id="51" name="Picture 2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33457" y="3732743"/>
              <a:ext cx="693626" cy="1035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7" name="AutoShape 71"/>
            <p:cNvSpPr>
              <a:spLocks noChangeArrowheads="1"/>
            </p:cNvSpPr>
            <p:nvPr/>
          </p:nvSpPr>
          <p:spPr bwMode="auto">
            <a:xfrm rot="19612878">
              <a:off x="7896508" y="3908740"/>
              <a:ext cx="855662" cy="360362"/>
            </a:xfrm>
            <a:prstGeom prst="roundRect">
              <a:avLst>
                <a:gd name="adj" fmla="val 16667"/>
              </a:avLst>
            </a:prstGeom>
            <a:solidFill>
              <a:srgbClr val="EF4823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r>
                <a:rPr lang="en-GB" altLang="en-US" sz="900" b="1" i="1" dirty="0">
                  <a:solidFill>
                    <a:srgbClr val="FFFFFF"/>
                  </a:solidFill>
                </a:rPr>
                <a:t>ERC Grantee</a:t>
              </a:r>
            </a:p>
            <a:p>
              <a:pPr algn="ctr"/>
              <a:r>
                <a:rPr lang="en-GB" altLang="en-US" sz="900" b="1" i="1" dirty="0">
                  <a:solidFill>
                    <a:srgbClr val="FFFFFF"/>
                  </a:solidFill>
                </a:rPr>
                <a:t>SyG 2012</a:t>
              </a:r>
            </a:p>
          </p:txBody>
        </p:sp>
        <p:sp>
          <p:nvSpPr>
            <p:cNvPr id="30745" name="AutoShape 71"/>
            <p:cNvSpPr>
              <a:spLocks noChangeArrowheads="1"/>
            </p:cNvSpPr>
            <p:nvPr/>
          </p:nvSpPr>
          <p:spPr bwMode="auto">
            <a:xfrm rot="19612878">
              <a:off x="7714415" y="3508905"/>
              <a:ext cx="855662" cy="360363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r>
                <a:rPr lang="en-GB" altLang="en-US" sz="900" b="1" i="1" dirty="0">
                  <a:solidFill>
                    <a:srgbClr val="FFFFFF"/>
                  </a:solidFill>
                </a:rPr>
                <a:t>ERC Grantee</a:t>
              </a:r>
            </a:p>
            <a:p>
              <a:pPr algn="ctr"/>
              <a:r>
                <a:rPr lang="en-GB" altLang="en-US" sz="900" b="1" i="1" dirty="0">
                  <a:solidFill>
                    <a:srgbClr val="FFFFFF"/>
                  </a:solidFill>
                </a:rPr>
                <a:t>StG 2007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65092" y="3398344"/>
            <a:ext cx="1754998" cy="1790610"/>
            <a:chOff x="3465092" y="3398344"/>
            <a:chExt cx="1754998" cy="1790610"/>
          </a:xfrm>
        </p:grpSpPr>
        <p:sp>
          <p:nvSpPr>
            <p:cNvPr id="60" name="AutoShape 40"/>
            <p:cNvSpPr>
              <a:spLocks noChangeArrowheads="1"/>
            </p:cNvSpPr>
            <p:nvPr/>
          </p:nvSpPr>
          <p:spPr bwMode="auto">
            <a:xfrm>
              <a:off x="3465092" y="3589627"/>
              <a:ext cx="1129977" cy="159456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fr-BE" dirty="0">
                <a:solidFill>
                  <a:srgbClr val="FAF5F5"/>
                </a:solidFill>
              </a:endParaRPr>
            </a:p>
          </p:txBody>
        </p:sp>
        <p:sp>
          <p:nvSpPr>
            <p:cNvPr id="61" name="Rectangle 53"/>
            <p:cNvSpPr>
              <a:spLocks noChangeArrowheads="1"/>
            </p:cNvSpPr>
            <p:nvPr/>
          </p:nvSpPr>
          <p:spPr bwMode="auto">
            <a:xfrm>
              <a:off x="3513234" y="4619567"/>
              <a:ext cx="1034210" cy="56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en-US" sz="1000" b="1" dirty="0" smtClean="0">
                  <a:solidFill>
                    <a:srgbClr val="4B413C"/>
                  </a:solidFill>
                </a:rPr>
                <a:t>Edvard</a:t>
              </a:r>
              <a:endParaRPr lang="en-US" altLang="en-US" sz="1000" b="1" dirty="0">
                <a:solidFill>
                  <a:srgbClr val="4B413C"/>
                </a:solidFill>
              </a:endParaRPr>
            </a:p>
            <a:p>
              <a:pPr algn="ctr"/>
              <a:r>
                <a:rPr lang="en-US" altLang="en-US" sz="1000" b="1" dirty="0" smtClean="0">
                  <a:solidFill>
                    <a:srgbClr val="4B413C"/>
                  </a:solidFill>
                </a:rPr>
                <a:t>M</a:t>
              </a:r>
              <a:r>
                <a:rPr lang="en-US" altLang="en-US" sz="900" b="1" dirty="0" smtClean="0">
                  <a:solidFill>
                    <a:srgbClr val="4B413C"/>
                  </a:solidFill>
                </a:rPr>
                <a:t>OSER</a:t>
              </a:r>
            </a:p>
            <a:p>
              <a:pPr algn="ctr"/>
              <a:r>
                <a:rPr lang="en-US" altLang="en-US" sz="1100" b="1" dirty="0" smtClean="0">
                  <a:solidFill>
                    <a:srgbClr val="EF4823"/>
                  </a:solidFill>
                </a:rPr>
                <a:t>Nobel 2014</a:t>
              </a:r>
              <a:endParaRPr lang="en-US" altLang="en-US" sz="1100" dirty="0">
                <a:solidFill>
                  <a:srgbClr val="EF4823"/>
                </a:solidFill>
              </a:endParaRPr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1836" y="3699471"/>
              <a:ext cx="616488" cy="924733"/>
            </a:xfrm>
            <a:prstGeom prst="rect">
              <a:avLst/>
            </a:prstGeom>
          </p:spPr>
        </p:pic>
        <p:sp>
          <p:nvSpPr>
            <p:cNvPr id="64" name="AutoShape 71"/>
            <p:cNvSpPr>
              <a:spLocks noChangeArrowheads="1"/>
            </p:cNvSpPr>
            <p:nvPr/>
          </p:nvSpPr>
          <p:spPr bwMode="auto">
            <a:xfrm rot="19612878">
              <a:off x="4325323" y="3796790"/>
              <a:ext cx="894767" cy="3648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r>
                <a:rPr lang="en-GB" altLang="en-US" sz="900" b="1" i="1" dirty="0">
                  <a:solidFill>
                    <a:srgbClr val="FFFFFF"/>
                  </a:solidFill>
                </a:rPr>
                <a:t>ERC Grantee</a:t>
              </a:r>
            </a:p>
            <a:p>
              <a:pPr algn="ctr"/>
              <a:r>
                <a:rPr lang="en-GB" altLang="en-US" sz="900" b="1" i="1" dirty="0">
                  <a:solidFill>
                    <a:srgbClr val="FFFFFF"/>
                  </a:solidFill>
                </a:rPr>
                <a:t>AdG </a:t>
              </a:r>
              <a:r>
                <a:rPr lang="en-GB" altLang="en-US" sz="900" b="1" i="1" dirty="0" smtClean="0">
                  <a:solidFill>
                    <a:srgbClr val="FFFFFF"/>
                  </a:solidFill>
                </a:rPr>
                <a:t>2013</a:t>
              </a:r>
              <a:endParaRPr lang="en-GB" altLang="en-US" sz="900" b="1" i="1" dirty="0">
                <a:solidFill>
                  <a:srgbClr val="FFFFFF"/>
                </a:solidFill>
              </a:endParaRPr>
            </a:p>
          </p:txBody>
        </p:sp>
        <p:sp>
          <p:nvSpPr>
            <p:cNvPr id="63" name="AutoShape 71"/>
            <p:cNvSpPr>
              <a:spLocks noChangeArrowheads="1"/>
            </p:cNvSpPr>
            <p:nvPr/>
          </p:nvSpPr>
          <p:spPr bwMode="auto">
            <a:xfrm rot="19612878">
              <a:off x="4149971" y="3398344"/>
              <a:ext cx="894767" cy="3648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r>
                <a:rPr lang="en-GB" altLang="en-US" sz="900" b="1" i="1" dirty="0">
                  <a:solidFill>
                    <a:srgbClr val="FFFFFF"/>
                  </a:solidFill>
                </a:rPr>
                <a:t>ERC Grantee</a:t>
              </a:r>
            </a:p>
            <a:p>
              <a:pPr algn="ctr"/>
              <a:r>
                <a:rPr lang="en-GB" altLang="en-US" sz="900" b="1" i="1" dirty="0">
                  <a:solidFill>
                    <a:srgbClr val="FFFFFF"/>
                  </a:solidFill>
                </a:rPr>
                <a:t>AdG </a:t>
              </a:r>
              <a:r>
                <a:rPr lang="en-GB" altLang="en-US" sz="900" b="1" i="1" dirty="0" smtClean="0">
                  <a:solidFill>
                    <a:srgbClr val="FFFFFF"/>
                  </a:solidFill>
                </a:rPr>
                <a:t>2008</a:t>
              </a:r>
              <a:endParaRPr lang="en-GB" altLang="en-US" sz="900" b="1" i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315484" y="3408072"/>
            <a:ext cx="1507612" cy="1767617"/>
            <a:chOff x="2315484" y="3408072"/>
            <a:chExt cx="1507612" cy="1767617"/>
          </a:xfrm>
        </p:grpSpPr>
        <p:sp>
          <p:nvSpPr>
            <p:cNvPr id="66" name="AutoShape 40"/>
            <p:cNvSpPr>
              <a:spLocks noChangeArrowheads="1"/>
            </p:cNvSpPr>
            <p:nvPr/>
          </p:nvSpPr>
          <p:spPr bwMode="auto">
            <a:xfrm>
              <a:off x="2315484" y="3596523"/>
              <a:ext cx="1078449" cy="157095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fr-BE" dirty="0">
                <a:solidFill>
                  <a:srgbClr val="FAF5F5"/>
                </a:solidFill>
              </a:endParaRPr>
            </a:p>
          </p:txBody>
        </p:sp>
        <p:sp>
          <p:nvSpPr>
            <p:cNvPr id="67" name="Rectangle 53"/>
            <p:cNvSpPr>
              <a:spLocks noChangeArrowheads="1"/>
            </p:cNvSpPr>
            <p:nvPr/>
          </p:nvSpPr>
          <p:spPr bwMode="auto">
            <a:xfrm>
              <a:off x="2361431" y="4607691"/>
              <a:ext cx="987048" cy="56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en-US" sz="1000" b="1" dirty="0" smtClean="0">
                  <a:solidFill>
                    <a:srgbClr val="4B413C"/>
                  </a:solidFill>
                </a:rPr>
                <a:t>May-Britt M</a:t>
              </a:r>
              <a:r>
                <a:rPr lang="en-US" altLang="en-US" sz="900" b="1" dirty="0" smtClean="0">
                  <a:solidFill>
                    <a:srgbClr val="4B413C"/>
                  </a:solidFill>
                </a:rPr>
                <a:t>OSER</a:t>
              </a:r>
            </a:p>
            <a:p>
              <a:pPr algn="ctr"/>
              <a:r>
                <a:rPr lang="en-US" altLang="en-US" sz="1100" b="1" dirty="0" smtClean="0">
                  <a:solidFill>
                    <a:srgbClr val="EF4823"/>
                  </a:solidFill>
                </a:rPr>
                <a:t>Nobel 2014</a:t>
              </a:r>
              <a:endParaRPr lang="en-US" altLang="en-US" sz="1100" dirty="0">
                <a:solidFill>
                  <a:srgbClr val="EF4823"/>
                </a:solidFill>
              </a:endParaRP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9470" y="3708445"/>
              <a:ext cx="610969" cy="906874"/>
            </a:xfrm>
            <a:prstGeom prst="rect">
              <a:avLst/>
            </a:prstGeom>
          </p:spPr>
        </p:pic>
        <p:sp>
          <p:nvSpPr>
            <p:cNvPr id="69" name="AutoShape 71"/>
            <p:cNvSpPr>
              <a:spLocks noChangeArrowheads="1"/>
            </p:cNvSpPr>
            <p:nvPr/>
          </p:nvSpPr>
          <p:spPr bwMode="auto">
            <a:xfrm rot="19612878">
              <a:off x="2969132" y="3408072"/>
              <a:ext cx="853964" cy="35942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r>
                <a:rPr lang="en-GB" altLang="en-US" sz="900" b="1" i="1" dirty="0">
                  <a:solidFill>
                    <a:srgbClr val="FFFFFF"/>
                  </a:solidFill>
                </a:rPr>
                <a:t>ERC Grantee</a:t>
              </a:r>
            </a:p>
            <a:p>
              <a:pPr algn="ctr"/>
              <a:r>
                <a:rPr lang="en-GB" altLang="en-US" sz="900" b="1" i="1" dirty="0">
                  <a:solidFill>
                    <a:srgbClr val="FFFFFF"/>
                  </a:solidFill>
                </a:rPr>
                <a:t>AdG </a:t>
              </a:r>
              <a:r>
                <a:rPr lang="en-GB" altLang="en-US" sz="900" b="1" i="1" dirty="0" smtClean="0">
                  <a:solidFill>
                    <a:srgbClr val="FFFFFF"/>
                  </a:solidFill>
                </a:rPr>
                <a:t>2010</a:t>
              </a:r>
              <a:endParaRPr lang="en-GB" altLang="en-US" sz="900" b="1" i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81790" y="1518361"/>
            <a:ext cx="1679065" cy="1771941"/>
            <a:chOff x="2681790" y="1518361"/>
            <a:chExt cx="1679065" cy="1771941"/>
          </a:xfrm>
        </p:grpSpPr>
        <p:sp>
          <p:nvSpPr>
            <p:cNvPr id="42" name="AutoShape 40"/>
            <p:cNvSpPr>
              <a:spLocks noChangeArrowheads="1"/>
            </p:cNvSpPr>
            <p:nvPr/>
          </p:nvSpPr>
          <p:spPr bwMode="auto">
            <a:xfrm>
              <a:off x="2681790" y="1682697"/>
              <a:ext cx="1081087" cy="1574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fr-BE" dirty="0">
                <a:solidFill>
                  <a:srgbClr val="FAF5F5"/>
                </a:solidFill>
              </a:endParaRPr>
            </a:p>
          </p:txBody>
        </p:sp>
        <p:sp>
          <p:nvSpPr>
            <p:cNvPr id="43" name="Rectangle 53"/>
            <p:cNvSpPr>
              <a:spLocks noChangeArrowheads="1"/>
            </p:cNvSpPr>
            <p:nvPr/>
          </p:nvSpPr>
          <p:spPr bwMode="auto">
            <a:xfrm>
              <a:off x="2727849" y="2720915"/>
              <a:ext cx="989463" cy="56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en-US" sz="1000" b="1" dirty="0" smtClean="0">
                  <a:solidFill>
                    <a:srgbClr val="4B413C"/>
                  </a:solidFill>
                </a:rPr>
                <a:t>Bernard F</a:t>
              </a:r>
              <a:r>
                <a:rPr lang="en-US" altLang="en-US" sz="900" b="1" dirty="0" smtClean="0">
                  <a:solidFill>
                    <a:srgbClr val="4B413C"/>
                  </a:solidFill>
                </a:rPr>
                <a:t>ERINGA</a:t>
              </a:r>
            </a:p>
            <a:p>
              <a:pPr algn="ctr"/>
              <a:r>
                <a:rPr lang="en-US" altLang="en-US" sz="1100" b="1" dirty="0" smtClean="0">
                  <a:solidFill>
                    <a:srgbClr val="EF4823"/>
                  </a:solidFill>
                </a:rPr>
                <a:t>Nobel 2016</a:t>
              </a:r>
              <a:endParaRPr lang="en-US" altLang="en-US" sz="1100" dirty="0">
                <a:solidFill>
                  <a:srgbClr val="EF4823"/>
                </a:solidFill>
              </a:endParaRP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3841" y="1788391"/>
              <a:ext cx="737478" cy="955898"/>
            </a:xfrm>
            <a:prstGeom prst="rect">
              <a:avLst/>
            </a:prstGeom>
          </p:spPr>
        </p:pic>
        <p:sp>
          <p:nvSpPr>
            <p:cNvPr id="45" name="AutoShape 71"/>
            <p:cNvSpPr>
              <a:spLocks noChangeArrowheads="1"/>
            </p:cNvSpPr>
            <p:nvPr/>
          </p:nvSpPr>
          <p:spPr bwMode="auto">
            <a:xfrm rot="19612878">
              <a:off x="3504802" y="1911868"/>
              <a:ext cx="856053" cy="36030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r>
                <a:rPr lang="en-GB" altLang="en-US" sz="900" b="1" i="1" dirty="0">
                  <a:solidFill>
                    <a:srgbClr val="FFFFFF"/>
                  </a:solidFill>
                </a:rPr>
                <a:t>ERC Grantee</a:t>
              </a:r>
            </a:p>
            <a:p>
              <a:pPr algn="ctr"/>
              <a:r>
                <a:rPr lang="en-GB" altLang="en-US" sz="900" b="1" i="1" dirty="0" err="1">
                  <a:solidFill>
                    <a:srgbClr val="FFFFFF"/>
                  </a:solidFill>
                </a:rPr>
                <a:t>AdG</a:t>
              </a:r>
              <a:r>
                <a:rPr lang="en-GB" altLang="en-US" sz="900" b="1" i="1" dirty="0">
                  <a:solidFill>
                    <a:srgbClr val="FFFFFF"/>
                  </a:solidFill>
                </a:rPr>
                <a:t> </a:t>
              </a:r>
              <a:r>
                <a:rPr lang="en-GB" altLang="en-US" sz="900" b="1" i="1" dirty="0" smtClean="0">
                  <a:solidFill>
                    <a:srgbClr val="FFFFFF"/>
                  </a:solidFill>
                </a:rPr>
                <a:t>2015</a:t>
              </a:r>
              <a:endParaRPr lang="en-GB" altLang="en-US" sz="900" b="1" i="1" dirty="0">
                <a:solidFill>
                  <a:srgbClr val="FFFFFF"/>
                </a:solidFill>
              </a:endParaRPr>
            </a:p>
          </p:txBody>
        </p:sp>
        <p:sp>
          <p:nvSpPr>
            <p:cNvPr id="46" name="AutoShape 71"/>
            <p:cNvSpPr>
              <a:spLocks noChangeArrowheads="1"/>
            </p:cNvSpPr>
            <p:nvPr/>
          </p:nvSpPr>
          <p:spPr bwMode="auto">
            <a:xfrm rot="19612878">
              <a:off x="3337037" y="1518361"/>
              <a:ext cx="856053" cy="36030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r>
                <a:rPr lang="en-GB" altLang="en-US" sz="900" b="1" i="1" dirty="0">
                  <a:solidFill>
                    <a:srgbClr val="FFFFFF"/>
                  </a:solidFill>
                </a:rPr>
                <a:t>ERC Grantee</a:t>
              </a:r>
            </a:p>
            <a:p>
              <a:pPr algn="ctr"/>
              <a:r>
                <a:rPr lang="en-GB" altLang="en-US" sz="900" b="1" i="1" dirty="0">
                  <a:solidFill>
                    <a:srgbClr val="FFFFFF"/>
                  </a:solidFill>
                </a:rPr>
                <a:t>AdG </a:t>
              </a:r>
              <a:r>
                <a:rPr lang="en-GB" altLang="en-US" sz="900" b="1" i="1" dirty="0" smtClean="0">
                  <a:solidFill>
                    <a:srgbClr val="FFFFFF"/>
                  </a:solidFill>
                </a:rPr>
                <a:t>2008</a:t>
              </a:r>
              <a:endParaRPr lang="en-GB" altLang="en-US" sz="900" b="1" i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963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 dirty="0" smtClean="0"/>
              <a:t>│</a:t>
            </a:r>
            <a:r>
              <a:rPr lang="en-US" dirty="0" smtClean="0"/>
              <a:t> </a:t>
            </a:r>
            <a:fld id="{B44CC3BB-432E-4088-BD51-27E9ADAC040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96189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16521"/>
                </a:solidFill>
              </a:rPr>
              <a:t>The Mission and Structure </a:t>
            </a:r>
          </a:p>
          <a:p>
            <a:pPr algn="ctr"/>
            <a:r>
              <a:rPr lang="en-GB" sz="4000" b="1" dirty="0" smtClean="0">
                <a:solidFill>
                  <a:srgbClr val="F16521"/>
                </a:solidFill>
              </a:rPr>
              <a:t>of the ERC</a:t>
            </a:r>
            <a:endParaRPr lang="en-GB" sz="4000" b="1" dirty="0">
              <a:solidFill>
                <a:srgbClr val="F165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8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8510" y="371562"/>
            <a:ext cx="80108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 smtClean="0">
                <a:solidFill>
                  <a:srgbClr val="F16521"/>
                </a:solidFill>
                <a:ea typeface="ＭＳ Ｐゴシック" pitchFamily="34" charset="-128"/>
              </a:rPr>
              <a:t>ERC: Putting Europe Back on the Map</a:t>
            </a:r>
            <a:endParaRPr lang="en-GB" sz="3200" b="1" i="1" dirty="0">
              <a:solidFill>
                <a:srgbClr val="F16521"/>
              </a:solidFill>
              <a:ea typeface="ＭＳ Ｐゴシック" pitchFamily="34" charset="-128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4B413C"/>
              </a:solidFill>
              <a:ea typeface="ＭＳ Ｐゴシック" pitchFamily="34" charset="-128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06900"/>
            <a:ext cx="5562618" cy="334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495" y="1988840"/>
            <a:ext cx="33303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4B413C"/>
                </a:solidFill>
                <a:ea typeface="ＭＳ Ｐゴシック" pitchFamily="34" charset="-128"/>
              </a:rPr>
              <a:t>The first reported ERC publications began to appear in 2007 and since then publications acknowledging ERC funding have gone from contributing less than 0.1% of EU top 1% publications in 2007 (2) to nearly 7% in 2014 (973). </a:t>
            </a:r>
            <a:endParaRPr lang="en-GB" dirty="0" smtClean="0">
              <a:solidFill>
                <a:srgbClr val="4B413C"/>
              </a:solidFill>
              <a:ea typeface="ＭＳ Ｐゴシック" pitchFamily="34" charset="-12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4B413C"/>
                </a:solidFill>
                <a:ea typeface="ＭＳ Ｐゴシック" pitchFamily="34" charset="-128"/>
              </a:rPr>
              <a:t>In </a:t>
            </a:r>
            <a:r>
              <a:rPr lang="en-GB" b="1" dirty="0">
                <a:solidFill>
                  <a:srgbClr val="4B413C"/>
                </a:solidFill>
                <a:ea typeface="ＭＳ Ｐゴシック" pitchFamily="34" charset="-128"/>
              </a:rPr>
              <a:t>2014</a:t>
            </a:r>
            <a:r>
              <a:rPr lang="en-GB" dirty="0">
                <a:solidFill>
                  <a:srgbClr val="4B413C"/>
                </a:solidFill>
                <a:ea typeface="ＭＳ Ｐゴシック" pitchFamily="34" charset="-128"/>
              </a:rPr>
              <a:t>, for the first time authors based in the EU appeared on more top 1% cited publications (14,172) than authors based in US (14,093) in absolute numbers.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11860" y="2063336"/>
            <a:ext cx="583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4B413C"/>
                </a:solidFill>
                <a:ea typeface="ＭＳ Ｐゴシック" pitchFamily="34" charset="-128"/>
              </a:rPr>
              <a:t>Diagramme</a:t>
            </a:r>
            <a:r>
              <a:rPr lang="en-US" b="1" dirty="0" smtClean="0">
                <a:solidFill>
                  <a:srgbClr val="4B413C"/>
                </a:solidFill>
                <a:ea typeface="ＭＳ Ｐゴシック" pitchFamily="34" charset="-128"/>
              </a:rPr>
              <a:t> until 2014 (1% most cited Publications) </a:t>
            </a:r>
            <a:endParaRPr lang="en-US" b="1" dirty="0">
              <a:solidFill>
                <a:srgbClr val="4B413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748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 dirty="0" smtClean="0"/>
              <a:t>│</a:t>
            </a:r>
            <a:r>
              <a:rPr lang="en-US" dirty="0" smtClean="0"/>
              <a:t> </a:t>
            </a:r>
            <a:fld id="{4D965B2E-4297-4450-92EF-746C567C018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402" y="3789040"/>
            <a:ext cx="4797658" cy="3021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26455" y="548680"/>
            <a:ext cx="8236055" cy="692950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3200" kern="0" dirty="0" smtClean="0">
                <a:solidFill>
                  <a:srgbClr val="F16521"/>
                </a:solidFill>
                <a:ea typeface="ＭＳ Ｐゴシック" pitchFamily="34" charset="-128"/>
              </a:rPr>
              <a:t>    Priority to Young Scientists</a:t>
            </a:r>
            <a:endParaRPr lang="en-GB" sz="3200" kern="0" dirty="0">
              <a:solidFill>
                <a:srgbClr val="F16521"/>
              </a:solidFill>
              <a:ea typeface="ＭＳ Ｐゴシック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5" y="1673805"/>
            <a:ext cx="5228490" cy="25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58" y="4699526"/>
            <a:ext cx="3285365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FF"/>
                </a:solidFill>
              </a:rPr>
              <a:t>Two-thirds of ERC grants to early-stage Principal Investigators.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7106" y="2033845"/>
            <a:ext cx="3335778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+ 30 </a:t>
            </a:r>
            <a:r>
              <a:rPr lang="en-US" sz="2400" dirty="0">
                <a:solidFill>
                  <a:srgbClr val="FFFFFF"/>
                </a:solidFill>
              </a:rPr>
              <a:t>000 </a:t>
            </a:r>
            <a:r>
              <a:rPr lang="en-US" sz="2400" dirty="0" smtClean="0">
                <a:solidFill>
                  <a:srgbClr val="FFFFFF"/>
                </a:solidFill>
              </a:rPr>
              <a:t>PhD </a:t>
            </a:r>
            <a:r>
              <a:rPr lang="en-US" sz="2400" dirty="0">
                <a:solidFill>
                  <a:srgbClr val="FFFFFF"/>
                </a:solidFill>
              </a:rPr>
              <a:t>and post-doc researchers working in ERC </a:t>
            </a:r>
            <a:r>
              <a:rPr lang="en-US" sz="2400" dirty="0" smtClean="0">
                <a:solidFill>
                  <a:srgbClr val="FFFFFF"/>
                </a:solidFill>
              </a:rPr>
              <a:t>teams</a:t>
            </a:r>
            <a:r>
              <a:rPr lang="en-GB" sz="2400" dirty="0" smtClean="0">
                <a:solidFill>
                  <a:srgbClr val="FFFFFF"/>
                </a:solidFill>
              </a:rPr>
              <a:t>.</a:t>
            </a:r>
            <a:endParaRPr lang="en-GB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17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pitchFamily="34" charset="0"/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000" smtClean="0">
                <a:solidFill>
                  <a:schemeClr val="tx1"/>
                </a:solidFill>
              </a:rPr>
              <a:t>│ </a:t>
            </a:r>
            <a:fld id="{D63628D3-02FA-434E-AF75-15D8D1203CD5}" type="slidenum">
              <a:rPr lang="en-US" altLang="en-US" sz="1000" smtClean="0">
                <a:solidFill>
                  <a:schemeClr val="tx1"/>
                </a:solidFill>
              </a:rPr>
              <a:pPr eaLnBrk="1" hangingPunct="1">
                <a:spcBef>
                  <a:spcPct val="50000"/>
                </a:spcBef>
                <a:buClrTx/>
                <a:buFontTx/>
                <a:buNone/>
              </a:pPr>
              <a:t>22</a:t>
            </a:fld>
            <a:endParaRPr lang="en-US" altLang="en-US" sz="1000" smtClean="0">
              <a:solidFill>
                <a:schemeClr val="tx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503238"/>
            <a:ext cx="7680325" cy="723900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 smtClean="0">
                <a:solidFill>
                  <a:srgbClr val="F16521"/>
                </a:solidFill>
                <a:ea typeface="ＭＳ Ｐゴシック" pitchFamily="34" charset="-128"/>
              </a:rPr>
              <a:t>     </a:t>
            </a:r>
            <a:r>
              <a:rPr lang="en-GB" altLang="en-US" sz="3200" kern="0" dirty="0" smtClean="0">
                <a:solidFill>
                  <a:srgbClr val="F16521"/>
                </a:solidFill>
                <a:ea typeface="ＭＳ Ｐゴシック" pitchFamily="34" charset="-128"/>
              </a:rPr>
              <a:t>Attracting Researchers to Europe</a:t>
            </a:r>
            <a:endParaRPr lang="en-GB" sz="3200" kern="0" dirty="0">
              <a:solidFill>
                <a:srgbClr val="F16521"/>
              </a:solidFill>
              <a:ea typeface="ＭＳ Ｐゴシック" pitchFamily="34" charset="-128"/>
            </a:endParaRPr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206375" y="1719263"/>
            <a:ext cx="69310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pitchFamily="34" charset="0"/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rgbClr val="4B413C"/>
                </a:solidFill>
              </a:rPr>
              <a:t>Nationality of ERC project teams (PIs not included)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rgbClr val="4B413C"/>
                </a:solidFill>
              </a:rPr>
              <a:t>Analysis of </a:t>
            </a:r>
            <a:r>
              <a:rPr lang="en-GB" altLang="en-US" sz="1600" b="1">
                <a:solidFill>
                  <a:srgbClr val="4B413C"/>
                </a:solidFill>
              </a:rPr>
              <a:t>1,901</a:t>
            </a:r>
            <a:r>
              <a:rPr lang="en-GB" altLang="en-US" sz="1600">
                <a:solidFill>
                  <a:srgbClr val="4B413C"/>
                </a:solidFill>
              </a:rPr>
              <a:t> Starting and Advanced Grants </a:t>
            </a:r>
          </a:p>
        </p:txBody>
      </p:sp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206375" y="4386263"/>
            <a:ext cx="3371850" cy="954107"/>
          </a:xfrm>
          <a:prstGeom prst="rect">
            <a:avLst/>
          </a:prstGeom>
          <a:solidFill>
            <a:srgbClr val="F165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pitchFamily="34" charset="0"/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dirty="0" smtClean="0">
                <a:solidFill>
                  <a:srgbClr val="FFFFFF"/>
                </a:solidFill>
                <a:latin typeface="Verdana" pitchFamily="34" charset="0"/>
                <a:ea typeface="Geneva"/>
                <a:cs typeface="Geneva"/>
              </a:rPr>
              <a:t>In all ERC grants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1" dirty="0" smtClean="0">
                <a:solidFill>
                  <a:srgbClr val="FFFFFF"/>
                </a:solidFill>
                <a:latin typeface="Verdana" pitchFamily="34" charset="0"/>
                <a:ea typeface="Geneva"/>
                <a:cs typeface="Geneva"/>
              </a:rPr>
              <a:t>+ 9,000 </a:t>
            </a:r>
            <a:r>
              <a:rPr lang="en-GB" altLang="en-US" sz="1400" dirty="0">
                <a:solidFill>
                  <a:srgbClr val="FFFFFF"/>
                </a:solidFill>
                <a:latin typeface="Verdana" pitchFamily="34" charset="0"/>
                <a:ea typeface="Geneva"/>
                <a:cs typeface="Geneva"/>
              </a:rPr>
              <a:t>non-ERA team members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dirty="0">
                <a:solidFill>
                  <a:srgbClr val="FFFFFF"/>
                </a:solidFill>
                <a:latin typeface="Verdana" pitchFamily="34" charset="0"/>
                <a:ea typeface="Geneva"/>
                <a:cs typeface="Geneva"/>
              </a:rPr>
              <a:t>most from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1" dirty="0">
                <a:solidFill>
                  <a:srgbClr val="FFFFFF"/>
                </a:solidFill>
                <a:latin typeface="Verdana" pitchFamily="34" charset="0"/>
                <a:ea typeface="Geneva"/>
                <a:cs typeface="Geneva"/>
              </a:rPr>
              <a:t>China, US, India, and Russia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615950" y="2933700"/>
            <a:ext cx="2554288" cy="107632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Geneva" pitchFamily="125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Geneva" pitchFamily="125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Geneva" pitchFamily="125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Geneva" pitchFamily="125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Geneva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Geneva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Geneva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Geneva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Geneva" pitchFamily="125" charset="-128"/>
              </a:defRPr>
            </a:lvl9pPr>
          </a:lstStyle>
          <a:p>
            <a:pPr algn="ctr" eaLnBrk="1" hangingPunct="1">
              <a:defRPr/>
            </a:pPr>
            <a:r>
              <a:rPr lang="en-GB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EU: </a:t>
            </a:r>
            <a:r>
              <a:rPr lang="en-GB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71%  </a:t>
            </a:r>
          </a:p>
          <a:p>
            <a:pPr algn="ctr" eaLnBrk="1" hangingPunct="1">
              <a:defRPr/>
            </a:pPr>
            <a:r>
              <a:rPr lang="en-GB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Assoc. Countries</a:t>
            </a:r>
            <a:r>
              <a:rPr lang="en-GB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GB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10% </a:t>
            </a:r>
          </a:p>
          <a:p>
            <a:pPr algn="ctr" eaLnBrk="1" hangingPunct="1">
              <a:defRPr/>
            </a:pPr>
            <a:r>
              <a:rPr lang="en-GB" sz="1600" dirty="0" smtClean="0">
                <a:solidFill>
                  <a:srgbClr val="F16521"/>
                </a:solidFill>
                <a:latin typeface="+mj-lt"/>
                <a:ea typeface="+mj-ea"/>
                <a:cs typeface="+mj-cs"/>
              </a:rPr>
              <a:t>non-ERA</a:t>
            </a:r>
            <a:r>
              <a:rPr lang="en-GB" sz="1600" dirty="0">
                <a:solidFill>
                  <a:srgbClr val="F1652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GB" sz="1600" dirty="0" smtClean="0">
                <a:solidFill>
                  <a:srgbClr val="F16521"/>
                </a:solidFill>
                <a:latin typeface="+mj-lt"/>
                <a:ea typeface="+mj-ea"/>
                <a:cs typeface="+mj-cs"/>
              </a:rPr>
              <a:t>17% </a:t>
            </a:r>
          </a:p>
          <a:p>
            <a:pPr algn="ctr" eaLnBrk="1" hangingPunct="1">
              <a:defRPr/>
            </a:pPr>
            <a:r>
              <a:rPr lang="en-GB" sz="16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unknown</a:t>
            </a:r>
            <a:r>
              <a:rPr lang="en-GB" sz="16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GB" sz="16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2%</a:t>
            </a:r>
            <a:endParaRPr lang="en-GB" sz="1600" b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2362200"/>
            <a:ext cx="4906962" cy="40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71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 smtClean="0"/>
              <a:t>│</a:t>
            </a:r>
            <a:r>
              <a:rPr lang="en-US" smtClean="0"/>
              <a:t> </a:t>
            </a:r>
            <a:fld id="{4D965B2E-4297-4450-92EF-746C567C018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414338"/>
            <a:ext cx="9109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3200" b="1" dirty="0" smtClean="0">
                <a:solidFill>
                  <a:srgbClr val="F16521"/>
                </a:solidFill>
                <a:latin typeface="+mj-lt"/>
                <a:cs typeface="Arial" charset="0"/>
              </a:rPr>
              <a:t>Inspiring Reforms in Europe</a:t>
            </a:r>
            <a:endParaRPr lang="en-GB" altLang="en-US" sz="3200" b="1" dirty="0">
              <a:solidFill>
                <a:srgbClr val="F16521"/>
              </a:solidFill>
              <a:latin typeface="+mj-lt"/>
              <a:cs typeface="Arial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9162" y="2078018"/>
            <a:ext cx="4985574" cy="36524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966788" indent="-509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+mn-lt"/>
                <a:ea typeface="ＭＳ Ｐゴシック" charset="0"/>
              </a:defRPr>
            </a:lvl2pPr>
            <a:lvl3pPr marL="13096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ＭＳ Ｐゴシック" charset="0"/>
              </a:defRPr>
            </a:lvl3pPr>
            <a:lvl4pPr marL="17176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Arial" charset="0"/>
              <a:buChar char="–"/>
              <a:defRPr sz="2000">
                <a:solidFill>
                  <a:schemeClr val="tx2"/>
                </a:solidFill>
                <a:latin typeface="+mn-lt"/>
                <a:ea typeface="ＭＳ Ｐゴシック" charset="0"/>
              </a:defRPr>
            </a:lvl4pPr>
            <a:lvl5pPr marL="212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+mn-lt"/>
                <a:ea typeface="ＭＳ Ｐゴシック" charset="0"/>
              </a:defRPr>
            </a:lvl5pPr>
            <a:lvl6pPr marL="25828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>
                <a:solidFill>
                  <a:schemeClr val="tx2"/>
                </a:solidFill>
                <a:latin typeface="+mn-lt"/>
              </a:defRPr>
            </a:lvl6pPr>
            <a:lvl7pPr marL="30400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>
                <a:solidFill>
                  <a:schemeClr val="tx2"/>
                </a:solidFill>
                <a:latin typeface="+mn-lt"/>
              </a:defRPr>
            </a:lvl7pPr>
            <a:lvl8pPr marL="34972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>
                <a:solidFill>
                  <a:schemeClr val="tx2"/>
                </a:solidFill>
                <a:latin typeface="+mn-lt"/>
              </a:defRPr>
            </a:lvl8pPr>
            <a:lvl9pPr marL="39544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>
                <a:solidFill>
                  <a:schemeClr val="tx2"/>
                </a:solidFill>
                <a:latin typeface="+mn-lt"/>
              </a:defRPr>
            </a:lvl9pPr>
          </a:lstStyle>
          <a:p>
            <a:pPr algn="just" eaLnBrk="1" hangingPunct="1">
              <a:buFont typeface="Wingdings" charset="2"/>
              <a:buChar char="Ø"/>
            </a:pPr>
            <a:r>
              <a:rPr lang="en-US" altLang="en-US" sz="2400" kern="0" dirty="0" smtClean="0">
                <a:ea typeface="ＭＳ Ｐゴシック" charset="-128"/>
              </a:rPr>
              <a:t>The ERC has set the benchmark of competitive funding of basic research </a:t>
            </a:r>
          </a:p>
          <a:p>
            <a:pPr algn="just" eaLnBrk="1" hangingPunct="1">
              <a:buFont typeface="Wingdings" charset="2"/>
              <a:buChar char="Ø"/>
            </a:pPr>
            <a:r>
              <a:rPr lang="en-US" altLang="en-US" sz="2400" kern="0" dirty="0" smtClean="0">
                <a:ea typeface="ＭＳ Ｐゴシック" charset="-128"/>
              </a:rPr>
              <a:t>New scientific councils and funding schemes launched in EU Member States</a:t>
            </a:r>
          </a:p>
          <a:p>
            <a:pPr algn="just" eaLnBrk="1" hangingPunct="1">
              <a:buFont typeface="Wingdings" charset="2"/>
              <a:buChar char="Ø"/>
            </a:pPr>
            <a:r>
              <a:rPr lang="en-US" altLang="en-US" sz="2400" kern="0" dirty="0" smtClean="0">
                <a:ea typeface="ＭＳ Ｐゴシック" charset="-128"/>
              </a:rPr>
              <a:t>At least 17 countries have introduced initiatives to finance their best unfunded applicants</a:t>
            </a:r>
            <a:endParaRPr lang="en-US" altLang="en-US" sz="2400" kern="0" dirty="0">
              <a:ea typeface="ＭＳ Ｐゴシック" charset="-128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2168860"/>
            <a:ext cx="3502025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2719722"/>
            <a:ext cx="25019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38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 smtClean="0"/>
              <a:t>│</a:t>
            </a:r>
            <a:r>
              <a:rPr lang="en-US" smtClean="0"/>
              <a:t> </a:t>
            </a:r>
            <a:fld id="{4D965B2E-4297-4450-92EF-746C567C018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2" y="549245"/>
            <a:ext cx="9109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3200" b="1" dirty="0" smtClean="0">
                <a:solidFill>
                  <a:srgbClr val="F16521"/>
                </a:solidFill>
                <a:latin typeface="+mj-lt"/>
                <a:cs typeface="Arial" charset="0"/>
              </a:rPr>
              <a:t>Two Examples of ERC Structural Effects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9161" y="1943834"/>
            <a:ext cx="8243279" cy="454550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966788" indent="-509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+mn-lt"/>
                <a:ea typeface="ＭＳ Ｐゴシック" charset="0"/>
              </a:defRPr>
            </a:lvl2pPr>
            <a:lvl3pPr marL="13096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ＭＳ Ｐゴシック" charset="0"/>
              </a:defRPr>
            </a:lvl3pPr>
            <a:lvl4pPr marL="17176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Arial" charset="0"/>
              <a:buChar char="–"/>
              <a:defRPr sz="2000">
                <a:solidFill>
                  <a:schemeClr val="tx2"/>
                </a:solidFill>
                <a:latin typeface="+mn-lt"/>
                <a:ea typeface="ＭＳ Ｐゴシック" charset="0"/>
              </a:defRPr>
            </a:lvl4pPr>
            <a:lvl5pPr marL="212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+mn-lt"/>
                <a:ea typeface="ＭＳ Ｐゴシック" charset="0"/>
              </a:defRPr>
            </a:lvl5pPr>
            <a:lvl6pPr marL="25828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>
                <a:solidFill>
                  <a:schemeClr val="tx2"/>
                </a:solidFill>
                <a:latin typeface="+mn-lt"/>
              </a:defRPr>
            </a:lvl6pPr>
            <a:lvl7pPr marL="30400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>
                <a:solidFill>
                  <a:schemeClr val="tx2"/>
                </a:solidFill>
                <a:latin typeface="+mn-lt"/>
              </a:defRPr>
            </a:lvl7pPr>
            <a:lvl8pPr marL="34972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>
                <a:solidFill>
                  <a:schemeClr val="tx2"/>
                </a:solidFill>
                <a:latin typeface="+mn-lt"/>
              </a:defRPr>
            </a:lvl8pPr>
            <a:lvl9pPr marL="39544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>
                <a:solidFill>
                  <a:schemeClr val="tx2"/>
                </a:solidFill>
                <a:latin typeface="+mn-lt"/>
              </a:defRPr>
            </a:lvl9pPr>
          </a:lstStyle>
          <a:p>
            <a:pPr algn="just" eaLnBrk="1" hangingPunct="1">
              <a:buFont typeface="Wingdings" charset="2"/>
              <a:buChar char="Ø"/>
            </a:pPr>
            <a:r>
              <a:rPr lang="en-US" altLang="en-US" sz="2000" b="1" kern="0" dirty="0" smtClean="0">
                <a:solidFill>
                  <a:srgbClr val="F16521"/>
                </a:solidFill>
                <a:ea typeface="ＭＳ Ｐゴシック" charset="-128"/>
              </a:rPr>
              <a:t>Poland:</a:t>
            </a:r>
            <a:r>
              <a:rPr lang="en-US" altLang="en-US" sz="2000" kern="0" dirty="0" smtClean="0">
                <a:ea typeface="ＭＳ Ｐゴシック" charset="-128"/>
              </a:rPr>
              <a:t> </a:t>
            </a:r>
            <a:r>
              <a:rPr lang="en-GB" sz="2000" dirty="0" smtClean="0"/>
              <a:t>the </a:t>
            </a:r>
            <a:r>
              <a:rPr lang="en-GB" sz="2000" b="1" dirty="0"/>
              <a:t>National Science Centre (NCN) </a:t>
            </a:r>
            <a:r>
              <a:rPr lang="en-GB" sz="2000" dirty="0" smtClean="0"/>
              <a:t>was created in 2010 for </a:t>
            </a:r>
            <a:r>
              <a:rPr lang="en-GB" sz="2000" dirty="0"/>
              <a:t>the purpose of further decentralisation of the science system financing and transferring to scientific communities the competence of defining the basic-research development directions. </a:t>
            </a:r>
            <a:r>
              <a:rPr lang="en-GB" sz="2000" dirty="0" smtClean="0"/>
              <a:t>The </a:t>
            </a:r>
            <a:r>
              <a:rPr lang="en-GB" sz="2000" dirty="0"/>
              <a:t>ERC structure </a:t>
            </a:r>
            <a:r>
              <a:rPr lang="en-GB" sz="2000" dirty="0" smtClean="0"/>
              <a:t>was the </a:t>
            </a:r>
            <a:r>
              <a:rPr lang="en-GB" sz="2000" dirty="0"/>
              <a:t>model </a:t>
            </a:r>
            <a:r>
              <a:rPr lang="en-GB" sz="2000" dirty="0" smtClean="0"/>
              <a:t>for NCN and </a:t>
            </a:r>
            <a:r>
              <a:rPr lang="en-GB" sz="2000" dirty="0"/>
              <a:t>the ERC funding schemes </a:t>
            </a:r>
            <a:r>
              <a:rPr lang="en-GB" sz="2000" dirty="0" smtClean="0"/>
              <a:t>and procedures an inspiration for their funding instruments.</a:t>
            </a:r>
            <a:endParaRPr lang="en-US" altLang="en-US" sz="2000" kern="0" dirty="0" smtClean="0">
              <a:ea typeface="ＭＳ Ｐゴシック" charset="-128"/>
            </a:endParaRPr>
          </a:p>
          <a:p>
            <a:pPr marL="0" indent="0" algn="just" eaLnBrk="1" hangingPunct="1">
              <a:buNone/>
            </a:pPr>
            <a:endParaRPr lang="en-US" altLang="en-US" sz="600" kern="0" dirty="0" smtClean="0">
              <a:ea typeface="ＭＳ Ｐゴシック" charset="-128"/>
            </a:endParaRPr>
          </a:p>
          <a:p>
            <a:pPr algn="just" eaLnBrk="1" hangingPunct="1">
              <a:buFont typeface="Wingdings" charset="2"/>
              <a:buChar char="Ø"/>
            </a:pPr>
            <a:r>
              <a:rPr lang="en-US" altLang="en-US" sz="2000" b="1" kern="0" dirty="0" smtClean="0">
                <a:solidFill>
                  <a:srgbClr val="F16521"/>
                </a:solidFill>
                <a:ea typeface="ＭＳ Ｐゴシック" charset="-128"/>
              </a:rPr>
              <a:t>Greece:</a:t>
            </a:r>
            <a:r>
              <a:rPr lang="en-US" altLang="en-US" sz="2000" kern="0" dirty="0" smtClean="0">
                <a:ea typeface="ＭＳ Ｐゴシック" charset="-128"/>
              </a:rPr>
              <a:t> </a:t>
            </a:r>
            <a:r>
              <a:rPr lang="en-GB" sz="2000" dirty="0" smtClean="0"/>
              <a:t>the </a:t>
            </a:r>
            <a:r>
              <a:rPr lang="en-GB" sz="2000" b="1" dirty="0" smtClean="0"/>
              <a:t>Hellenic </a:t>
            </a:r>
            <a:r>
              <a:rPr lang="en-GB" sz="2000" b="1" dirty="0"/>
              <a:t>Foundation for Research and Innovation (</a:t>
            </a:r>
            <a:r>
              <a:rPr lang="en-GB" sz="2000" b="1" dirty="0" smtClean="0"/>
              <a:t>ELIDEK)</a:t>
            </a:r>
            <a:r>
              <a:rPr lang="en-GB" sz="2000" dirty="0" smtClean="0"/>
              <a:t> </a:t>
            </a:r>
            <a:r>
              <a:rPr lang="en-GB" sz="2000" dirty="0"/>
              <a:t>was established in </a:t>
            </a:r>
            <a:r>
              <a:rPr lang="en-GB" sz="2000" dirty="0" smtClean="0"/>
              <a:t>2016 following the ERC model</a:t>
            </a:r>
            <a:r>
              <a:rPr lang="en-GB" sz="2000" dirty="0"/>
              <a:t>. </a:t>
            </a:r>
            <a:endParaRPr lang="en-GB" sz="2000" dirty="0" smtClean="0"/>
          </a:p>
          <a:p>
            <a:pPr marL="0" indent="0" algn="just" eaLnBrk="1" hangingPunct="1">
              <a:buNone/>
            </a:pPr>
            <a:r>
              <a:rPr lang="en-GB" sz="2000" i="1" dirty="0"/>
              <a:t>	</a:t>
            </a:r>
            <a:r>
              <a:rPr lang="en-GB" sz="2000" i="1" dirty="0" smtClean="0"/>
              <a:t>"Through </a:t>
            </a:r>
            <a:r>
              <a:rPr lang="en-GB" sz="2000" i="1" dirty="0"/>
              <a:t>ELIDEK, the research and academic community is, </a:t>
            </a:r>
            <a:r>
              <a:rPr lang="en-GB" sz="2000" i="1" dirty="0" smtClean="0"/>
              <a:t>	for </a:t>
            </a:r>
            <a:r>
              <a:rPr lang="en-GB" sz="2000" i="1" dirty="0"/>
              <a:t>the first time, actively involved in shaping the country’s </a:t>
            </a:r>
            <a:r>
              <a:rPr lang="en-GB" sz="2000" i="1" dirty="0" smtClean="0"/>
              <a:t>	research </a:t>
            </a:r>
            <a:r>
              <a:rPr lang="en-GB" sz="2000" i="1" dirty="0"/>
              <a:t>and innovation policy without thematic or </a:t>
            </a:r>
            <a:r>
              <a:rPr lang="en-GB" sz="2000" i="1" dirty="0" smtClean="0"/>
              <a:t>	geographical </a:t>
            </a:r>
            <a:r>
              <a:rPr lang="en-GB" sz="2000" i="1" dirty="0"/>
              <a:t>exclusions, but with the sole criterion of scientific </a:t>
            </a:r>
            <a:r>
              <a:rPr lang="en-GB" sz="2000" i="1" dirty="0" smtClean="0"/>
              <a:t>	quality </a:t>
            </a:r>
            <a:r>
              <a:rPr lang="en-GB" sz="2000" i="1" dirty="0"/>
              <a:t>and excellence</a:t>
            </a:r>
            <a:r>
              <a:rPr lang="en-GB" sz="2000" i="1" dirty="0" smtClean="0"/>
              <a:t>." (ELIDEK website)</a:t>
            </a:r>
            <a:endParaRPr lang="en-US" altLang="en-US" sz="2000" i="1" kern="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67750"/>
            <a:ext cx="5953447" cy="438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fr-BE" altLang="en-US" sz="1000" smtClean="0">
                <a:solidFill>
                  <a:schemeClr val="tx1"/>
                </a:solidFill>
                <a:cs typeface="Arial" charset="0"/>
              </a:rPr>
              <a:t>│</a:t>
            </a:r>
            <a:r>
              <a:rPr lang="en-US" altLang="en-US" sz="1000" smtClean="0">
                <a:solidFill>
                  <a:schemeClr val="tx1"/>
                </a:solidFill>
                <a:cs typeface="Arial" charset="0"/>
              </a:rPr>
              <a:t> </a:t>
            </a:r>
            <a:fld id="{38B3D03B-D38E-4EAD-8F8A-184F91311483}" type="slidenum">
              <a:rPr lang="en-US" altLang="en-US" sz="1000" smtClean="0">
                <a:solidFill>
                  <a:schemeClr val="tx1"/>
                </a:solidFill>
                <a:cs typeface="Arial" charset="0"/>
              </a:rPr>
              <a:pPr eaLnBrk="1" hangingPunct="1">
                <a:spcBef>
                  <a:spcPct val="50000"/>
                </a:spcBef>
                <a:buClrTx/>
                <a:buFontTx/>
                <a:buNone/>
              </a:pPr>
              <a:t>25</a:t>
            </a:fld>
            <a:endParaRPr lang="en-US" altLang="en-US" sz="100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-333545" y="414338"/>
            <a:ext cx="82359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en-US" sz="3200" b="1" dirty="0" smtClean="0">
                <a:solidFill>
                  <a:srgbClr val="F16521"/>
                </a:solidFill>
                <a:latin typeface="+mj-lt"/>
                <a:cs typeface="Arial" charset="0"/>
              </a:rPr>
              <a:t>Frontier Research leads to Innovation</a:t>
            </a:r>
            <a:endParaRPr lang="en-GB" altLang="en-US" sz="3200" b="1" dirty="0">
              <a:solidFill>
                <a:srgbClr val="F16521"/>
              </a:solidFill>
              <a:latin typeface="+mj-lt"/>
              <a:cs typeface="Arial" charset="0"/>
            </a:endParaRP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0" y="1584802"/>
            <a:ext cx="9144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600" b="1" dirty="0">
              <a:solidFill>
                <a:srgbClr val="FF66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200" b="1" dirty="0">
                <a:solidFill>
                  <a:schemeClr val="tx1"/>
                </a:solidFill>
              </a:rPr>
              <a:t>With 17% of the budget of the 7</a:t>
            </a:r>
            <a:r>
              <a:rPr lang="en-GB" altLang="en-US" sz="2200" b="1" baseline="30000" dirty="0">
                <a:solidFill>
                  <a:schemeClr val="tx1"/>
                </a:solidFill>
              </a:rPr>
              <a:t>th</a:t>
            </a:r>
            <a:r>
              <a:rPr lang="en-GB" altLang="en-US" sz="2200" b="1" dirty="0">
                <a:solidFill>
                  <a:schemeClr val="tx1"/>
                </a:solidFill>
              </a:rPr>
              <a:t> Framework Programme (FP7), </a:t>
            </a:r>
            <a:endParaRPr lang="en-GB" altLang="en-US" sz="2200" b="1" dirty="0" smtClean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200" b="1" dirty="0" smtClean="0">
                <a:solidFill>
                  <a:schemeClr val="tx1"/>
                </a:solidFill>
              </a:rPr>
              <a:t>the </a:t>
            </a:r>
            <a:r>
              <a:rPr lang="en-GB" altLang="en-US" sz="2200" b="1" dirty="0">
                <a:solidFill>
                  <a:schemeClr val="tx1"/>
                </a:solidFill>
              </a:rPr>
              <a:t>ERC accounts for 29% of FP7-funded patent filings (&gt;800)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BE" altLang="en-US" sz="2200" b="1" dirty="0">
              <a:solidFill>
                <a:srgbClr val="FF6600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 dirty="0">
                <a:solidFill>
                  <a:srgbClr val="FF6600"/>
                </a:solidFill>
              </a:rPr>
              <a:t> 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 b="1" dirty="0">
              <a:solidFill>
                <a:schemeClr val="tx1"/>
              </a:solidFill>
            </a:endParaRPr>
          </a:p>
        </p:txBody>
      </p:sp>
      <p:sp>
        <p:nvSpPr>
          <p:cNvPr id="5126" name="Rectangle 1"/>
          <p:cNvSpPr>
            <a:spLocks noChangeArrowheads="1"/>
          </p:cNvSpPr>
          <p:nvPr/>
        </p:nvSpPr>
        <p:spPr bwMode="auto">
          <a:xfrm>
            <a:off x="7092950" y="3210830"/>
            <a:ext cx="19843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>
                <a:solidFill>
                  <a:schemeClr val="tx1"/>
                </a:solidFill>
              </a:rPr>
              <a:t>Thematic 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>
                <a:solidFill>
                  <a:schemeClr val="tx1"/>
                </a:solidFill>
              </a:rPr>
              <a:t>concept map of ERC supported inventions</a:t>
            </a:r>
            <a:endParaRPr lang="en-GB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03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1557" y="233363"/>
            <a:ext cx="7736082" cy="904875"/>
          </a:xfrm>
        </p:spPr>
        <p:txBody>
          <a:bodyPr/>
          <a:lstStyle/>
          <a:p>
            <a:r>
              <a:rPr lang="en-GB" altLang="en-US" sz="3200" dirty="0" smtClean="0">
                <a:solidFill>
                  <a:srgbClr val="FF6600"/>
                </a:solidFill>
                <a:cs typeface="Arial" charset="0"/>
              </a:rPr>
              <a:t>101 Spin-offs from ERC Projects</a:t>
            </a:r>
          </a:p>
        </p:txBody>
      </p:sp>
      <p:sp>
        <p:nvSpPr>
          <p:cNvPr id="4099" name="Rectangle 4"/>
          <p:cNvSpPr>
            <a:spLocks noChangeAspect="1"/>
          </p:cNvSpPr>
          <p:nvPr/>
        </p:nvSpPr>
        <p:spPr bwMode="auto">
          <a:xfrm>
            <a:off x="0" y="1692275"/>
            <a:ext cx="9107488" cy="51736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1700213"/>
            <a:ext cx="8255000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22" name="Group 2121"/>
          <p:cNvGrpSpPr>
            <a:grpSpLocks/>
          </p:cNvGrpSpPr>
          <p:nvPr/>
        </p:nvGrpSpPr>
        <p:grpSpPr bwMode="auto">
          <a:xfrm>
            <a:off x="17463" y="1739900"/>
            <a:ext cx="9018587" cy="5208588"/>
            <a:chOff x="17343" y="1739185"/>
            <a:chExt cx="9019153" cy="5209401"/>
          </a:xfrm>
        </p:grpSpPr>
        <p:sp>
          <p:nvSpPr>
            <p:cNvPr id="4106" name="Rectangle 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23528" y="6165304"/>
              <a:ext cx="8712968" cy="783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endParaRPr lang="en-GB" altLang="en-US">
                <a:solidFill>
                  <a:srgbClr val="000000"/>
                </a:solidFill>
                <a:cs typeface="Arial" charset="0"/>
              </a:endParaRPr>
            </a:p>
          </p:txBody>
        </p:sp>
        <p:pic>
          <p:nvPicPr>
            <p:cNvPr id="410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6021" y="1872259"/>
              <a:ext cx="660870" cy="200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46" y="2648422"/>
              <a:ext cx="775053" cy="583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9591" y="3006011"/>
              <a:ext cx="769211" cy="248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9502" y="1739185"/>
              <a:ext cx="850543" cy="333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8400" y="3647495"/>
              <a:ext cx="940503" cy="242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6518" y="1912070"/>
              <a:ext cx="1426467" cy="24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Picture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1863" y="3963829"/>
              <a:ext cx="627392" cy="233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Picture 1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5120" y="2340958"/>
              <a:ext cx="540319" cy="247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5" name="Picture 1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891" y="4155275"/>
              <a:ext cx="698899" cy="283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Picture 1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662" y="5938054"/>
              <a:ext cx="546402" cy="364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7" name="Picture 1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0653" y="4296889"/>
              <a:ext cx="504714" cy="35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8" name="Picture 17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0756" y="2303997"/>
              <a:ext cx="707175" cy="321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9" name="Picture 1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77" b="32825"/>
            <a:stretch>
              <a:fillRect/>
            </a:stretch>
          </p:blipFill>
          <p:spPr bwMode="auto">
            <a:xfrm>
              <a:off x="119651" y="3871003"/>
              <a:ext cx="982563" cy="297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0" name="Picture 1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5507" y="1872259"/>
              <a:ext cx="957149" cy="235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1" name="Picture 2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429" y="4279404"/>
              <a:ext cx="572455" cy="465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2" name="Picture 21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7577" y="3352522"/>
              <a:ext cx="564801" cy="359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3" name="Picture 22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1958" y="2779077"/>
              <a:ext cx="696225" cy="398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1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764" y="5314938"/>
              <a:ext cx="698357" cy="289812"/>
            </a:xfrm>
            <a:prstGeom prst="rect">
              <a:avLst/>
            </a:prstGeom>
          </p:spPr>
        </p:pic>
        <p:pic>
          <p:nvPicPr>
            <p:cNvPr id="4125" name="Picture 24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4200" y="3806307"/>
              <a:ext cx="896671" cy="427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6" name="Picture 25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7833" y="2803187"/>
              <a:ext cx="633932" cy="374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7" name="Picture 26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70" t="34634" r="23451" b="39053"/>
            <a:stretch>
              <a:fillRect/>
            </a:stretch>
          </p:blipFill>
          <p:spPr bwMode="auto">
            <a:xfrm>
              <a:off x="17343" y="1823417"/>
              <a:ext cx="1244198" cy="349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8" name="Picture 27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401" y="2262121"/>
              <a:ext cx="858469" cy="405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9" name="Picture 28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404" y="2504682"/>
              <a:ext cx="1446499" cy="325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0" name="Picture 29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294" y="5243270"/>
              <a:ext cx="586427" cy="58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1" name="Picture 30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737" y="2983279"/>
              <a:ext cx="887324" cy="248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2" name="Picture 2047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4064" y="4827706"/>
              <a:ext cx="915856" cy="45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3" name="Picture 2048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3399" y="3384268"/>
              <a:ext cx="844922" cy="224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4" name="Picture 2050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6418" y="1845993"/>
              <a:ext cx="573661" cy="263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5" name="Picture 2051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4913" y="2332184"/>
              <a:ext cx="969886" cy="344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6" name="Picture 2052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5819" y="3238844"/>
              <a:ext cx="406619" cy="473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7" name="Picture 2053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9410" y="3742660"/>
              <a:ext cx="537938" cy="257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8" name="Picture 2054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58" y="5949822"/>
              <a:ext cx="393154" cy="340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9" name="Picture 2055"/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1786" y="1805860"/>
              <a:ext cx="456261" cy="456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0" name="Picture 2056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535" y="2648422"/>
              <a:ext cx="589315" cy="287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1" name="Picture 2058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833" y="2829953"/>
              <a:ext cx="536294" cy="418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2" name="Picture 2059"/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9502" y="6566221"/>
              <a:ext cx="735224" cy="252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3" name="Picture 2061"/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289" y="2138701"/>
              <a:ext cx="691141" cy="294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4" name="Picture 2062"/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7943" y="6220894"/>
              <a:ext cx="905607" cy="289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5" name="Picture 2063"/>
            <p:cNvPicPr>
              <a:picLocks noChangeAspect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1" y="5450603"/>
              <a:ext cx="723350" cy="379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6" name="Picture 2064"/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8424" y="5717172"/>
              <a:ext cx="597273" cy="307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7" name="Picture 2065"/>
            <p:cNvPicPr>
              <a:picLocks noChangeAspect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1631" y="1805860"/>
              <a:ext cx="906936" cy="332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8" name="Picture 2066"/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7" y="4728171"/>
              <a:ext cx="975968" cy="290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9" name="Picture 2067"/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381" b="5455"/>
            <a:stretch>
              <a:fillRect/>
            </a:stretch>
          </p:blipFill>
          <p:spPr bwMode="auto">
            <a:xfrm>
              <a:off x="157190" y="3325978"/>
              <a:ext cx="1104351" cy="32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50" name="Picture 2068"/>
            <p:cNvPicPr>
              <a:picLocks noChangeAspect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57" y="4294580"/>
              <a:ext cx="693860" cy="306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51" name="Picture 2070"/>
            <p:cNvPicPr>
              <a:picLocks noChangeAspect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6189" y="3377556"/>
              <a:ext cx="731772" cy="238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52" name="Picture 2071"/>
            <p:cNvPicPr>
              <a:picLocks noChangeAspect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6372" y="2196712"/>
              <a:ext cx="1241497" cy="312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53" name="Picture 2072"/>
            <p:cNvPicPr>
              <a:picLocks noChangeAspect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57" y="6446716"/>
              <a:ext cx="875341" cy="298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54" name="Picture 2073"/>
            <p:cNvPicPr>
              <a:picLocks noChangeAspect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701" y="4717523"/>
              <a:ext cx="664078" cy="156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55" name="Picture 2074"/>
            <p:cNvPicPr>
              <a:picLocks noChangeAspect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144" y="6563933"/>
              <a:ext cx="1185931" cy="318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56" name="Picture 2075"/>
            <p:cNvPicPr>
              <a:picLocks noChangeAspect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657" y="6498701"/>
              <a:ext cx="988032" cy="387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57" name="Picture 2076"/>
            <p:cNvPicPr>
              <a:picLocks noChangeAspect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4898" y="4467432"/>
              <a:ext cx="709180" cy="277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58" name="Picture 2077"/>
            <p:cNvPicPr>
              <a:picLocks noChangeAspect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0904" y="5039002"/>
              <a:ext cx="469070" cy="469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59" name="Picture 2078"/>
            <p:cNvPicPr>
              <a:picLocks noChangeAspect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2681" y="3871482"/>
              <a:ext cx="846276" cy="408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60" name="Picture 2079"/>
            <p:cNvPicPr>
              <a:picLocks noChangeAspect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3785" y="5102980"/>
              <a:ext cx="1174195" cy="217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61" name="Picture 2080"/>
            <p:cNvPicPr>
              <a:picLocks noChangeAspect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7536" y="4765595"/>
              <a:ext cx="882760" cy="215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62" name="Picture 2081"/>
            <p:cNvPicPr>
              <a:picLocks noChangeAspect="1"/>
            </p:cNvPicPr>
            <p:nvPr/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8222" y="5431368"/>
              <a:ext cx="824238" cy="285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63" name="Picture 2082"/>
            <p:cNvPicPr>
              <a:picLocks noChangeAspect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6266" y="4329100"/>
              <a:ext cx="299106" cy="299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64" name="Picture 2083"/>
            <p:cNvPicPr>
              <a:picLocks noChangeAspect="1"/>
            </p:cNvPicPr>
            <p:nvPr/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9083" y="6524615"/>
              <a:ext cx="817696" cy="302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65" name="Picture 2084"/>
            <p:cNvPicPr>
              <a:picLocks noChangeAspect="1"/>
            </p:cNvPicPr>
            <p:nvPr/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6654" y="6449410"/>
              <a:ext cx="770653" cy="33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66" name="Picture 2085"/>
            <p:cNvPicPr>
              <a:picLocks noChangeAspect="1"/>
            </p:cNvPicPr>
            <p:nvPr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3" t="34369" r="9975" b="33174"/>
            <a:stretch>
              <a:fillRect/>
            </a:stretch>
          </p:blipFill>
          <p:spPr bwMode="auto">
            <a:xfrm>
              <a:off x="7721846" y="5039002"/>
              <a:ext cx="1229131" cy="370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67" name="Picture 2086"/>
            <p:cNvPicPr>
              <a:picLocks noChangeAspect="1"/>
            </p:cNvPicPr>
            <p:nvPr/>
          </p:nvPicPr>
          <p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827" y="6470098"/>
              <a:ext cx="776744" cy="352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68" name="Picture 2087"/>
            <p:cNvPicPr>
              <a:picLocks noChangeAspect="1"/>
            </p:cNvPicPr>
            <p:nvPr/>
          </p:nvPicPr>
          <p:blipFill>
            <a:blip r:embed="rId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27" b="18336"/>
            <a:stretch>
              <a:fillRect/>
            </a:stretch>
          </p:blipFill>
          <p:spPr bwMode="auto">
            <a:xfrm>
              <a:off x="6418264" y="5542665"/>
              <a:ext cx="949455" cy="287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69" name="Picture 2088"/>
            <p:cNvPicPr>
              <a:picLocks noChangeAspect="1"/>
            </p:cNvPicPr>
            <p:nvPr/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118" y="5988916"/>
              <a:ext cx="834453" cy="231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70" name="Picture 2089"/>
            <p:cNvPicPr>
              <a:picLocks noChangeAspect="1"/>
            </p:cNvPicPr>
            <p:nvPr/>
          </p:nvPicPr>
          <p:blipFill>
            <a:blip r:embed="rId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7939" y="2262121"/>
              <a:ext cx="839308" cy="284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71" name="Picture 2090"/>
            <p:cNvPicPr>
              <a:picLocks noChangeAspect="1"/>
            </p:cNvPicPr>
            <p:nvPr/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5867" y="5054081"/>
              <a:ext cx="762002" cy="219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72" name="Picture 2091"/>
            <p:cNvPicPr>
              <a:picLocks noChangeAspect="1"/>
            </p:cNvPicPr>
            <p:nvPr/>
          </p:nvPicPr>
          <p:blipFill>
            <a:blip r:embed="rId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2681" y="2851564"/>
              <a:ext cx="713232" cy="308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73" name="Picture 2092"/>
            <p:cNvPicPr>
              <a:picLocks noChangeAspect="1"/>
            </p:cNvPicPr>
            <p:nvPr/>
          </p:nvPicPr>
          <p:blipFill>
            <a:blip r:embed="rId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1846" y="3758328"/>
              <a:ext cx="967737" cy="205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74" name="Picture 2093"/>
            <p:cNvPicPr>
              <a:picLocks noChangeAspect="1"/>
            </p:cNvPicPr>
            <p:nvPr/>
          </p:nvPicPr>
          <p:blipFill>
            <a:blip r:embed="rId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7764" y="6171462"/>
              <a:ext cx="1062992" cy="284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75" name="Picture 2094"/>
            <p:cNvPicPr>
              <a:picLocks noChangeAspect="1"/>
            </p:cNvPicPr>
            <p:nvPr/>
          </p:nvPicPr>
          <p:blipFill>
            <a:blip r:embed="rId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078" y="4463238"/>
              <a:ext cx="1052736" cy="350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76" name="Picture 2095"/>
            <p:cNvPicPr>
              <a:picLocks noChangeAspect="1"/>
            </p:cNvPicPr>
            <p:nvPr/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0670" y="6563933"/>
              <a:ext cx="870139" cy="231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77" name="Picture 2096"/>
            <p:cNvPicPr>
              <a:picLocks noChangeAspect="1"/>
            </p:cNvPicPr>
            <p:nvPr/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9824" y="6094923"/>
              <a:ext cx="251941" cy="251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78" name="Picture 2097"/>
            <p:cNvPicPr>
              <a:picLocks noChangeAspect="1"/>
            </p:cNvPicPr>
            <p:nvPr/>
          </p:nvPicPr>
          <p:blipFill>
            <a:blip r:embed="rId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016" b="32503"/>
            <a:stretch>
              <a:fillRect/>
            </a:stretch>
          </p:blipFill>
          <p:spPr bwMode="auto">
            <a:xfrm>
              <a:off x="5845328" y="4246937"/>
              <a:ext cx="779451" cy="276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79" name="Picture 2099"/>
            <p:cNvPicPr>
              <a:picLocks noChangeAspect="1"/>
            </p:cNvPicPr>
            <p:nvPr/>
          </p:nvPicPr>
          <p:blipFill>
            <a:blip r:embed="rId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0527" y="4603661"/>
              <a:ext cx="780291" cy="274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80" name="Picture 2100"/>
            <p:cNvPicPr>
              <a:picLocks noChangeAspect="1"/>
            </p:cNvPicPr>
            <p:nvPr/>
          </p:nvPicPr>
          <p:blipFill>
            <a:blip r:embed="rId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4594" y="4509096"/>
              <a:ext cx="463453" cy="463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81" name="Picture 2101"/>
            <p:cNvPicPr>
              <a:picLocks noChangeAspect="1"/>
            </p:cNvPicPr>
            <p:nvPr/>
          </p:nvPicPr>
          <p:blipFill>
            <a:blip r:embed="rId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01" b="22617"/>
            <a:stretch>
              <a:fillRect/>
            </a:stretch>
          </p:blipFill>
          <p:spPr bwMode="auto">
            <a:xfrm>
              <a:off x="2277323" y="3619929"/>
              <a:ext cx="804443" cy="372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82" name="Picture 2102"/>
            <p:cNvPicPr>
              <a:picLocks noChangeAspect="1"/>
            </p:cNvPicPr>
            <p:nvPr/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8996" y="5232635"/>
              <a:ext cx="581012" cy="276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83" name="Picture 2103"/>
            <p:cNvPicPr>
              <a:picLocks noChangeAspect="1"/>
            </p:cNvPicPr>
            <p:nvPr/>
          </p:nvPicPr>
          <p:blipFill>
            <a:blip r:embed="rId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812" y="2728892"/>
              <a:ext cx="809678" cy="203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84" name="Picture 2104"/>
            <p:cNvPicPr>
              <a:picLocks noChangeAspect="1"/>
            </p:cNvPicPr>
            <p:nvPr/>
          </p:nvPicPr>
          <p:blipFill>
            <a:blip r:embed="rId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65" b="32841"/>
            <a:stretch>
              <a:fillRect/>
            </a:stretch>
          </p:blipFill>
          <p:spPr bwMode="auto">
            <a:xfrm>
              <a:off x="3806564" y="4119986"/>
              <a:ext cx="918079" cy="318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85" name="Picture 2105"/>
            <p:cNvPicPr>
              <a:picLocks noChangeAspect="1"/>
            </p:cNvPicPr>
            <p:nvPr/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0520" y="5068831"/>
              <a:ext cx="661370" cy="348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86" name="Picture 2106"/>
            <p:cNvPicPr>
              <a:picLocks noChangeAspect="1"/>
            </p:cNvPicPr>
            <p:nvPr/>
          </p:nvPicPr>
          <p:blipFill>
            <a:blip r:embed="rId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5175" y="6043364"/>
              <a:ext cx="833342" cy="153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87" name="Picture 2108"/>
            <p:cNvPicPr>
              <a:picLocks noChangeAspect="1"/>
            </p:cNvPicPr>
            <p:nvPr/>
          </p:nvPicPr>
          <p:blipFill>
            <a:blip r:embed="rId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9027" y="3134388"/>
              <a:ext cx="349497" cy="349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88" name="Picture 2109"/>
            <p:cNvPicPr>
              <a:picLocks noChangeAspect="1"/>
            </p:cNvPicPr>
            <p:nvPr/>
          </p:nvPicPr>
          <p:blipFill>
            <a:blip r:embed="rId8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1521" y="5704322"/>
              <a:ext cx="1235244" cy="395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89" name="Picture 2110"/>
            <p:cNvPicPr>
              <a:picLocks noChangeAspect="1"/>
            </p:cNvPicPr>
            <p:nvPr/>
          </p:nvPicPr>
          <p:blipFill>
            <a:blip r:embed="rId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7563" y="5937289"/>
              <a:ext cx="978750" cy="324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0" name="Picture 2111"/>
            <p:cNvPicPr>
              <a:picLocks noChangeAspect="1"/>
            </p:cNvPicPr>
            <p:nvPr/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5898" y="5508072"/>
              <a:ext cx="785000" cy="39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1" name="Picture 2112"/>
            <p:cNvPicPr>
              <a:picLocks noChangeAspect="1"/>
            </p:cNvPicPr>
            <p:nvPr/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5697" y="4052395"/>
              <a:ext cx="948704" cy="27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2" name="Picture 2113"/>
            <p:cNvPicPr>
              <a:picLocks noChangeAspect="1"/>
            </p:cNvPicPr>
            <p:nvPr/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0180" y="3018770"/>
              <a:ext cx="830005" cy="222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3" name="Picture 2114"/>
            <p:cNvPicPr>
              <a:picLocks noChangeAspect="1"/>
            </p:cNvPicPr>
            <p:nvPr/>
          </p:nvPicPr>
          <p:blipFill>
            <a:blip r:embed="rId9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529" y="5856331"/>
              <a:ext cx="445991" cy="44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4" name="Picture 2115"/>
            <p:cNvPicPr>
              <a:picLocks noChangeAspect="1"/>
            </p:cNvPicPr>
            <p:nvPr/>
          </p:nvPicPr>
          <p:blipFill>
            <a:blip r:embed="rId9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211" y="3853021"/>
              <a:ext cx="770107" cy="294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2" name="Picture 2116"/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3425" y="17262475"/>
            <a:ext cx="2857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117"/>
          <p:cNvPicPr>
            <a:picLocks noChangeAspect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0" y="17171988"/>
            <a:ext cx="3100388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2118"/>
          <p:cNvPicPr>
            <a:picLocks noChangeAspect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0588" y="17100550"/>
            <a:ext cx="31432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119"/>
          <p:cNvPicPr>
            <a:picLocks noChangeAspect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1713" y="17268825"/>
            <a:ext cx="32194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46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465004"/>
            <a:ext cx="9144000" cy="864096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smtClean="0">
                <a:solidFill>
                  <a:srgbClr val="F16521"/>
                </a:solidFill>
                <a:ea typeface="+mj-ea"/>
                <a:cs typeface="+mj-cs"/>
              </a:rPr>
              <a:t>ERC Perspectives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9BCA12-F494-412B-979B-2CC9263FD862}" type="slidenum">
              <a:rPr lang="en-GB" smtClean="0"/>
              <a:t>27</a:t>
            </a:fld>
            <a:endParaRPr lang="en-GB" dirty="0"/>
          </a:p>
        </p:txBody>
      </p:sp>
      <p:sp>
        <p:nvSpPr>
          <p:cNvPr id="5" name="Titel 4"/>
          <p:cNvSpPr txBox="1">
            <a:spLocks/>
          </p:cNvSpPr>
          <p:nvPr/>
        </p:nvSpPr>
        <p:spPr bwMode="auto">
          <a:xfrm>
            <a:off x="341530" y="260648"/>
            <a:ext cx="684076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GB" sz="3200" b="1" dirty="0" smtClean="0">
                <a:solidFill>
                  <a:srgbClr val="F16521"/>
                </a:solidFill>
                <a:latin typeface="+mj-lt"/>
                <a:cs typeface="Arial" charset="0"/>
              </a:rPr>
              <a:t>Next MFF: a Political Opportunity </a:t>
            </a:r>
            <a:endParaRPr lang="de-AT" sz="3200" b="1" dirty="0">
              <a:solidFill>
                <a:srgbClr val="F16521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58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 smtClean="0"/>
              <a:t>│</a:t>
            </a:r>
            <a:r>
              <a:rPr lang="en-US" smtClean="0"/>
              <a:t> </a:t>
            </a:r>
            <a:fld id="{4D965B2E-4297-4450-92EF-746C567C018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3395" y="278650"/>
            <a:ext cx="94775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F16521"/>
                </a:solidFill>
                <a:latin typeface="+mj-lt"/>
              </a:rPr>
              <a:t>Need for Budget Increase: </a:t>
            </a:r>
          </a:p>
          <a:p>
            <a:r>
              <a:rPr lang="en-GB" sz="3200" b="1" dirty="0" smtClean="0">
                <a:solidFill>
                  <a:srgbClr val="F16521"/>
                </a:solidFill>
                <a:latin typeface="+mj-lt"/>
              </a:rPr>
              <a:t>More Talent to Fund</a:t>
            </a:r>
            <a:endParaRPr lang="en-GB" sz="3200" b="1" dirty="0">
              <a:solidFill>
                <a:srgbClr val="F16521"/>
              </a:solidFill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05" y="1771374"/>
            <a:ext cx="6953260" cy="4177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1530" y="5949280"/>
            <a:ext cx="8640960" cy="830997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1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higher budget, ERC could fund much more excellence across Europe. </a:t>
            </a:r>
          </a:p>
          <a:p>
            <a:pPr algn="just"/>
            <a:r>
              <a:rPr lang="fr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has been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 average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of &gt;400 unfunded top-quality projects each year in the recent past.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Unfunded talents may leave or not return to Europe.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53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 smtClean="0"/>
              <a:t>│</a:t>
            </a:r>
            <a:r>
              <a:rPr lang="en-US" smtClean="0"/>
              <a:t> </a:t>
            </a:r>
            <a:fld id="{4D965B2E-4297-4450-92EF-746C567C018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80" y="1718810"/>
            <a:ext cx="2951820" cy="41840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2180" y="5904275"/>
            <a:ext cx="2876852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cs typeface="Arial" panose="020B0604020202020204" pitchFamily="34" charset="0"/>
              </a:rPr>
              <a:t>European Commission </a:t>
            </a:r>
            <a:r>
              <a:rPr lang="en-GB" sz="1600" b="1" dirty="0" smtClean="0">
                <a:cs typeface="Arial" panose="020B0604020202020204" pitchFamily="34" charset="0"/>
              </a:rPr>
              <a:t>"</a:t>
            </a:r>
            <a:r>
              <a:rPr lang="en-GB" sz="1600" b="1" dirty="0">
                <a:cs typeface="Arial" panose="020B0604020202020204" pitchFamily="34" charset="0"/>
              </a:rPr>
              <a:t>LAB- FAB – </a:t>
            </a:r>
            <a:r>
              <a:rPr lang="en-GB" sz="1600" b="1" dirty="0" smtClean="0">
                <a:cs typeface="Arial" panose="020B0604020202020204" pitchFamily="34" charset="0"/>
              </a:rPr>
              <a:t>APP" Report </a:t>
            </a:r>
            <a:r>
              <a:rPr lang="en-GB" sz="1600" b="1" dirty="0">
                <a:cs typeface="Arial" panose="020B0604020202020204" pitchFamily="34" charset="0"/>
              </a:rPr>
              <a:t>(2017</a:t>
            </a:r>
            <a:r>
              <a:rPr lang="en-GB" sz="1600" b="1" dirty="0" smtClean="0">
                <a:cs typeface="Arial" panose="020B0604020202020204" pitchFamily="34" charset="0"/>
              </a:rPr>
              <a:t>)</a:t>
            </a:r>
            <a:endParaRPr lang="en-GB" sz="16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-11114" y="278650"/>
            <a:ext cx="9072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 dirty="0" smtClean="0">
                <a:solidFill>
                  <a:srgbClr val="F16521"/>
                </a:solidFill>
                <a:latin typeface="+mj-lt"/>
              </a:rPr>
              <a:t>     A Lot is Expected of the ERC</a:t>
            </a:r>
            <a:endParaRPr lang="en-GB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895" y="2033845"/>
            <a:ext cx="576064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i="1" dirty="0"/>
              <a:t>"Reducing the overall level of R&amp;I investment would be a mistake a clear reversal of progress. At a minimum, the budget should maintain the average annual growth rate of Horizon 2020, [which…] would lead to a seven-year budget of at least €120 billion at current prices.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05489" y="3810811"/>
            <a:ext cx="5760640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GB" i="1" dirty="0"/>
              <a:t>"Increasing the budget of the post-2020 EU R&amp;I programme will provide </a:t>
            </a:r>
            <a:r>
              <a:rPr lang="en-GB" b="1" i="1" dirty="0"/>
              <a:t>more resources for the European Research Council (ERC)</a:t>
            </a:r>
            <a:r>
              <a:rPr lang="en-GB" i="1" dirty="0"/>
              <a:t>, which finances projects defined and driven by researchers on the sole criterion of excellence. As shown by the interim evaluation of Horizon 2020, the </a:t>
            </a:r>
            <a:r>
              <a:rPr lang="en-GB" b="1" i="1" dirty="0"/>
              <a:t>ERC has become a global beacon of excellence and provides those that do the science of the future with the skills and competences that Europe needs to stay at the forefront of development</a:t>
            </a:r>
            <a:r>
              <a:rPr lang="en-GB" i="1" dirty="0"/>
              <a:t>"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6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762430" y="4464193"/>
            <a:ext cx="6950030" cy="161925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6148" name="AutoShape 4"/>
          <p:cNvSpPr>
            <a:spLocks noChangeAspect="1" noChangeArrowheads="1" noTextEdit="1"/>
          </p:cNvSpPr>
          <p:nvPr/>
        </p:nvSpPr>
        <p:spPr bwMode="auto">
          <a:xfrm>
            <a:off x="46038" y="1763713"/>
            <a:ext cx="5786437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780940" y="2663915"/>
            <a:ext cx="6931520" cy="161925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buClr>
                <a:schemeClr val="folHlink"/>
              </a:buClr>
              <a:buFont typeface="Wingdings" pitchFamily="2" charset="2"/>
              <a:buChar char="Ø"/>
            </a:pPr>
            <a:endParaRPr lang="en-GB" dirty="0"/>
          </a:p>
          <a:p>
            <a:pPr>
              <a:buClr>
                <a:schemeClr val="folHlink"/>
              </a:buClr>
              <a:buFont typeface="Wingdings" pitchFamily="2" charset="2"/>
              <a:buChar char="Ø"/>
            </a:pPr>
            <a:r>
              <a:rPr lang="en-GB" dirty="0" smtClean="0"/>
              <a:t> Support </a:t>
            </a:r>
            <a:r>
              <a:rPr lang="en-GB" dirty="0"/>
              <a:t>for the </a:t>
            </a:r>
            <a:r>
              <a:rPr lang="en-GB" b="1" dirty="0"/>
              <a:t>individual </a:t>
            </a:r>
            <a:r>
              <a:rPr lang="en-GB" b="1" dirty="0" smtClean="0"/>
              <a:t>scientists </a:t>
            </a:r>
            <a:r>
              <a:rPr lang="en-GB" dirty="0"/>
              <a:t>– no networks!</a:t>
            </a:r>
          </a:p>
          <a:p>
            <a:pPr>
              <a:buClr>
                <a:schemeClr val="folHlink"/>
              </a:buClr>
              <a:buFont typeface="Wingdings" pitchFamily="2" charset="2"/>
              <a:buChar char="Ø"/>
            </a:pPr>
            <a:r>
              <a:rPr lang="en-GB" dirty="0" smtClean="0"/>
              <a:t> </a:t>
            </a:r>
            <a:r>
              <a:rPr lang="en-GB" b="1" dirty="0" smtClean="0"/>
              <a:t>Global </a:t>
            </a:r>
            <a:r>
              <a:rPr lang="en-GB" b="1" dirty="0"/>
              <a:t>peer-review</a:t>
            </a:r>
          </a:p>
          <a:p>
            <a:pPr>
              <a:buClr>
                <a:schemeClr val="folHlink"/>
              </a:buClr>
              <a:buFont typeface="Wingdings" pitchFamily="2" charset="2"/>
              <a:buChar char="Ø"/>
            </a:pPr>
            <a:r>
              <a:rPr lang="en-GB" dirty="0" smtClean="0"/>
              <a:t> No </a:t>
            </a:r>
            <a:r>
              <a:rPr lang="en-GB" dirty="0"/>
              <a:t>predetermined subjects (</a:t>
            </a:r>
            <a:r>
              <a:rPr lang="en-GB" b="1" dirty="0"/>
              <a:t>bottom-up</a:t>
            </a:r>
            <a:r>
              <a:rPr lang="en-GB" dirty="0"/>
              <a:t>)</a:t>
            </a:r>
          </a:p>
          <a:p>
            <a:pPr>
              <a:buClr>
                <a:schemeClr val="folHlink"/>
              </a:buClr>
              <a:buFont typeface="Wingdings" pitchFamily="2" charset="2"/>
              <a:buChar char="Ø"/>
            </a:pPr>
            <a:r>
              <a:rPr lang="en-GB" dirty="0" smtClean="0"/>
              <a:t> Support </a:t>
            </a:r>
            <a:r>
              <a:rPr lang="en-GB" dirty="0"/>
              <a:t>of </a:t>
            </a:r>
            <a:r>
              <a:rPr lang="en-GB" b="1" dirty="0"/>
              <a:t>frontier research </a:t>
            </a:r>
            <a:r>
              <a:rPr lang="en-GB" dirty="0"/>
              <a:t>in </a:t>
            </a:r>
            <a:r>
              <a:rPr lang="en-GB" b="1" dirty="0"/>
              <a:t>all fields of science </a:t>
            </a:r>
            <a:r>
              <a:rPr lang="en-GB" b="1" dirty="0" smtClean="0"/>
              <a:t>and </a:t>
            </a:r>
          </a:p>
          <a:p>
            <a:pPr>
              <a:buClr>
                <a:schemeClr val="folHlink"/>
              </a:buClr>
            </a:pPr>
            <a:r>
              <a:rPr lang="en-GB" b="1" dirty="0" smtClean="0"/>
              <a:t>humanities</a:t>
            </a:r>
            <a:endParaRPr lang="en-GB" b="1" dirty="0"/>
          </a:p>
          <a:p>
            <a:endParaRPr lang="en-GB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76545" y="1719263"/>
            <a:ext cx="7776564" cy="76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B5105"/>
              </a:buClr>
            </a:pPr>
            <a:r>
              <a:rPr lang="en-GB" sz="2000" b="1" dirty="0"/>
              <a:t>	The ERC supports </a:t>
            </a:r>
            <a:r>
              <a:rPr lang="en-GB" sz="2000" b="1" dirty="0" smtClean="0"/>
              <a:t>frontier </a:t>
            </a:r>
            <a:r>
              <a:rPr lang="en-GB" sz="2000" b="1" dirty="0"/>
              <a:t>research </a:t>
            </a:r>
            <a:r>
              <a:rPr lang="en-GB" sz="2000" b="1" dirty="0" smtClean="0"/>
              <a:t>projects through </a:t>
            </a:r>
            <a:r>
              <a:rPr lang="en-GB" sz="2000" b="1" dirty="0"/>
              <a:t>a bottom-up, individual-based, pan-European competition</a:t>
            </a:r>
            <a:r>
              <a:rPr lang="en-GB" sz="2000" dirty="0"/>
              <a:t>      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gray">
          <a:xfrm>
            <a:off x="0" y="278650"/>
            <a:ext cx="7709595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3200" kern="1200" smtClean="0">
                <a:solidFill>
                  <a:srgbClr val="F16521"/>
                </a:solidFill>
                <a:ea typeface="ＭＳ Ｐゴシック" charset="-128"/>
                <a:cs typeface="Arial" charset="0"/>
              </a:rPr>
              <a:t>          What is the ERC?</a:t>
            </a:r>
            <a:endParaRPr lang="en-GB" sz="3200" kern="1200" dirty="0">
              <a:solidFill>
                <a:srgbClr val="F1652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 rot="16200000">
            <a:off x="494678" y="5082207"/>
            <a:ext cx="1619250" cy="39687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b="1" dirty="0">
                <a:solidFill>
                  <a:srgbClr val="FD5C03"/>
                </a:solidFill>
                <a:ea typeface="ＭＳ Ｐゴシック" charset="-128"/>
              </a:rPr>
              <a:t>Legislation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 rot="16200000">
            <a:off x="494678" y="3275103"/>
            <a:ext cx="1619250" cy="39687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2000" b="1" dirty="0" err="1">
                <a:solidFill>
                  <a:srgbClr val="FD5C03"/>
                </a:solidFill>
                <a:ea typeface="ＭＳ Ｐゴシック" charset="-128"/>
              </a:rPr>
              <a:t>Strategy</a:t>
            </a:r>
            <a:endParaRPr lang="en-GB" sz="2000" b="1" dirty="0">
              <a:solidFill>
                <a:srgbClr val="FD5C03"/>
              </a:solidFill>
              <a:ea typeface="ＭＳ Ｐゴシック" charset="-128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780941" y="4419110"/>
            <a:ext cx="6841509" cy="161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chemeClr val="folHlink"/>
              </a:buClr>
              <a:buFont typeface="Wingdings" pitchFamily="2" charset="2"/>
              <a:buChar char="Ø"/>
            </a:pPr>
            <a:r>
              <a:rPr lang="en-GB" dirty="0" smtClean="0"/>
              <a:t> Scientific </a:t>
            </a:r>
            <a:r>
              <a:rPr lang="en-GB" dirty="0"/>
              <a:t>governance: </a:t>
            </a:r>
            <a:r>
              <a:rPr lang="en-GB" b="1" dirty="0"/>
              <a:t>independent Scientific Council </a:t>
            </a:r>
            <a:r>
              <a:rPr lang="en-GB" dirty="0"/>
              <a:t>with </a:t>
            </a:r>
            <a:r>
              <a:rPr lang="en-GB" dirty="0" smtClean="0"/>
              <a:t> 22 members including the ERC President; </a:t>
            </a:r>
            <a:r>
              <a:rPr lang="en-GB" b="1" dirty="0"/>
              <a:t>full authority over funding </a:t>
            </a:r>
            <a:r>
              <a:rPr lang="en-GB" b="1" dirty="0" smtClean="0"/>
              <a:t>strategy </a:t>
            </a:r>
            <a:r>
              <a:rPr lang="en-GB" dirty="0" smtClean="0"/>
              <a:t>and </a:t>
            </a:r>
            <a:r>
              <a:rPr lang="en-GB" b="1" dirty="0" smtClean="0"/>
              <a:t>evaluation</a:t>
            </a:r>
            <a:endParaRPr lang="en-GB" b="1" dirty="0"/>
          </a:p>
          <a:p>
            <a:pPr>
              <a:lnSpc>
                <a:spcPct val="110000"/>
              </a:lnSpc>
              <a:buClr>
                <a:schemeClr val="folHlink"/>
              </a:buClr>
              <a:buFont typeface="Wingdings" pitchFamily="2" charset="2"/>
              <a:buChar char="Ø"/>
            </a:pPr>
            <a:r>
              <a:rPr lang="en-GB" dirty="0" smtClean="0"/>
              <a:t> Support </a:t>
            </a:r>
            <a:r>
              <a:rPr lang="en-GB" dirty="0"/>
              <a:t>by the </a:t>
            </a:r>
            <a:r>
              <a:rPr lang="en-GB" b="1" dirty="0"/>
              <a:t>ERC Executive Agency </a:t>
            </a:r>
            <a:r>
              <a:rPr lang="en-GB" dirty="0"/>
              <a:t>(autonomous)</a:t>
            </a:r>
          </a:p>
          <a:p>
            <a:pPr>
              <a:lnSpc>
                <a:spcPct val="110000"/>
              </a:lnSpc>
              <a:buClr>
                <a:schemeClr val="folHlink"/>
              </a:buClr>
              <a:buFont typeface="Wingdings" pitchFamily="2" charset="2"/>
              <a:buChar char="Ø"/>
            </a:pPr>
            <a:r>
              <a:rPr lang="en-GB" dirty="0" smtClean="0"/>
              <a:t> </a:t>
            </a:r>
            <a:r>
              <a:rPr lang="en-GB" b="1" dirty="0" smtClean="0"/>
              <a:t>Scientific quality </a:t>
            </a:r>
            <a:r>
              <a:rPr lang="en-GB" dirty="0" smtClean="0"/>
              <a:t>as </a:t>
            </a:r>
            <a:r>
              <a:rPr lang="en-GB" dirty="0"/>
              <a:t>the only </a:t>
            </a:r>
            <a:r>
              <a:rPr lang="en-GB" dirty="0" smtClean="0"/>
              <a:t>criterion aiming for excellence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806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  <p:bldP spid="14" grpId="0" animBg="1"/>
      <p:bldP spid="15" grpId="0" animBg="1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 dirty="0" smtClean="0">
                <a:solidFill>
                  <a:srgbClr val="4B413C"/>
                </a:solidFill>
              </a:rPr>
              <a:t>│</a:t>
            </a:r>
            <a:r>
              <a:rPr lang="en-US" dirty="0" smtClean="0">
                <a:solidFill>
                  <a:srgbClr val="4B413C"/>
                </a:solidFill>
              </a:rPr>
              <a:t> </a:t>
            </a:r>
            <a:fld id="{B44CC3BB-432E-4088-BD51-27E9ADAC0409}" type="slidenum">
              <a:rPr lang="en-US" smtClean="0">
                <a:solidFill>
                  <a:srgbClr val="4B413C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4B413C"/>
              </a:solidFill>
            </a:endParaRPr>
          </a:p>
        </p:txBody>
      </p:sp>
      <p:sp>
        <p:nvSpPr>
          <p:cNvPr id="6" name="Titel 4"/>
          <p:cNvSpPr txBox="1">
            <a:spLocks/>
          </p:cNvSpPr>
          <p:nvPr/>
        </p:nvSpPr>
        <p:spPr bwMode="auto">
          <a:xfrm>
            <a:off x="251520" y="2483895"/>
            <a:ext cx="2754306" cy="265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altLang="en-US" sz="3200" kern="0" dirty="0" smtClean="0">
                <a:solidFill>
                  <a:srgbClr val="F16521"/>
                </a:solidFill>
                <a:ea typeface="ＭＳ Ｐゴシック" pitchFamily="34" charset="-128"/>
                <a:cs typeface="Arial" charset="0"/>
              </a:rPr>
              <a:t>Continuity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altLang="en-US" sz="3200" kern="0" dirty="0" smtClean="0">
                <a:solidFill>
                  <a:srgbClr val="F16521"/>
                </a:solidFill>
                <a:ea typeface="ＭＳ Ｐゴシック" pitchFamily="34" charset="-128"/>
                <a:cs typeface="Arial" charset="0"/>
              </a:rPr>
              <a:t>Agility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altLang="en-US" sz="3200" kern="0" dirty="0" smtClean="0">
                <a:solidFill>
                  <a:srgbClr val="F16521"/>
                </a:solidFill>
                <a:ea typeface="ＭＳ Ｐゴシック" pitchFamily="34" charset="-128"/>
                <a:cs typeface="Arial" charset="0"/>
              </a:rPr>
              <a:t>Scale-up</a:t>
            </a:r>
            <a:endParaRPr lang="de-AT" altLang="en-US" sz="3200" kern="0" dirty="0">
              <a:solidFill>
                <a:srgbClr val="F16521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21850" y="1941215"/>
            <a:ext cx="57606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i="1" dirty="0">
                <a:solidFill>
                  <a:srgbClr val="4B413C"/>
                </a:solidFill>
                <a:ea typeface="ＭＳ Ｐゴシック" pitchFamily="34" charset="-128"/>
              </a:rPr>
              <a:t>In the space of 10 years, the European Research Council (ERC) has become a real European success </a:t>
            </a:r>
            <a:r>
              <a:rPr lang="en-GB" i="1" dirty="0" smtClean="0">
                <a:solidFill>
                  <a:srgbClr val="4B413C"/>
                </a:solidFill>
                <a:ea typeface="ＭＳ Ｐゴシック" pitchFamily="34" charset="-128"/>
              </a:rPr>
              <a:t>story. Its </a:t>
            </a:r>
            <a:r>
              <a:rPr lang="en-GB" i="1" dirty="0">
                <a:solidFill>
                  <a:srgbClr val="4B413C"/>
                </a:solidFill>
                <a:ea typeface="ＭＳ Ｐゴシック" pitchFamily="34" charset="-128"/>
              </a:rPr>
              <a:t>original set-up and governance </a:t>
            </a:r>
            <a:r>
              <a:rPr lang="en-GB" i="1" dirty="0" smtClean="0">
                <a:solidFill>
                  <a:srgbClr val="4B413C"/>
                </a:solidFill>
                <a:ea typeface="ＭＳ Ｐゴシック" pitchFamily="34" charset="-128"/>
              </a:rPr>
              <a:t>adds </a:t>
            </a:r>
            <a:r>
              <a:rPr lang="en-GB" i="1" dirty="0">
                <a:solidFill>
                  <a:srgbClr val="4B413C"/>
                </a:solidFill>
                <a:ea typeface="ＭＳ Ｐゴシック" pitchFamily="34" charset="-128"/>
              </a:rPr>
              <a:t>a new dimension to the European Union (EU) </a:t>
            </a:r>
            <a:r>
              <a:rPr lang="en-GB" i="1" dirty="0" smtClean="0">
                <a:solidFill>
                  <a:srgbClr val="4B413C"/>
                </a:solidFill>
                <a:ea typeface="ＭＳ Ｐゴシック" pitchFamily="34" charset="-128"/>
              </a:rPr>
              <a:t>Framework Programmes</a:t>
            </a:r>
            <a:r>
              <a:rPr lang="en-GB" i="1" dirty="0">
                <a:solidFill>
                  <a:srgbClr val="4B413C"/>
                </a:solidFill>
                <a:ea typeface="ＭＳ Ｐゴシック" pitchFamily="34" charset="-128"/>
              </a:rPr>
              <a:t>, and the funding it provides for the best investigator-driven frontier research </a:t>
            </a:r>
            <a:r>
              <a:rPr lang="en-GB" i="1" dirty="0" smtClean="0">
                <a:solidFill>
                  <a:srgbClr val="4B413C"/>
                </a:solidFill>
                <a:ea typeface="ＭＳ Ｐゴシック" pitchFamily="34" charset="-128"/>
              </a:rPr>
              <a:t>complements national </a:t>
            </a:r>
            <a:r>
              <a:rPr lang="en-GB" i="1" dirty="0">
                <a:solidFill>
                  <a:srgbClr val="4B413C"/>
                </a:solidFill>
                <a:ea typeface="ＭＳ Ｐゴシック" pitchFamily="34" charset="-128"/>
              </a:rPr>
              <a:t>efforts. The EU should build on this achievement and scale-up the ERC. Beyond 2021, </a:t>
            </a:r>
            <a:r>
              <a:rPr lang="en-GB" i="1" dirty="0" smtClean="0">
                <a:solidFill>
                  <a:srgbClr val="4B413C"/>
                </a:solidFill>
                <a:ea typeface="ＭＳ Ｐゴシック" pitchFamily="34" charset="-128"/>
              </a:rPr>
              <a:t>Europe needs </a:t>
            </a:r>
            <a:r>
              <a:rPr lang="en-GB" i="1" dirty="0">
                <a:solidFill>
                  <a:srgbClr val="4B413C"/>
                </a:solidFill>
                <a:ea typeface="ＭＳ Ｐゴシック" pitchFamily="34" charset="-128"/>
              </a:rPr>
              <a:t>to increase its overall investment in research and innovation to speed up its progress </a:t>
            </a:r>
            <a:r>
              <a:rPr lang="en-GB" i="1" dirty="0" smtClean="0">
                <a:solidFill>
                  <a:srgbClr val="4B413C"/>
                </a:solidFill>
                <a:ea typeface="ＭＳ Ｐゴシック" pitchFamily="34" charset="-128"/>
              </a:rPr>
              <a:t>towards becoming </a:t>
            </a:r>
            <a:r>
              <a:rPr lang="en-GB" i="1" dirty="0">
                <a:solidFill>
                  <a:srgbClr val="4B413C"/>
                </a:solidFill>
                <a:ea typeface="ＭＳ Ｐゴシック" pitchFamily="34" charset="-128"/>
              </a:rPr>
              <a:t>a dynamic knowledge society empowering researchers to develop their boldest ideas </a:t>
            </a:r>
            <a:r>
              <a:rPr lang="en-GB" i="1" dirty="0" smtClean="0">
                <a:solidFill>
                  <a:srgbClr val="4B413C"/>
                </a:solidFill>
                <a:ea typeface="ＭＳ Ｐゴシック" pitchFamily="34" charset="-128"/>
              </a:rPr>
              <a:t>broadly.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 i="1" dirty="0">
              <a:solidFill>
                <a:srgbClr val="4B413C"/>
              </a:solidFill>
              <a:ea typeface="ＭＳ Ｐゴシック" pitchFamily="34" charset="-128"/>
              <a:hlinkClick r:id="rId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4B413C"/>
                </a:solidFill>
                <a:ea typeface="ＭＳ Ｐゴシック" pitchFamily="34" charset="-128"/>
                <a:hlinkClick r:id="rId2"/>
              </a:rPr>
              <a:t>https</a:t>
            </a:r>
            <a:r>
              <a:rPr lang="en-GB" sz="1000" dirty="0">
                <a:solidFill>
                  <a:srgbClr val="4B413C"/>
                </a:solidFill>
                <a:ea typeface="ＭＳ Ｐゴシック" pitchFamily="34" charset="-128"/>
                <a:hlinkClick r:id="rId2"/>
              </a:rPr>
              <a:t>://</a:t>
            </a:r>
            <a:r>
              <a:rPr lang="en-GB" sz="1000" dirty="0" smtClean="0">
                <a:solidFill>
                  <a:srgbClr val="4B413C"/>
                </a:solidFill>
                <a:ea typeface="ＭＳ Ｐゴシック" pitchFamily="34" charset="-128"/>
                <a:hlinkClick r:id="rId2"/>
              </a:rPr>
              <a:t>erc.europa.eu/news/erc-scientific-council-statement-position-erc-next-eu-framework-programme</a:t>
            </a:r>
            <a:r>
              <a:rPr lang="en-GB" sz="1000" dirty="0" smtClean="0">
                <a:solidFill>
                  <a:srgbClr val="4B413C"/>
                </a:solidFill>
                <a:ea typeface="ＭＳ Ｐゴシック" pitchFamily="34" charset="-128"/>
              </a:rPr>
              <a:t> </a:t>
            </a:r>
            <a:endParaRPr lang="en-GB" sz="1000" dirty="0">
              <a:solidFill>
                <a:srgbClr val="4B413C"/>
              </a:solidFill>
              <a:ea typeface="ＭＳ Ｐゴシック" pitchFamily="34" charset="-128"/>
            </a:endParaRPr>
          </a:p>
        </p:txBody>
      </p:sp>
      <p:sp>
        <p:nvSpPr>
          <p:cNvPr id="11" name="Titel 4"/>
          <p:cNvSpPr txBox="1">
            <a:spLocks/>
          </p:cNvSpPr>
          <p:nvPr/>
        </p:nvSpPr>
        <p:spPr bwMode="auto">
          <a:xfrm>
            <a:off x="0" y="453894"/>
            <a:ext cx="91440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 kern="0" dirty="0" smtClean="0">
                <a:solidFill>
                  <a:srgbClr val="F16521"/>
                </a:solidFill>
                <a:latin typeface="Arial"/>
                <a:ea typeface="ＭＳ Ｐゴシック" pitchFamily="34" charset="-128"/>
                <a:cs typeface="Arial" charset="0"/>
              </a:rPr>
              <a:t>ERC Scientific </a:t>
            </a:r>
            <a:r>
              <a:rPr lang="en-GB" altLang="en-US" sz="3200" b="1" kern="0" dirty="0">
                <a:solidFill>
                  <a:srgbClr val="F16521"/>
                </a:solidFill>
                <a:latin typeface="Arial"/>
                <a:ea typeface="ＭＳ Ｐゴシック" pitchFamily="34" charset="-128"/>
                <a:cs typeface="Arial" charset="0"/>
              </a:rPr>
              <a:t>Council </a:t>
            </a:r>
            <a:r>
              <a:rPr lang="en-GB" altLang="en-US" sz="3200" b="1" kern="0" dirty="0" smtClean="0">
                <a:solidFill>
                  <a:srgbClr val="F16521"/>
                </a:solidFill>
                <a:latin typeface="Arial"/>
                <a:ea typeface="ＭＳ Ｐゴシック" pitchFamily="34" charset="-128"/>
                <a:cs typeface="Arial" charset="0"/>
              </a:rPr>
              <a:t>Document </a:t>
            </a:r>
            <a:r>
              <a:rPr lang="en-GB" altLang="en-US" sz="3200" b="1" kern="0" dirty="0">
                <a:solidFill>
                  <a:srgbClr val="F16521"/>
                </a:solidFill>
                <a:latin typeface="Arial"/>
                <a:ea typeface="ＭＳ Ｐゴシック" pitchFamily="34" charset="-128"/>
                <a:cs typeface="Arial" charset="0"/>
              </a:rPr>
              <a:t>o</a:t>
            </a:r>
            <a:r>
              <a:rPr lang="en-GB" altLang="en-US" sz="3200" b="1" kern="0" dirty="0" smtClean="0">
                <a:solidFill>
                  <a:srgbClr val="F16521"/>
                </a:solidFill>
                <a:latin typeface="Arial"/>
                <a:ea typeface="ＭＳ Ｐゴシック" pitchFamily="34" charset="-128"/>
                <a:cs typeface="Arial" charset="0"/>
              </a:rPr>
              <a:t>n </a:t>
            </a:r>
            <a:r>
              <a:rPr lang="en-GB" altLang="en-US" sz="3200" b="1" kern="0" dirty="0">
                <a:solidFill>
                  <a:srgbClr val="F16521"/>
                </a:solidFill>
                <a:latin typeface="Arial"/>
                <a:ea typeface="ＭＳ Ｐゴシック" pitchFamily="34" charset="-128"/>
                <a:cs typeface="Arial" charset="0"/>
              </a:rPr>
              <a:t>FP9</a:t>
            </a:r>
          </a:p>
        </p:txBody>
      </p:sp>
    </p:spTree>
    <p:extLst>
      <p:ext uri="{BB962C8B-B14F-4D97-AF65-F5344CB8AC3E}">
        <p14:creationId xmlns:p14="http://schemas.microsoft.com/office/powerpoint/2010/main" val="30175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 dirty="0" smtClean="0">
                <a:solidFill>
                  <a:srgbClr val="4B413C"/>
                </a:solidFill>
              </a:rPr>
              <a:t>│</a:t>
            </a:r>
            <a:r>
              <a:rPr lang="en-US" dirty="0" smtClean="0">
                <a:solidFill>
                  <a:srgbClr val="4B413C"/>
                </a:solidFill>
              </a:rPr>
              <a:t> </a:t>
            </a:r>
            <a:fld id="{B44CC3BB-432E-4088-BD51-27E9ADAC0409}" type="slidenum">
              <a:rPr lang="en-US" smtClean="0">
                <a:solidFill>
                  <a:srgbClr val="4B413C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4B413C"/>
              </a:solidFill>
            </a:endParaRPr>
          </a:p>
        </p:txBody>
      </p:sp>
      <p:sp>
        <p:nvSpPr>
          <p:cNvPr id="7" name="Titel 4"/>
          <p:cNvSpPr txBox="1">
            <a:spLocks/>
          </p:cNvSpPr>
          <p:nvPr/>
        </p:nvSpPr>
        <p:spPr bwMode="auto">
          <a:xfrm>
            <a:off x="566555" y="2426696"/>
            <a:ext cx="7855841" cy="414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altLang="en-US" kern="0" dirty="0" smtClean="0">
                <a:solidFill>
                  <a:srgbClr val="F16521"/>
                </a:solidFill>
                <a:ea typeface="ＭＳ Ｐゴシック" pitchFamily="34" charset="-128"/>
                <a:cs typeface="Arial" charset="0"/>
              </a:rPr>
              <a:t>Continuity: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altLang="en-US" sz="1800" b="0" kern="0" dirty="0" smtClean="0">
                <a:solidFill>
                  <a:srgbClr val="4B413C"/>
                </a:solidFill>
                <a:ea typeface="ＭＳ Ｐゴシック" pitchFamily="34" charset="-128"/>
                <a:cs typeface="Arial" charset="0"/>
              </a:rPr>
              <a:t>Of structure from the current legal framework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altLang="en-US" sz="1800" b="0" kern="0" dirty="0" smtClean="0">
                <a:solidFill>
                  <a:srgbClr val="4B413C"/>
                </a:solidFill>
                <a:ea typeface="ＭＳ Ｐゴシック" pitchFamily="34" charset="-128"/>
                <a:cs typeface="Arial" charset="0"/>
              </a:rPr>
              <a:t>Of governance arrangements: independence of Scientific Council and operational autonomy</a:t>
            </a:r>
          </a:p>
          <a:p>
            <a:pPr lvl="1"/>
            <a:endParaRPr lang="en-GB" altLang="en-US" sz="600" b="0" kern="0" dirty="0" smtClean="0">
              <a:solidFill>
                <a:srgbClr val="4B413C"/>
              </a:solidFill>
              <a:ea typeface="ＭＳ Ｐゴシック" pitchFamily="34" charset="-128"/>
              <a:cs typeface="Arial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altLang="en-US" kern="0" dirty="0" smtClean="0">
                <a:solidFill>
                  <a:srgbClr val="F16521"/>
                </a:solidFill>
                <a:ea typeface="ＭＳ Ｐゴシック" pitchFamily="34" charset="-128"/>
                <a:cs typeface="Arial" charset="0"/>
              </a:rPr>
              <a:t>Agility: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altLang="en-US" sz="1800" b="0" kern="0" dirty="0" smtClean="0">
                <a:solidFill>
                  <a:srgbClr val="4B413C"/>
                </a:solidFill>
                <a:ea typeface="ＭＳ Ｐゴシック" pitchFamily="34" charset="-128"/>
                <a:cs typeface="Arial" charset="0"/>
              </a:rPr>
              <a:t>To innovate and adapt its scientific strategy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altLang="en-US" sz="1800" b="0" kern="0" dirty="0" smtClean="0">
                <a:solidFill>
                  <a:srgbClr val="4B413C"/>
                </a:solidFill>
                <a:ea typeface="ＭＳ Ｐゴシック" pitchFamily="34" charset="-128"/>
                <a:cs typeface="Arial" charset="0"/>
              </a:rPr>
              <a:t>To manage its resources flexibly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altLang="en-US" sz="1800" b="0" kern="0" dirty="0" smtClean="0">
                <a:solidFill>
                  <a:srgbClr val="4B413C"/>
                </a:solidFill>
                <a:ea typeface="ＭＳ Ｐゴシック" pitchFamily="34" charset="-128"/>
                <a:cs typeface="Arial" charset="0"/>
              </a:rPr>
              <a:t>To use tailor made tools and procedures when necessary</a:t>
            </a:r>
          </a:p>
          <a:p>
            <a:pPr lvl="1"/>
            <a:endParaRPr lang="en-GB" altLang="en-US" sz="600" b="0" kern="0" dirty="0" smtClean="0">
              <a:solidFill>
                <a:srgbClr val="4B413C"/>
              </a:solidFill>
              <a:ea typeface="ＭＳ Ｐゴシック" pitchFamily="34" charset="-128"/>
              <a:cs typeface="Arial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GB" altLang="en-US" kern="0" dirty="0" smtClean="0">
                <a:solidFill>
                  <a:srgbClr val="F16521"/>
                </a:solidFill>
                <a:ea typeface="ＭＳ Ｐゴシック" pitchFamily="34" charset="-128"/>
                <a:cs typeface="Arial" charset="0"/>
              </a:rPr>
              <a:t>Scale-up:</a:t>
            </a:r>
          </a:p>
          <a:p>
            <a:pPr marL="971550" lvl="1" indent="-514350">
              <a:buFont typeface="Wingdings" panose="05000000000000000000" pitchFamily="2" charset="2"/>
              <a:buChar char="ü"/>
            </a:pPr>
            <a:r>
              <a:rPr lang="en-GB" altLang="en-US" sz="1800" b="0" kern="0" dirty="0" smtClean="0">
                <a:solidFill>
                  <a:srgbClr val="4B413C"/>
                </a:solidFill>
                <a:ea typeface="ＭＳ Ｐゴシック" pitchFamily="34" charset="-128"/>
                <a:cs typeface="Arial" charset="0"/>
              </a:rPr>
              <a:t>To turn ERC into one of Europe's main funders</a:t>
            </a:r>
          </a:p>
          <a:p>
            <a:pPr marL="971550" lvl="1" indent="-514350">
              <a:buFont typeface="Wingdings" panose="05000000000000000000" pitchFamily="2" charset="2"/>
              <a:buChar char="ü"/>
            </a:pPr>
            <a:r>
              <a:rPr lang="en-GB" altLang="en-US" sz="1800" b="0" kern="0" dirty="0" smtClean="0">
                <a:solidFill>
                  <a:srgbClr val="4B413C"/>
                </a:solidFill>
                <a:ea typeface="ＭＳ Ｐゴシック" pitchFamily="34" charset="-128"/>
                <a:cs typeface="Arial" charset="0"/>
              </a:rPr>
              <a:t>To ensure appropriate success rates</a:t>
            </a:r>
          </a:p>
          <a:p>
            <a:pPr marL="971550" lvl="1" indent="-514350">
              <a:buFont typeface="Wingdings" panose="05000000000000000000" pitchFamily="2" charset="2"/>
              <a:buChar char="ü"/>
            </a:pPr>
            <a:r>
              <a:rPr lang="en-GB" altLang="en-US" sz="1800" b="0" kern="0" dirty="0" smtClean="0">
                <a:solidFill>
                  <a:srgbClr val="4B413C"/>
                </a:solidFill>
                <a:ea typeface="ＭＳ Ｐゴシック" pitchFamily="34" charset="-128"/>
                <a:cs typeface="Arial" charset="0"/>
              </a:rPr>
              <a:t>To support more Europe's top-performing researchers </a:t>
            </a:r>
            <a:endParaRPr lang="de-AT" altLang="en-US" sz="3200" b="0" kern="0" dirty="0">
              <a:solidFill>
                <a:srgbClr val="4B413C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9" name="Titel 4"/>
          <p:cNvSpPr txBox="1">
            <a:spLocks/>
          </p:cNvSpPr>
          <p:nvPr/>
        </p:nvSpPr>
        <p:spPr bwMode="auto">
          <a:xfrm>
            <a:off x="-4566" y="431337"/>
            <a:ext cx="91440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 kern="0" dirty="0" smtClean="0">
                <a:solidFill>
                  <a:srgbClr val="F16521"/>
                </a:solidFill>
                <a:latin typeface="Arial"/>
                <a:ea typeface="ＭＳ Ｐゴシック" pitchFamily="34" charset="-128"/>
                <a:cs typeface="Arial" charset="0"/>
              </a:rPr>
              <a:t>ERC Scientific </a:t>
            </a:r>
            <a:r>
              <a:rPr lang="en-GB" altLang="en-US" sz="3200" b="1" kern="0" dirty="0">
                <a:solidFill>
                  <a:srgbClr val="F16521"/>
                </a:solidFill>
                <a:latin typeface="Arial"/>
                <a:ea typeface="ＭＳ Ｐゴシック" pitchFamily="34" charset="-128"/>
                <a:cs typeface="Arial" charset="0"/>
              </a:rPr>
              <a:t>Council </a:t>
            </a:r>
            <a:r>
              <a:rPr lang="en-GB" altLang="en-US" sz="3200" b="1" kern="0" dirty="0" smtClean="0">
                <a:solidFill>
                  <a:srgbClr val="F16521"/>
                </a:solidFill>
                <a:latin typeface="Arial"/>
                <a:ea typeface="ＭＳ Ｐゴシック" pitchFamily="34" charset="-128"/>
                <a:cs typeface="Arial" charset="0"/>
              </a:rPr>
              <a:t>Document </a:t>
            </a:r>
            <a:r>
              <a:rPr lang="en-GB" altLang="en-US" sz="3200" b="1" kern="0" dirty="0">
                <a:solidFill>
                  <a:srgbClr val="F16521"/>
                </a:solidFill>
                <a:latin typeface="Arial"/>
                <a:ea typeface="ＭＳ Ｐゴシック" pitchFamily="34" charset="-128"/>
                <a:cs typeface="Arial" charset="0"/>
              </a:rPr>
              <a:t>on </a:t>
            </a:r>
            <a:r>
              <a:rPr lang="en-GB" altLang="en-US" sz="3200" b="1" kern="0" dirty="0" smtClean="0">
                <a:solidFill>
                  <a:srgbClr val="F16521"/>
                </a:solidFill>
                <a:latin typeface="Arial"/>
                <a:ea typeface="ＭＳ Ｐゴシック" pitchFamily="34" charset="-128"/>
                <a:cs typeface="Arial" charset="0"/>
              </a:rPr>
              <a:t>FP9</a:t>
            </a:r>
            <a:endParaRPr lang="en-GB" altLang="en-US" sz="3200" b="1" kern="0" dirty="0">
              <a:solidFill>
                <a:srgbClr val="F16521"/>
              </a:solidFill>
              <a:latin typeface="Arial"/>
              <a:ea typeface="ＭＳ Ｐゴシック" pitchFamily="34" charset="-128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510" y="1808820"/>
            <a:ext cx="8442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4B413C"/>
                </a:solidFill>
                <a:ea typeface="ＭＳ Ｐゴシック" pitchFamily="34" charset="-128"/>
                <a:cs typeface="Arial" panose="020B0604020202020204" pitchFamily="34" charset="0"/>
              </a:rPr>
              <a:t>Set of </a:t>
            </a:r>
            <a:r>
              <a:rPr lang="en-GB" sz="2000" b="1" dirty="0" smtClean="0">
                <a:solidFill>
                  <a:srgbClr val="4B413C"/>
                </a:solidFill>
                <a:ea typeface="ＭＳ Ｐゴシック" pitchFamily="34" charset="-128"/>
                <a:cs typeface="Arial" panose="020B0604020202020204" pitchFamily="34" charset="0"/>
              </a:rPr>
              <a:t>key </a:t>
            </a:r>
            <a:r>
              <a:rPr lang="en-GB" sz="2000" b="1" dirty="0">
                <a:solidFill>
                  <a:srgbClr val="4B413C"/>
                </a:solidFill>
                <a:ea typeface="ＭＳ Ｐゴシック" pitchFamily="34" charset="-128"/>
                <a:cs typeface="Arial" panose="020B0604020202020204" pitchFamily="34" charset="0"/>
              </a:rPr>
              <a:t>principles</a:t>
            </a:r>
            <a:r>
              <a:rPr lang="en-GB" sz="2000" dirty="0">
                <a:solidFill>
                  <a:srgbClr val="4B413C"/>
                </a:solidFill>
                <a:ea typeface="ＭＳ Ｐゴシック" pitchFamily="34" charset="-128"/>
                <a:cs typeface="Arial" panose="020B0604020202020204" pitchFamily="34" charset="0"/>
              </a:rPr>
              <a:t> proposed by the </a:t>
            </a:r>
            <a:r>
              <a:rPr lang="en-GB" sz="2000" b="1" dirty="0">
                <a:solidFill>
                  <a:srgbClr val="4B413C"/>
                </a:solidFill>
                <a:ea typeface="ＭＳ Ｐゴシック" pitchFamily="34" charset="-128"/>
                <a:cs typeface="Arial" panose="020B0604020202020204" pitchFamily="34" charset="0"/>
              </a:rPr>
              <a:t>ERC Scientific Council </a:t>
            </a:r>
            <a:r>
              <a:rPr lang="en-GB" sz="2000" dirty="0">
                <a:solidFill>
                  <a:srgbClr val="4B413C"/>
                </a:solidFill>
                <a:ea typeface="ＭＳ Ｐゴシック" pitchFamily="34" charset="-128"/>
                <a:cs typeface="Arial" panose="020B0604020202020204" pitchFamily="34" charset="0"/>
              </a:rPr>
              <a:t>for the transition into the next Framework </a:t>
            </a:r>
            <a:r>
              <a:rPr lang="en-GB" sz="2000" dirty="0" smtClean="0">
                <a:solidFill>
                  <a:srgbClr val="4B413C"/>
                </a:solidFill>
                <a:ea typeface="ＭＳ Ｐゴシック" pitchFamily="34" charset="-128"/>
                <a:cs typeface="Arial" panose="020B0604020202020204" pitchFamily="34" charset="0"/>
              </a:rPr>
              <a:t>Programme: </a:t>
            </a:r>
            <a:r>
              <a:rPr lang="en-GB" sz="2000" b="1" dirty="0" smtClean="0">
                <a:solidFill>
                  <a:srgbClr val="4B413C"/>
                </a:solidFill>
                <a:ea typeface="ＭＳ Ｐゴシック" pitchFamily="34" charset="-128"/>
                <a:cs typeface="Arial" panose="020B0604020202020204" pitchFamily="34" charset="0"/>
              </a:rPr>
              <a:t>we need your support</a:t>
            </a:r>
            <a:r>
              <a:rPr lang="en-GB" sz="2000" dirty="0" smtClean="0">
                <a:solidFill>
                  <a:srgbClr val="4B413C"/>
                </a:solidFill>
                <a:ea typeface="ＭＳ Ｐゴシック" pitchFamily="34" charset="-128"/>
                <a:cs typeface="Arial" panose="020B0604020202020204" pitchFamily="34" charset="0"/>
              </a:rPr>
              <a:t>!</a:t>
            </a:r>
            <a:endParaRPr lang="en-GB" sz="2000" dirty="0">
              <a:solidFill>
                <a:srgbClr val="4B413C"/>
              </a:solidFill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83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 smtClean="0"/>
              <a:t>│</a:t>
            </a:r>
            <a:r>
              <a:rPr lang="en-US" smtClean="0"/>
              <a:t> </a:t>
            </a:r>
            <a:fld id="{4D965B2E-4297-4450-92EF-746C567C018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500" y="368660"/>
            <a:ext cx="7764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16521"/>
                </a:solidFill>
              </a:rPr>
              <a:t>The Tallin Call for Action October 2017</a:t>
            </a:r>
            <a:endParaRPr lang="en-GB" sz="3200" b="1" dirty="0">
              <a:solidFill>
                <a:srgbClr val="F1652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" y="1718810"/>
            <a:ext cx="4951455" cy="31900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22050" y="1729789"/>
            <a:ext cx="42304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10000"/>
                  </a:schemeClr>
                </a:solidFill>
              </a:rPr>
              <a:t>"Investing 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</a:rPr>
              <a:t>in research and innovation is a necessity for competitiveness, not a luxury. Intelligence, creativity and the capacity to act are Europe’s main strengths and source of wealth. Europe will not become the forerunner in creating excellent ideas and applying new knowledge if public R&amp;I investments are cut or stagnate</a:t>
            </a:r>
            <a:r>
              <a:rPr lang="en-GB" b="1" dirty="0" smtClean="0">
                <a:solidFill>
                  <a:schemeClr val="bg1">
                    <a:lumMod val="10000"/>
                  </a:schemeClr>
                </a:solidFill>
              </a:rPr>
              <a:t>."</a:t>
            </a:r>
            <a:endParaRPr lang="en-GB" b="1" dirty="0">
              <a:solidFill>
                <a:schemeClr val="bg1">
                  <a:lumMod val="1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0" y="4959170"/>
            <a:ext cx="92525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"Excellent </a:t>
            </a:r>
            <a:r>
              <a:rPr lang="en-GB" b="1" dirty="0"/>
              <a:t>research is the basis for education and future innovation. There is too much pressure for public funding to focus on R&amp;I activities that produce short-term outcomes, neglecting the many contributions of research to society and the economy, including equipping people with the skills they need to thrive in future jobs</a:t>
            </a:r>
            <a:r>
              <a:rPr lang="en-GB" b="1" dirty="0" smtClean="0"/>
              <a:t>."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6523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206515" y="1673923"/>
            <a:ext cx="9135677" cy="2970212"/>
          </a:xfrm>
        </p:spPr>
        <p:txBody>
          <a:bodyPr/>
          <a:lstStyle/>
          <a:p>
            <a:r>
              <a:rPr lang="de-DE" altLang="en-US" sz="2600" dirty="0" smtClean="0">
                <a:solidFill>
                  <a:srgbClr val="000000"/>
                </a:solidFill>
                <a:ea typeface="ＭＳ Ｐゴシック" pitchFamily="34" charset="-128"/>
              </a:rPr>
              <a:t>More information: </a:t>
            </a:r>
            <a:r>
              <a:rPr lang="de-DE" altLang="en-US" sz="2600" b="1" dirty="0" smtClean="0">
                <a:solidFill>
                  <a:srgbClr val="FD5C03"/>
                </a:solidFill>
                <a:ea typeface="ＭＳ Ｐゴシック" pitchFamily="34" charset="-128"/>
              </a:rPr>
              <a:t>erc.europa.eu</a:t>
            </a:r>
          </a:p>
          <a:p>
            <a:endParaRPr lang="en-GB" altLang="en-US" sz="600" dirty="0" smtClean="0">
              <a:ea typeface="ＭＳ Ｐゴシック" pitchFamily="34" charset="-128"/>
            </a:endParaRPr>
          </a:p>
          <a:p>
            <a:r>
              <a:rPr lang="en-GB" altLang="en-US" sz="2600" dirty="0">
                <a:solidFill>
                  <a:srgbClr val="000000"/>
                </a:solidFill>
                <a:ea typeface="ＭＳ Ｐゴシック" pitchFamily="34" charset="-128"/>
              </a:rPr>
              <a:t>National Contact </a:t>
            </a:r>
            <a:r>
              <a:rPr lang="en-GB" altLang="en-US" sz="2600" dirty="0" smtClean="0">
                <a:solidFill>
                  <a:srgbClr val="000000"/>
                </a:solidFill>
                <a:ea typeface="ＭＳ Ｐゴシック" pitchFamily="34" charset="-128"/>
              </a:rPr>
              <a:t>Point: </a:t>
            </a:r>
            <a:r>
              <a:rPr lang="en-GB" altLang="en-US" sz="2600" dirty="0" smtClean="0">
                <a:solidFill>
                  <a:srgbClr val="FD5C03"/>
                </a:solidFill>
                <a:ea typeface="ＭＳ Ｐゴシック" pitchFamily="34" charset="-128"/>
              </a:rPr>
              <a:t>erc.europa.eu/national-contact-points</a:t>
            </a:r>
            <a:endParaRPr lang="en-GB" altLang="en-US" sz="2600" dirty="0">
              <a:solidFill>
                <a:srgbClr val="FD5C03"/>
              </a:solidFill>
              <a:ea typeface="ＭＳ Ｐゴシック" pitchFamily="34" charset="-128"/>
            </a:endParaRPr>
          </a:p>
          <a:p>
            <a:endParaRPr lang="de-DE" altLang="en-US" sz="600" dirty="0" smtClean="0">
              <a:solidFill>
                <a:srgbClr val="FD5C03"/>
              </a:solidFill>
              <a:ea typeface="ＭＳ Ｐゴシック" pitchFamily="34" charset="-128"/>
            </a:endParaRPr>
          </a:p>
          <a:p>
            <a:r>
              <a:rPr lang="de-DE" altLang="en-US" sz="2600" dirty="0" smtClean="0">
                <a:solidFill>
                  <a:srgbClr val="000000"/>
                </a:solidFill>
                <a:ea typeface="ＭＳ Ｐゴシック" pitchFamily="34" charset="-128"/>
              </a:rPr>
              <a:t>Sign up for news alerts: </a:t>
            </a:r>
            <a:r>
              <a:rPr lang="de-DE" altLang="en-US" sz="2600" dirty="0" smtClean="0">
                <a:solidFill>
                  <a:srgbClr val="FD5C03"/>
                </a:solidFill>
                <a:ea typeface="ＭＳ Ｐゴシック" pitchFamily="34" charset="-128"/>
              </a:rPr>
              <a:t>erc.europa.eu/keep-updated-erc</a:t>
            </a:r>
          </a:p>
          <a:p>
            <a:endParaRPr lang="de-DE" altLang="en-US" sz="600" dirty="0" smtClean="0">
              <a:ea typeface="ＭＳ Ｐゴシック" pitchFamily="34" charset="-128"/>
            </a:endParaRPr>
          </a:p>
          <a:p>
            <a:r>
              <a:rPr lang="de-DE" altLang="en-US" sz="2600" dirty="0" smtClean="0">
                <a:solidFill>
                  <a:srgbClr val="000000"/>
                </a:solidFill>
                <a:ea typeface="ＭＳ Ｐゴシック" pitchFamily="34" charset="-128"/>
              </a:rPr>
              <a:t>Follow the ERC on      </a:t>
            </a:r>
          </a:p>
          <a:p>
            <a:pPr marL="0" indent="0">
              <a:buFontTx/>
              <a:buNone/>
            </a:pPr>
            <a:endParaRPr lang="fr-BE" altLang="en-US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en-GB" altLang="en-US" dirty="0" smtClean="0">
              <a:ea typeface="ＭＳ Ｐゴシック" pitchFamily="34" charset="-128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BE" altLang="en-US" dirty="0" smtClean="0"/>
              <a:t>│</a:t>
            </a:r>
            <a:r>
              <a:rPr lang="en-US" altLang="en-US" dirty="0" smtClean="0"/>
              <a:t> </a:t>
            </a:r>
            <a:fld id="{5C070ED0-9C1A-47F1-9910-EC2FDED29AE4}" type="slidenum">
              <a:rPr lang="en-US" altLang="en-US" smtClean="0"/>
              <a:pPr eaLnBrk="1" hangingPunct="1"/>
              <a:t>33</a:t>
            </a:fld>
            <a:endParaRPr lang="en-US" altLang="en-US" dirty="0" smtClean="0"/>
          </a:p>
        </p:txBody>
      </p:sp>
      <p:sp>
        <p:nvSpPr>
          <p:cNvPr id="44038" name="TextBox 1"/>
          <p:cNvSpPr txBox="1">
            <a:spLocks noChangeArrowheads="1"/>
          </p:cNvSpPr>
          <p:nvPr/>
        </p:nvSpPr>
        <p:spPr bwMode="auto">
          <a:xfrm>
            <a:off x="1736725" y="4467138"/>
            <a:ext cx="7291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altLang="en-US" sz="2000" dirty="0" smtClean="0">
                <a:solidFill>
                  <a:srgbClr val="FD5C03"/>
                </a:solidFill>
              </a:rPr>
              <a:t>www.facebook.com/EuropeanResearchCouncil</a:t>
            </a:r>
            <a:endParaRPr lang="de-DE" altLang="en-US" sz="2000" dirty="0">
              <a:solidFill>
                <a:srgbClr val="FD5C03"/>
              </a:solidFill>
            </a:endParaRPr>
          </a:p>
        </p:txBody>
      </p:sp>
      <p:sp>
        <p:nvSpPr>
          <p:cNvPr id="44039" name="TextBox 2"/>
          <p:cNvSpPr txBox="1">
            <a:spLocks noChangeArrowheads="1"/>
          </p:cNvSpPr>
          <p:nvPr/>
        </p:nvSpPr>
        <p:spPr bwMode="auto">
          <a:xfrm>
            <a:off x="1736725" y="4962438"/>
            <a:ext cx="5535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altLang="en-US" sz="2000" dirty="0" smtClean="0">
                <a:solidFill>
                  <a:srgbClr val="FD5C03"/>
                </a:solidFill>
              </a:rPr>
              <a:t>twitter.com/ERC_Research</a:t>
            </a:r>
            <a:endParaRPr lang="de-DE" altLang="en-US" sz="2000" dirty="0">
              <a:solidFill>
                <a:srgbClr val="FD5C03"/>
              </a:solidFill>
            </a:endParaRPr>
          </a:p>
        </p:txBody>
      </p:sp>
      <p:sp>
        <p:nvSpPr>
          <p:cNvPr id="44042" name="TextBox 2"/>
          <p:cNvSpPr txBox="1">
            <a:spLocks noChangeArrowheads="1"/>
          </p:cNvSpPr>
          <p:nvPr/>
        </p:nvSpPr>
        <p:spPr bwMode="auto">
          <a:xfrm>
            <a:off x="1692275" y="5502188"/>
            <a:ext cx="7245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altLang="en-US" sz="2000" dirty="0" smtClean="0">
                <a:solidFill>
                  <a:srgbClr val="FD5C03"/>
                </a:solidFill>
              </a:rPr>
              <a:t>www.linkedin.com/company/european-research-council</a:t>
            </a:r>
            <a:endParaRPr lang="de-DE" altLang="en-US" sz="2000" dirty="0">
              <a:solidFill>
                <a:srgbClr val="FD5C03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gray">
          <a:xfrm>
            <a:off x="296863" y="458959"/>
            <a:ext cx="6501299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en-US" sz="3200" b="1" kern="0" dirty="0" smtClean="0">
                <a:solidFill>
                  <a:srgbClr val="F16521"/>
                </a:solidFill>
              </a:rPr>
              <a:t>The European Research Council</a:t>
            </a:r>
            <a:endParaRPr lang="en-US" altLang="en-US" sz="3200" b="1" dirty="0">
              <a:solidFill>
                <a:srgbClr val="F16521"/>
              </a:solidFill>
            </a:endParaRPr>
          </a:p>
        </p:txBody>
      </p:sp>
      <p:pic>
        <p:nvPicPr>
          <p:cNvPr id="1026" name="Picture 2" descr="tw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15" y="4907764"/>
            <a:ext cx="450050" cy="59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38" y="4374105"/>
            <a:ext cx="450000" cy="59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Linked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39" y="5405350"/>
            <a:ext cx="450000" cy="61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58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8510" y="548969"/>
            <a:ext cx="889248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F16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ERC: a Radical Step Forward for Europe</a:t>
            </a:r>
            <a:endParaRPr lang="en-GB" sz="3200" b="1" dirty="0">
              <a:solidFill>
                <a:srgbClr val="F165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505" y="1718810"/>
            <a:ext cx="886598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smtClean="0"/>
              <a:t>Mission: To </a:t>
            </a:r>
            <a:r>
              <a:rPr lang="en-GB" sz="2200" b="1" dirty="0"/>
              <a:t>raise the level, dynamism and creativity of the whole European research system</a:t>
            </a:r>
            <a:r>
              <a:rPr lang="en-GB" sz="2200" dirty="0"/>
              <a:t> by: </a:t>
            </a:r>
          </a:p>
          <a:p>
            <a:pPr lvl="0"/>
            <a:endParaRPr lang="en-GB" sz="1000" b="1" dirty="0" smtClean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sz="2200" b="1" dirty="0" smtClean="0"/>
              <a:t>Supporting </a:t>
            </a:r>
            <a:r>
              <a:rPr lang="en-GB" sz="2200" b="1" dirty="0"/>
              <a:t>the emergence of</a:t>
            </a:r>
            <a:r>
              <a:rPr lang="en-GB" sz="2200" dirty="0"/>
              <a:t> </a:t>
            </a:r>
            <a:r>
              <a:rPr lang="en-GB" sz="2200" b="1" dirty="0"/>
              <a:t>research leaders</a:t>
            </a:r>
            <a:r>
              <a:rPr lang="en-GB" sz="2200" dirty="0"/>
              <a:t> in Europe capable of opening new avenues in their disciplines and of training and inspiring </a:t>
            </a:r>
            <a:r>
              <a:rPr lang="en-GB" sz="2200" dirty="0" smtClean="0"/>
              <a:t>others</a:t>
            </a:r>
            <a:endParaRPr lang="en-GB" sz="22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GB" sz="1000" b="1" dirty="0" smtClean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sz="2200" b="1" dirty="0" smtClean="0"/>
              <a:t>Improving </a:t>
            </a:r>
            <a:r>
              <a:rPr lang="en-GB" sz="2200" b="1" dirty="0"/>
              <a:t>the career prospects of early stage researchers</a:t>
            </a:r>
            <a:r>
              <a:rPr lang="en-GB" sz="2200" dirty="0"/>
              <a:t> in Europe so as </a:t>
            </a:r>
            <a:r>
              <a:rPr lang="en-GB" sz="2200" b="1" dirty="0"/>
              <a:t>to reduce brain drain </a:t>
            </a:r>
            <a:r>
              <a:rPr lang="en-GB" sz="2200" dirty="0"/>
              <a:t>and </a:t>
            </a:r>
            <a:r>
              <a:rPr lang="en-GB" sz="2200" b="1" dirty="0"/>
              <a:t>promote institutional </a:t>
            </a:r>
            <a:r>
              <a:rPr lang="en-GB" sz="2200" b="1" dirty="0" smtClean="0"/>
              <a:t>change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GB" sz="1000" b="1" dirty="0" smtClean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sz="2200" b="1" dirty="0" smtClean="0"/>
              <a:t>Providing </a:t>
            </a:r>
            <a:r>
              <a:rPr lang="en-GB" sz="2200" b="1" dirty="0"/>
              <a:t>a benchmark for all of Europe’s national research authorities and individual institutions</a:t>
            </a:r>
            <a:r>
              <a:rPr lang="en-GB" sz="2200" dirty="0"/>
              <a:t> encouraging further efforts, reforms and investments, thereby </a:t>
            </a:r>
            <a:r>
              <a:rPr lang="en-GB" sz="2200" b="1" dirty="0"/>
              <a:t>sustaining structural reforms across Europe</a:t>
            </a:r>
            <a:r>
              <a:rPr lang="en-GB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659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│ </a:t>
            </a:r>
            <a:fld id="{9379E6F5-D413-4A79-AA5B-86CB1E9F8E7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878517" y="1717610"/>
            <a:ext cx="5202238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66788" indent="-509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+mn-lt"/>
              </a:defRPr>
            </a:lvl2pPr>
            <a:lvl3pPr marL="13096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+mn-lt"/>
              </a:defRPr>
            </a:lvl3pPr>
            <a:lvl4pPr marL="17176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Arial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12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+mn-lt"/>
              </a:defRPr>
            </a:lvl5pPr>
            <a:lvl6pPr marL="25828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>
                <a:solidFill>
                  <a:schemeClr val="tx2"/>
                </a:solidFill>
                <a:latin typeface="+mn-lt"/>
              </a:defRPr>
            </a:lvl6pPr>
            <a:lvl7pPr marL="30400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>
                <a:solidFill>
                  <a:schemeClr val="tx2"/>
                </a:solidFill>
                <a:latin typeface="+mn-lt"/>
              </a:defRPr>
            </a:lvl7pPr>
            <a:lvl8pPr marL="34972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>
                <a:solidFill>
                  <a:schemeClr val="tx2"/>
                </a:solidFill>
                <a:latin typeface="+mn-lt"/>
              </a:defRPr>
            </a:lvl8pPr>
            <a:lvl9pPr marL="39544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>
                <a:solidFill>
                  <a:schemeClr val="tx2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GB" sz="1800" b="1" kern="0" dirty="0" smtClean="0"/>
              <a:t>The European Commission</a:t>
            </a:r>
            <a:endParaRPr lang="en-GB" sz="1800" kern="0" dirty="0" smtClean="0"/>
          </a:p>
          <a:p>
            <a:pPr>
              <a:lnSpc>
                <a:spcPct val="80000"/>
              </a:lnSpc>
            </a:pPr>
            <a:r>
              <a:rPr lang="en-GB" sz="1200" b="1" kern="0" dirty="0" smtClean="0"/>
              <a:t>Provides financing </a:t>
            </a:r>
            <a:r>
              <a:rPr lang="en-GB" sz="1000" kern="0" dirty="0" smtClean="0"/>
              <a:t>through the EU framework programmes</a:t>
            </a:r>
          </a:p>
          <a:p>
            <a:pPr>
              <a:lnSpc>
                <a:spcPct val="80000"/>
              </a:lnSpc>
            </a:pPr>
            <a:r>
              <a:rPr lang="en-GB" sz="1200" b="1" kern="0" dirty="0" smtClean="0"/>
              <a:t>Guarantees autonomy of the ERC</a:t>
            </a:r>
          </a:p>
          <a:p>
            <a:pPr>
              <a:lnSpc>
                <a:spcPct val="80000"/>
              </a:lnSpc>
            </a:pPr>
            <a:r>
              <a:rPr lang="en-GB" sz="1200" b="1" kern="0" dirty="0" smtClean="0"/>
              <a:t>Assures the integrity and accountability of the ERC</a:t>
            </a:r>
          </a:p>
          <a:p>
            <a:pPr>
              <a:lnSpc>
                <a:spcPct val="80000"/>
              </a:lnSpc>
            </a:pPr>
            <a:r>
              <a:rPr lang="en-GB" sz="1200" b="1" kern="0" dirty="0" smtClean="0"/>
              <a:t>Adopts annual work programmes </a:t>
            </a:r>
            <a:r>
              <a:rPr lang="en-GB" sz="1000" kern="0" dirty="0" smtClean="0"/>
              <a:t>as established by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1000" kern="0" dirty="0" smtClean="0"/>
              <a:t>	the Scientific Council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1000" kern="0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86835" y="4995661"/>
            <a:ext cx="594066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FB5105"/>
              </a:buClr>
            </a:pPr>
            <a:r>
              <a:rPr lang="en-GB" b="1" dirty="0" smtClean="0">
                <a:solidFill>
                  <a:schemeClr val="tx2"/>
                </a:solidFill>
              </a:rPr>
              <a:t>The </a:t>
            </a:r>
            <a:r>
              <a:rPr lang="en-GB" b="1" dirty="0">
                <a:solidFill>
                  <a:schemeClr val="tx2"/>
                </a:solidFill>
              </a:rPr>
              <a:t>ERC Executive Agency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FB5105"/>
              </a:buClr>
              <a:buFontTx/>
              <a:buChar char="•"/>
            </a:pPr>
            <a:r>
              <a:rPr lang="en-GB" sz="1200" b="1" dirty="0">
                <a:solidFill>
                  <a:schemeClr val="tx2"/>
                </a:solidFill>
              </a:rPr>
              <a:t>Executes annual work programme</a:t>
            </a:r>
            <a:r>
              <a:rPr lang="en-GB" sz="1200" dirty="0">
                <a:solidFill>
                  <a:schemeClr val="tx2"/>
                </a:solidFill>
              </a:rPr>
              <a:t> </a:t>
            </a:r>
            <a:r>
              <a:rPr lang="en-GB" sz="1000" dirty="0">
                <a:solidFill>
                  <a:schemeClr val="tx2"/>
                </a:solidFill>
              </a:rPr>
              <a:t>as established by the Scientific Council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FB5105"/>
              </a:buClr>
              <a:buFontTx/>
              <a:buChar char="•"/>
            </a:pPr>
            <a:r>
              <a:rPr lang="en-GB" sz="1200" b="1" dirty="0">
                <a:solidFill>
                  <a:schemeClr val="tx2"/>
                </a:solidFill>
              </a:rPr>
              <a:t>Implements calls for proposals </a:t>
            </a:r>
            <a:r>
              <a:rPr lang="en-GB" sz="1000" dirty="0">
                <a:solidFill>
                  <a:schemeClr val="tx2"/>
                </a:solidFill>
              </a:rPr>
              <a:t>and provides information and support to applicants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FB5105"/>
              </a:buClr>
              <a:buFontTx/>
              <a:buChar char="•"/>
            </a:pPr>
            <a:r>
              <a:rPr lang="en-GB" sz="1200" b="1" dirty="0">
                <a:solidFill>
                  <a:schemeClr val="tx2"/>
                </a:solidFill>
              </a:rPr>
              <a:t>Organises peer review evaluation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FB5105"/>
              </a:buClr>
              <a:buFontTx/>
              <a:buChar char="•"/>
            </a:pPr>
            <a:r>
              <a:rPr lang="en-GB" sz="1200" b="1" dirty="0">
                <a:solidFill>
                  <a:schemeClr val="tx2"/>
                </a:solidFill>
              </a:rPr>
              <a:t>Establishes and manages grant agreements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FB5105"/>
              </a:buClr>
              <a:buFontTx/>
              <a:buChar char="•"/>
            </a:pPr>
            <a:r>
              <a:rPr lang="en-GB" sz="1200" b="1" dirty="0">
                <a:solidFill>
                  <a:schemeClr val="tx2"/>
                </a:solidFill>
              </a:rPr>
              <a:t>Administers scientific and financial aspects </a:t>
            </a:r>
            <a:r>
              <a:rPr lang="en-GB" sz="1000" dirty="0">
                <a:solidFill>
                  <a:schemeClr val="tx2"/>
                </a:solidFill>
              </a:rPr>
              <a:t>and follow-up of grant agreements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FB5105"/>
              </a:buClr>
              <a:buFontTx/>
              <a:buChar char="•"/>
            </a:pPr>
            <a:r>
              <a:rPr lang="en-GB" sz="1200" b="1" dirty="0">
                <a:solidFill>
                  <a:schemeClr val="tx2"/>
                </a:solidFill>
              </a:rPr>
              <a:t>Carries out communications activities </a:t>
            </a:r>
            <a:r>
              <a:rPr lang="en-GB" sz="1000" dirty="0">
                <a:solidFill>
                  <a:schemeClr val="tx2"/>
                </a:solidFill>
              </a:rPr>
              <a:t>and ensures information dissemination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FB5105"/>
              </a:buClr>
            </a:pPr>
            <a:r>
              <a:rPr lang="en-GB" sz="1000" dirty="0">
                <a:solidFill>
                  <a:schemeClr val="tx2"/>
                </a:solidFill>
              </a:rPr>
              <a:t>	to ERC stakeholders</a:t>
            </a:r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9898" y="3089390"/>
            <a:ext cx="7112000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FB5105"/>
              </a:buClr>
            </a:pPr>
            <a:r>
              <a:rPr lang="en-GB" b="1" dirty="0" smtClean="0">
                <a:solidFill>
                  <a:schemeClr val="tx2"/>
                </a:solidFill>
              </a:rPr>
              <a:t>The </a:t>
            </a:r>
            <a:r>
              <a:rPr lang="en-GB" b="1" dirty="0">
                <a:solidFill>
                  <a:schemeClr val="tx2"/>
                </a:solidFill>
              </a:rPr>
              <a:t>ERC Scientific Council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FB5105"/>
              </a:buClr>
              <a:buFontTx/>
              <a:buChar char="•"/>
            </a:pPr>
            <a:r>
              <a:rPr lang="en-GB" sz="1200" b="1" dirty="0" smtClean="0">
                <a:solidFill>
                  <a:schemeClr val="tx2"/>
                </a:solidFill>
              </a:rPr>
              <a:t>21 </a:t>
            </a:r>
            <a:r>
              <a:rPr lang="en-GB" sz="1200" b="1" dirty="0">
                <a:solidFill>
                  <a:schemeClr val="tx2"/>
                </a:solidFill>
              </a:rPr>
              <a:t>prominent researchers </a:t>
            </a:r>
            <a:r>
              <a:rPr lang="en-GB" sz="1000" dirty="0">
                <a:solidFill>
                  <a:schemeClr val="tx2"/>
                </a:solidFill>
              </a:rPr>
              <a:t>proposed by an independent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FB5105"/>
              </a:buClr>
            </a:pPr>
            <a:r>
              <a:rPr lang="en-GB" sz="1000" dirty="0">
                <a:solidFill>
                  <a:schemeClr val="tx2"/>
                </a:solidFill>
              </a:rPr>
              <a:t>	identification </a:t>
            </a:r>
            <a:r>
              <a:rPr lang="en-GB" sz="1000" dirty="0" smtClean="0">
                <a:solidFill>
                  <a:schemeClr val="tx2"/>
                </a:solidFill>
              </a:rPr>
              <a:t>committee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FB5105"/>
              </a:buClr>
              <a:buFont typeface="Arial" panose="020B0604020202020204" pitchFamily="34" charset="0"/>
              <a:buChar char="•"/>
            </a:pPr>
            <a:r>
              <a:rPr lang="en-GB" altLang="fr-FR" sz="1200" b="1" dirty="0" smtClean="0">
                <a:solidFill>
                  <a:srgbClr val="000000"/>
                </a:solidFill>
              </a:rPr>
              <a:t>President</a:t>
            </a:r>
            <a:r>
              <a:rPr lang="en-GB" altLang="fr-FR" sz="1000" dirty="0" smtClean="0">
                <a:solidFill>
                  <a:srgbClr val="000000"/>
                </a:solidFill>
              </a:rPr>
              <a:t> </a:t>
            </a:r>
            <a:r>
              <a:rPr lang="en-GB" altLang="fr-FR" sz="1000" dirty="0">
                <a:solidFill>
                  <a:srgbClr val="000000"/>
                </a:solidFill>
              </a:rPr>
              <a:t>appointed following recommendation of an independent search committee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FB5105"/>
              </a:buClr>
              <a:buFontTx/>
              <a:buChar char="•"/>
            </a:pPr>
            <a:r>
              <a:rPr lang="en-GB" sz="1200" b="1" dirty="0" smtClean="0">
                <a:solidFill>
                  <a:schemeClr val="tx2"/>
                </a:solidFill>
              </a:rPr>
              <a:t>Appointed </a:t>
            </a:r>
            <a:r>
              <a:rPr lang="en-GB" sz="1200" b="1" dirty="0">
                <a:solidFill>
                  <a:schemeClr val="tx2"/>
                </a:solidFill>
              </a:rPr>
              <a:t>by the Commission </a:t>
            </a:r>
            <a:r>
              <a:rPr lang="en-GB" sz="1000" dirty="0">
                <a:solidFill>
                  <a:schemeClr val="tx2"/>
                </a:solidFill>
              </a:rPr>
              <a:t>(4 years, renewable once)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FB5105"/>
              </a:buClr>
              <a:buFontTx/>
              <a:buChar char="•"/>
            </a:pPr>
            <a:r>
              <a:rPr lang="en-GB" sz="1200" b="1" dirty="0">
                <a:solidFill>
                  <a:schemeClr val="tx2"/>
                </a:solidFill>
              </a:rPr>
              <a:t>Establishes overall scientific strategy; </a:t>
            </a:r>
            <a:r>
              <a:rPr lang="en-GB" sz="1000" dirty="0">
                <a:solidFill>
                  <a:schemeClr val="tx2"/>
                </a:solidFill>
              </a:rPr>
              <a:t>annual work programmes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FB5105"/>
              </a:buClr>
            </a:pPr>
            <a:r>
              <a:rPr lang="en-GB" sz="1000" dirty="0">
                <a:solidFill>
                  <a:schemeClr val="tx2"/>
                </a:solidFill>
              </a:rPr>
              <a:t>	(incl. calls for proposals, evaluation criteria); peer review methodology;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FB5105"/>
              </a:buClr>
            </a:pPr>
            <a:r>
              <a:rPr lang="en-GB" sz="1000" dirty="0">
                <a:solidFill>
                  <a:schemeClr val="tx2"/>
                </a:solidFill>
              </a:rPr>
              <a:t>	selection and accreditation of experts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FB5105"/>
              </a:buClr>
              <a:buFontTx/>
              <a:buChar char="•"/>
            </a:pPr>
            <a:r>
              <a:rPr lang="en-GB" sz="1200" b="1" dirty="0">
                <a:solidFill>
                  <a:schemeClr val="tx2"/>
                </a:solidFill>
              </a:rPr>
              <a:t>Controls quality of operations and management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FB5105"/>
              </a:buClr>
              <a:buFontTx/>
              <a:buChar char="•"/>
            </a:pPr>
            <a:r>
              <a:rPr lang="en-GB" sz="1200" b="1" dirty="0">
                <a:solidFill>
                  <a:schemeClr val="tx2"/>
                </a:solidFill>
              </a:rPr>
              <a:t>Ensures communication with the scientific community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FB5105"/>
              </a:buClr>
              <a:buFontTx/>
              <a:buChar char="•"/>
            </a:pPr>
            <a:endParaRPr lang="en-GB" sz="1200" b="1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45" y="4995661"/>
            <a:ext cx="2519266" cy="16795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45" y="1669402"/>
            <a:ext cx="1401972" cy="1401340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gray">
          <a:xfrm>
            <a:off x="206375" y="274638"/>
            <a:ext cx="74580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BE" sz="3200" kern="0" dirty="0" smtClean="0">
                <a:solidFill>
                  <a:srgbClr val="F16521"/>
                </a:solidFill>
                <a:cs typeface="Arial" charset="0"/>
              </a:rPr>
              <a:t>                    ERC Structure</a:t>
            </a:r>
            <a:endParaRPr lang="en-GB" sz="3200" kern="0" dirty="0" smtClean="0">
              <a:solidFill>
                <a:srgbClr val="F1652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13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206513" y="1978599"/>
            <a:ext cx="3213357" cy="23054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16521"/>
                </a:solidFill>
              </a:rPr>
              <a:t>Governance by the Scientific Council</a:t>
            </a:r>
            <a:endParaRPr lang="en-GB" sz="3200" b="1" dirty="0" smtClean="0">
              <a:solidFill>
                <a:srgbClr val="F1652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894" y="1"/>
            <a:ext cx="55171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87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ounded Rectangle 7"/>
          <p:cNvSpPr>
            <a:spLocks noChangeArrowheads="1"/>
          </p:cNvSpPr>
          <p:nvPr/>
        </p:nvSpPr>
        <p:spPr bwMode="auto">
          <a:xfrm>
            <a:off x="407988" y="1763815"/>
            <a:ext cx="2736850" cy="29273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57150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 eaLnBrk="0" hangingPunct="0"/>
            <a:r>
              <a:rPr lang="en-GB" sz="2200" b="1" dirty="0">
                <a:solidFill>
                  <a:srgbClr val="FAF5F5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Starting Grants</a:t>
            </a:r>
            <a:endParaRPr lang="en-GB" dirty="0">
              <a:solidFill>
                <a:srgbClr val="FAF5F5"/>
              </a:solidFill>
              <a:ea typeface="MS PGothic" pitchFamily="34" charset="-128"/>
              <a:cs typeface="Arial" charset="0"/>
            </a:endParaRPr>
          </a:p>
          <a:p>
            <a:pPr marL="342900" indent="-342900" algn="ctr"/>
            <a:endParaRPr lang="en-GB" sz="1000" dirty="0">
              <a:solidFill>
                <a:srgbClr val="FAF5F5"/>
              </a:solidFill>
              <a:ea typeface="MS PGothic" pitchFamily="34" charset="-128"/>
              <a:cs typeface="Arial" charset="0"/>
            </a:endParaRPr>
          </a:p>
          <a:p>
            <a:pPr marL="342900" indent="-342900" algn="ctr"/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starters </a:t>
            </a:r>
          </a:p>
          <a:p>
            <a:pPr marL="342900" indent="-342900" algn="ctr"/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(2-7 years after PhD) </a:t>
            </a:r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  <a:sym typeface="Wingdings" pitchFamily="2" charset="2"/>
              </a:rPr>
              <a:t>up to € </a:t>
            </a:r>
            <a:r>
              <a:rPr lang="en-GB" dirty="0" smtClean="0">
                <a:solidFill>
                  <a:srgbClr val="FAF5F5"/>
                </a:solidFill>
                <a:ea typeface="MS PGothic" pitchFamily="34" charset="-128"/>
                <a:cs typeface="Arial" charset="0"/>
                <a:sym typeface="Wingdings" pitchFamily="2" charset="2"/>
              </a:rPr>
              <a:t>1.5 </a:t>
            </a:r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  <a:sym typeface="Wingdings" pitchFamily="2" charset="2"/>
              </a:rPr>
              <a:t>Mio </a:t>
            </a:r>
          </a:p>
          <a:p>
            <a:pPr marL="342900" indent="-342900" algn="ctr"/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  <a:sym typeface="Wingdings" pitchFamily="2" charset="2"/>
              </a:rPr>
              <a:t>for 5 years</a:t>
            </a:r>
            <a:endParaRPr lang="en-GB" dirty="0">
              <a:solidFill>
                <a:srgbClr val="FAF5F5"/>
              </a:solidFill>
              <a:ea typeface="MS PGothic" pitchFamily="34" charset="-128"/>
              <a:cs typeface="Arial" charset="0"/>
            </a:endParaRPr>
          </a:p>
          <a:p>
            <a:pPr marL="342900" indent="-342900" algn="ctr"/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 </a:t>
            </a:r>
          </a:p>
        </p:txBody>
      </p:sp>
      <p:sp>
        <p:nvSpPr>
          <p:cNvPr id="7171" name="Rounded Rectangle 8"/>
          <p:cNvSpPr>
            <a:spLocks noChangeArrowheads="1"/>
          </p:cNvSpPr>
          <p:nvPr/>
        </p:nvSpPr>
        <p:spPr bwMode="auto">
          <a:xfrm>
            <a:off x="5921375" y="1774928"/>
            <a:ext cx="2792413" cy="2903537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57150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 eaLnBrk="0" hangingPunct="0"/>
            <a:r>
              <a:rPr lang="en-GB" sz="2200" b="1" dirty="0">
                <a:solidFill>
                  <a:srgbClr val="FAF5F5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Advanced Grants </a:t>
            </a:r>
          </a:p>
          <a:p>
            <a:pPr marL="342900" indent="-342900" algn="ctr" eaLnBrk="0" hangingPunct="0"/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track-record </a:t>
            </a:r>
            <a:r>
              <a:rPr lang="en-GB" dirty="0" smtClean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of</a:t>
            </a:r>
          </a:p>
          <a:p>
            <a:pPr marL="342900" indent="-342900" algn="ctr" eaLnBrk="0" hangingPunct="0"/>
            <a:r>
              <a:rPr lang="en-GB" dirty="0" smtClean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significant research</a:t>
            </a:r>
          </a:p>
          <a:p>
            <a:pPr marL="342900" indent="-342900" algn="ctr" eaLnBrk="0" hangingPunct="0"/>
            <a:r>
              <a:rPr lang="en-GB" dirty="0" smtClean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achievements </a:t>
            </a:r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in </a:t>
            </a:r>
            <a:r>
              <a:rPr lang="en-GB" dirty="0" smtClean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the</a:t>
            </a:r>
          </a:p>
          <a:p>
            <a:pPr marL="342900" indent="-342900" algn="ctr" eaLnBrk="0" hangingPunct="0"/>
            <a:r>
              <a:rPr lang="en-GB" dirty="0" smtClean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last </a:t>
            </a:r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10 </a:t>
            </a:r>
            <a:r>
              <a:rPr lang="en-GB" dirty="0" smtClean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years</a:t>
            </a:r>
          </a:p>
          <a:p>
            <a:pPr marL="342900" indent="-342900" algn="ctr" eaLnBrk="0" hangingPunct="0"/>
            <a:r>
              <a:rPr lang="en-GB" dirty="0" smtClean="0">
                <a:solidFill>
                  <a:srgbClr val="FAF5F5"/>
                </a:solidFill>
                <a:ea typeface="MS PGothic" pitchFamily="34" charset="-128"/>
                <a:cs typeface="Arial" charset="0"/>
                <a:sym typeface="Wingdings" pitchFamily="2" charset="2"/>
              </a:rPr>
              <a:t>up </a:t>
            </a:r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  <a:sym typeface="Wingdings" pitchFamily="2" charset="2"/>
              </a:rPr>
              <a:t>to € </a:t>
            </a:r>
            <a:r>
              <a:rPr lang="en-GB" dirty="0" smtClean="0">
                <a:solidFill>
                  <a:srgbClr val="FAF5F5"/>
                </a:solidFill>
                <a:ea typeface="MS PGothic" pitchFamily="34" charset="-128"/>
                <a:cs typeface="Arial" charset="0"/>
                <a:sym typeface="Wingdings" pitchFamily="2" charset="2"/>
              </a:rPr>
              <a:t>2.5 </a:t>
            </a:r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  <a:sym typeface="Wingdings" pitchFamily="2" charset="2"/>
              </a:rPr>
              <a:t>Mio </a:t>
            </a:r>
            <a:endParaRPr lang="en-GB" dirty="0" smtClean="0">
              <a:solidFill>
                <a:srgbClr val="FAF5F5"/>
              </a:solidFill>
              <a:ea typeface="MS PGothic" pitchFamily="34" charset="-128"/>
              <a:cs typeface="Arial" charset="0"/>
              <a:sym typeface="Wingdings" pitchFamily="2" charset="2"/>
            </a:endParaRPr>
          </a:p>
          <a:p>
            <a:pPr marL="342900" indent="-342900" algn="ctr" eaLnBrk="0" hangingPunct="0"/>
            <a:r>
              <a:rPr lang="en-GB" dirty="0" smtClean="0">
                <a:solidFill>
                  <a:srgbClr val="FAF5F5"/>
                </a:solidFill>
                <a:ea typeface="MS PGothic" pitchFamily="34" charset="-128"/>
                <a:cs typeface="Arial" charset="0"/>
                <a:sym typeface="Wingdings" pitchFamily="2" charset="2"/>
              </a:rPr>
              <a:t>for </a:t>
            </a:r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  <a:sym typeface="Wingdings" pitchFamily="2" charset="2"/>
              </a:rPr>
              <a:t>5 years</a:t>
            </a:r>
            <a:endParaRPr lang="en-GB" dirty="0">
              <a:solidFill>
                <a:srgbClr val="FAF5F5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7172" name="Rounded Rectangle 7"/>
          <p:cNvSpPr>
            <a:spLocks noChangeArrowheads="1"/>
          </p:cNvSpPr>
          <p:nvPr/>
        </p:nvSpPr>
        <p:spPr bwMode="auto">
          <a:xfrm>
            <a:off x="4527810" y="4745140"/>
            <a:ext cx="4184650" cy="1349375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25400">
            <a:solidFill>
              <a:schemeClr val="accent6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marL="342900" indent="-342900" algn="ctr" eaLnBrk="0" hangingPunct="0"/>
            <a:r>
              <a:rPr lang="en-GB" sz="2200" b="1" dirty="0">
                <a:solidFill>
                  <a:srgbClr val="FAF5F5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Synergy </a:t>
            </a:r>
            <a:r>
              <a:rPr lang="en-GB" sz="2200" b="1" dirty="0" smtClean="0">
                <a:solidFill>
                  <a:srgbClr val="FAF5F5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Grants </a:t>
            </a:r>
            <a:r>
              <a:rPr lang="en-GB" sz="1600" dirty="0" smtClean="0">
                <a:solidFill>
                  <a:srgbClr val="FAF5F5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(re-launched 2018)</a:t>
            </a:r>
            <a:endParaRPr lang="en-GB" sz="1600" b="1" dirty="0">
              <a:solidFill>
                <a:srgbClr val="FAF5F5"/>
              </a:solidFill>
              <a:latin typeface="Calibri" pitchFamily="34" charset="0"/>
              <a:ea typeface="MS PGothic" pitchFamily="34" charset="-128"/>
              <a:cs typeface="Arial" charset="0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Clr>
                <a:srgbClr val="FB5105"/>
              </a:buClr>
            </a:pPr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2 – 4 Principal Investigators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Clr>
                <a:srgbClr val="FB5105"/>
              </a:buClr>
            </a:pPr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up to € </a:t>
            </a:r>
            <a:r>
              <a:rPr lang="en-GB" dirty="0" smtClean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10.0 </a:t>
            </a:r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Mio for 6 years</a:t>
            </a:r>
          </a:p>
        </p:txBody>
      </p:sp>
      <p:sp>
        <p:nvSpPr>
          <p:cNvPr id="7173" name="Rounded Rectangle 7"/>
          <p:cNvSpPr>
            <a:spLocks noChangeArrowheads="1"/>
          </p:cNvSpPr>
          <p:nvPr/>
        </p:nvSpPr>
        <p:spPr bwMode="auto">
          <a:xfrm>
            <a:off x="386535" y="4744960"/>
            <a:ext cx="4127500" cy="1349375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57150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 eaLnBrk="0" hangingPunct="0"/>
            <a:r>
              <a:rPr lang="en-GB" sz="2000" b="1" dirty="0">
                <a:solidFill>
                  <a:srgbClr val="FAF5F5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Proof-of-Concept </a:t>
            </a:r>
          </a:p>
          <a:p>
            <a:pPr marL="342900" indent="-342900" algn="ctr" eaLnBrk="0" hangingPunct="0"/>
            <a:r>
              <a:rPr lang="en-GB" sz="1600" dirty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bridging gap between research - earliest stage of marketable innovation </a:t>
            </a:r>
            <a:br>
              <a:rPr lang="en-GB" sz="1600" dirty="0">
                <a:solidFill>
                  <a:srgbClr val="FAF5F5"/>
                </a:solidFill>
                <a:ea typeface="MS PGothic" pitchFamily="34" charset="-128"/>
                <a:cs typeface="Arial" charset="0"/>
              </a:rPr>
            </a:br>
            <a:r>
              <a:rPr lang="en-GB" sz="1600" dirty="0" smtClean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up to </a:t>
            </a:r>
            <a:r>
              <a:rPr lang="de-DE" sz="1600" dirty="0" smtClean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€</a:t>
            </a:r>
            <a:r>
              <a:rPr lang="de-DE" sz="1600" dirty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150,000 </a:t>
            </a:r>
            <a:r>
              <a:rPr lang="en-GB" sz="1600" dirty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for ERC grant holders</a:t>
            </a:r>
            <a:endParaRPr lang="en-GB" sz="1600" b="1" dirty="0">
              <a:solidFill>
                <a:srgbClr val="FAF5F5"/>
              </a:solidFill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7174" name="Rectangle 215"/>
          <p:cNvSpPr>
            <a:spLocks noChangeArrowheads="1"/>
          </p:cNvSpPr>
          <p:nvPr/>
        </p:nvSpPr>
        <p:spPr bwMode="gray">
          <a:xfrm>
            <a:off x="2064248" y="382888"/>
            <a:ext cx="41729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GB" sz="3200" b="1" dirty="0">
                <a:solidFill>
                  <a:srgbClr val="F16521"/>
                </a:solidFill>
                <a:ea typeface="MS PGothic" pitchFamily="34" charset="-128"/>
              </a:rPr>
              <a:t>ERC Grant </a:t>
            </a:r>
            <a:r>
              <a:rPr lang="en-GB" sz="3200" b="1" dirty="0" smtClean="0">
                <a:solidFill>
                  <a:srgbClr val="F16521"/>
                </a:solidFill>
                <a:ea typeface="MS PGothic" pitchFamily="34" charset="-128"/>
              </a:rPr>
              <a:t>Schemes</a:t>
            </a:r>
            <a:endParaRPr lang="en-US" sz="3200" b="1" dirty="0">
              <a:solidFill>
                <a:srgbClr val="F16521"/>
              </a:solidFill>
              <a:ea typeface="MS PGothic" pitchFamily="34" charset="-128"/>
            </a:endParaRPr>
          </a:p>
        </p:txBody>
      </p:sp>
      <p:sp>
        <p:nvSpPr>
          <p:cNvPr id="7175" name="Rounded Rectangle 7"/>
          <p:cNvSpPr>
            <a:spLocks noChangeArrowheads="1"/>
          </p:cNvSpPr>
          <p:nvPr/>
        </p:nvSpPr>
        <p:spPr bwMode="auto">
          <a:xfrm>
            <a:off x="3146425" y="1787628"/>
            <a:ext cx="2774950" cy="2890837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57150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 eaLnBrk="0" hangingPunct="0"/>
            <a:r>
              <a:rPr lang="en-GB" sz="2200" b="1" dirty="0">
                <a:solidFill>
                  <a:srgbClr val="FAF5F5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Consolidator Grants</a:t>
            </a:r>
            <a:endParaRPr lang="en-GB" dirty="0">
              <a:solidFill>
                <a:srgbClr val="FAF5F5"/>
              </a:solidFill>
              <a:ea typeface="MS PGothic" pitchFamily="34" charset="-128"/>
              <a:cs typeface="Arial" charset="0"/>
            </a:endParaRPr>
          </a:p>
          <a:p>
            <a:pPr marL="342900" indent="-342900" algn="ctr"/>
            <a:endParaRPr lang="en-GB" sz="1000" dirty="0">
              <a:solidFill>
                <a:srgbClr val="FAF5F5"/>
              </a:solidFill>
              <a:ea typeface="MS PGothic" pitchFamily="34" charset="-128"/>
              <a:cs typeface="Arial" charset="0"/>
            </a:endParaRPr>
          </a:p>
          <a:p>
            <a:pPr marL="342900" indent="-342900" algn="ctr"/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consolidators </a:t>
            </a:r>
          </a:p>
          <a:p>
            <a:pPr marL="342900" indent="-342900" algn="ctr"/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(7-12 years after PhD) </a:t>
            </a:r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  <a:sym typeface="Wingdings" pitchFamily="2" charset="2"/>
              </a:rPr>
              <a:t>up to € </a:t>
            </a:r>
            <a:r>
              <a:rPr lang="en-GB" dirty="0" smtClean="0">
                <a:solidFill>
                  <a:srgbClr val="FAF5F5"/>
                </a:solidFill>
                <a:ea typeface="MS PGothic" pitchFamily="34" charset="-128"/>
                <a:cs typeface="Arial" charset="0"/>
                <a:sym typeface="Wingdings" pitchFamily="2" charset="2"/>
              </a:rPr>
              <a:t>2 </a:t>
            </a:r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  <a:sym typeface="Wingdings" pitchFamily="2" charset="2"/>
              </a:rPr>
              <a:t>Mio </a:t>
            </a:r>
          </a:p>
          <a:p>
            <a:pPr marL="342900" indent="-342900" algn="ctr"/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  <a:sym typeface="Wingdings" pitchFamily="2" charset="2"/>
              </a:rPr>
              <a:t>for 5 years</a:t>
            </a:r>
            <a:endParaRPr lang="en-GB" dirty="0">
              <a:solidFill>
                <a:srgbClr val="FAF5F5"/>
              </a:solidFill>
              <a:ea typeface="MS PGothic" pitchFamily="34" charset="-128"/>
              <a:cs typeface="Arial" charset="0"/>
            </a:endParaRPr>
          </a:p>
          <a:p>
            <a:pPr marL="342900" indent="-342900" algn="ctr"/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315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614873" y="3535437"/>
            <a:ext cx="5547637" cy="3538968"/>
            <a:chOff x="3495833" y="3248980"/>
            <a:chExt cx="5547637" cy="3538968"/>
          </a:xfrm>
        </p:grpSpPr>
        <p:pic>
          <p:nvPicPr>
            <p:cNvPr id="9" name="Picture 1" descr="image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5833" y="3248980"/>
              <a:ext cx="5547637" cy="3538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4265" y="3383995"/>
              <a:ext cx="872990" cy="55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7" name="Rectangle 2"/>
          <p:cNvSpPr>
            <a:spLocks noChangeArrowheads="1"/>
          </p:cNvSpPr>
          <p:nvPr/>
        </p:nvSpPr>
        <p:spPr bwMode="gray">
          <a:xfrm>
            <a:off x="295874" y="503675"/>
            <a:ext cx="68788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sz="3200" b="1" dirty="0" smtClean="0">
                <a:solidFill>
                  <a:srgbClr val="F16521"/>
                </a:solidFill>
                <a:latin typeface="+mj-lt"/>
                <a:ea typeface="ＭＳ Ｐゴシック" charset="-128"/>
                <a:cs typeface="Arial" charset="0"/>
              </a:rPr>
              <a:t>       Horizon 2020 Budget and ERC</a:t>
            </a:r>
            <a:endParaRPr lang="en-GB" sz="3200" b="1" dirty="0">
              <a:solidFill>
                <a:srgbClr val="F16521"/>
              </a:solidFill>
              <a:latin typeface="+mj-lt"/>
              <a:ea typeface="ＭＳ Ｐゴシック" charset="-128"/>
              <a:cs typeface="Arial" charset="0"/>
            </a:endParaRPr>
          </a:p>
        </p:txBody>
      </p:sp>
      <p:sp>
        <p:nvSpPr>
          <p:cNvPr id="6148" name="AutoShape 4"/>
          <p:cNvSpPr>
            <a:spLocks noChangeAspect="1" noChangeArrowheads="1" noTextEdit="1"/>
          </p:cNvSpPr>
          <p:nvPr/>
        </p:nvSpPr>
        <p:spPr bwMode="auto">
          <a:xfrm>
            <a:off x="46038" y="1763713"/>
            <a:ext cx="5786437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-333545" y="1493785"/>
            <a:ext cx="5286046" cy="3375375"/>
            <a:chOff x="-333545" y="1493785"/>
            <a:chExt cx="5286046" cy="3375375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33545" y="1493785"/>
              <a:ext cx="5286046" cy="3375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3775885" y="1943835"/>
              <a:ext cx="546546" cy="545700"/>
            </a:xfrm>
            <a:prstGeom prst="ellipse">
              <a:avLst/>
            </a:prstGeom>
            <a:noFill/>
            <a:ln w="28575">
              <a:solidFill>
                <a:srgbClr val="FB510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4617006" y="2429888"/>
            <a:ext cx="4455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16521"/>
                </a:solidFill>
                <a:latin typeface="+mj-lt"/>
                <a:ea typeface="ＭＳ Ｐゴシック" charset="-128"/>
                <a:cs typeface="Arial" charset="0"/>
              </a:rPr>
              <a:t>ERC </a:t>
            </a:r>
            <a:r>
              <a:rPr lang="en-GB" sz="2800" b="1" dirty="0" smtClean="0">
                <a:solidFill>
                  <a:srgbClr val="F16521"/>
                </a:solidFill>
                <a:latin typeface="+mj-lt"/>
                <a:ea typeface="ＭＳ Ｐゴシック" charset="-128"/>
                <a:cs typeface="Arial" charset="0"/>
              </a:rPr>
              <a:t>Budget 2014-2020 13 billion </a:t>
            </a:r>
            <a:r>
              <a:rPr lang="en-GB" sz="2800" b="1" dirty="0">
                <a:solidFill>
                  <a:srgbClr val="F16521"/>
                </a:solidFill>
                <a:ea typeface="ＭＳ Ｐゴシック" charset="-128"/>
                <a:cs typeface="Arial" charset="0"/>
              </a:rPr>
              <a:t>€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97313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 smtClean="0"/>
              <a:t>│</a:t>
            </a:r>
            <a:r>
              <a:rPr lang="en-US" smtClean="0"/>
              <a:t> </a:t>
            </a:r>
            <a:fld id="{4D965B2E-4297-4450-92EF-746C567C018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gray">
          <a:xfrm>
            <a:off x="71500" y="188640"/>
            <a:ext cx="77724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3200" b="1" dirty="0" smtClean="0">
                <a:solidFill>
                  <a:srgbClr val="F16521"/>
                </a:solidFill>
              </a:rPr>
              <a:t>ERC Funded Projects by Country of HI</a:t>
            </a:r>
            <a:endParaRPr lang="en-US" sz="3200" b="1" dirty="0">
              <a:solidFill>
                <a:srgbClr val="F1652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6" y="1670400"/>
            <a:ext cx="8188402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96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4B413C"/>
      </a:dk1>
      <a:lt1>
        <a:srgbClr val="FAF5F5"/>
      </a:lt1>
      <a:dk2>
        <a:srgbClr val="000000"/>
      </a:dk2>
      <a:lt2>
        <a:srgbClr val="E6E1DC"/>
      </a:lt2>
      <a:accent1>
        <a:srgbClr val="368ECA"/>
      </a:accent1>
      <a:accent2>
        <a:srgbClr val="AA225C"/>
      </a:accent2>
      <a:accent3>
        <a:srgbClr val="FCF9F9"/>
      </a:accent3>
      <a:accent4>
        <a:srgbClr val="3F3632"/>
      </a:accent4>
      <a:accent5>
        <a:srgbClr val="AEC6E1"/>
      </a:accent5>
      <a:accent6>
        <a:srgbClr val="9A1E53"/>
      </a:accent6>
      <a:hlink>
        <a:srgbClr val="00CC99"/>
      </a:hlink>
      <a:folHlink>
        <a:srgbClr val="FD5C0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B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B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4B413C"/>
        </a:dk1>
        <a:lt1>
          <a:srgbClr val="FAF5F5"/>
        </a:lt1>
        <a:dk2>
          <a:srgbClr val="000000"/>
        </a:dk2>
        <a:lt2>
          <a:srgbClr val="E6E1DC"/>
        </a:lt2>
        <a:accent1>
          <a:srgbClr val="FF4100"/>
        </a:accent1>
        <a:accent2>
          <a:srgbClr val="FFD714"/>
        </a:accent2>
        <a:accent3>
          <a:srgbClr val="FCF9F9"/>
        </a:accent3>
        <a:accent4>
          <a:srgbClr val="3F3632"/>
        </a:accent4>
        <a:accent5>
          <a:srgbClr val="FFB0AA"/>
        </a:accent5>
        <a:accent6>
          <a:srgbClr val="E7C311"/>
        </a:accent6>
        <a:hlink>
          <a:srgbClr val="73003C"/>
        </a:hlink>
        <a:folHlink>
          <a:srgbClr val="1414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4B413C"/>
        </a:dk1>
        <a:lt1>
          <a:srgbClr val="FAF5F5"/>
        </a:lt1>
        <a:dk2>
          <a:srgbClr val="000000"/>
        </a:dk2>
        <a:lt2>
          <a:srgbClr val="E6E1DC"/>
        </a:lt2>
        <a:accent1>
          <a:srgbClr val="368ECA"/>
        </a:accent1>
        <a:accent2>
          <a:srgbClr val="FFE24F"/>
        </a:accent2>
        <a:accent3>
          <a:srgbClr val="FCF9F9"/>
        </a:accent3>
        <a:accent4>
          <a:srgbClr val="3F3632"/>
        </a:accent4>
        <a:accent5>
          <a:srgbClr val="AEC6E1"/>
        </a:accent5>
        <a:accent6>
          <a:srgbClr val="E7CD47"/>
        </a:accent6>
        <a:hlink>
          <a:srgbClr val="73003C"/>
        </a:hlink>
        <a:folHlink>
          <a:srgbClr val="1414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4B413C"/>
        </a:dk1>
        <a:lt1>
          <a:srgbClr val="FAF5F5"/>
        </a:lt1>
        <a:dk2>
          <a:srgbClr val="000000"/>
        </a:dk2>
        <a:lt2>
          <a:srgbClr val="E6E1DC"/>
        </a:lt2>
        <a:accent1>
          <a:srgbClr val="368ECA"/>
        </a:accent1>
        <a:accent2>
          <a:srgbClr val="AA225C"/>
        </a:accent2>
        <a:accent3>
          <a:srgbClr val="FCF9F9"/>
        </a:accent3>
        <a:accent4>
          <a:srgbClr val="3F3632"/>
        </a:accent4>
        <a:accent5>
          <a:srgbClr val="AEC6E1"/>
        </a:accent5>
        <a:accent6>
          <a:srgbClr val="9A1E53"/>
        </a:accent6>
        <a:hlink>
          <a:srgbClr val="00CC99"/>
        </a:hlink>
        <a:folHlink>
          <a:srgbClr val="FD5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17041</TotalTime>
  <Words>1786</Words>
  <Application>Microsoft Office PowerPoint</Application>
  <PresentationFormat>On-screen Show (4:3)</PresentationFormat>
  <Paragraphs>272</Paragraphs>
  <Slides>33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101 Spin-offs from ERC Projects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van de Goor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Research Council</dc:title>
  <dc:subject>ERC presentation</dc:subject>
  <dc:creator>Gianpietro</dc:creator>
  <cp:lastModifiedBy>ban-adm33</cp:lastModifiedBy>
  <cp:revision>599</cp:revision>
  <cp:lastPrinted>2013-11-07T06:54:15Z</cp:lastPrinted>
  <dcterms:created xsi:type="dcterms:W3CDTF">2006-10-18T07:53:38Z</dcterms:created>
  <dcterms:modified xsi:type="dcterms:W3CDTF">2018-02-01T10:56:17Z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</Properties>
</file>