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1" r:id="rId4"/>
    <p:sldId id="259" r:id="rId5"/>
    <p:sldId id="260"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66" d="100"/>
          <a:sy n="66" d="100"/>
        </p:scale>
        <p:origin x="636" y="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bg-BG"/>
              <a:t>Редакт. стил загл. образец</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bg-BG"/>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лавие и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a:t>Редакт. стил загл. образец</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ичка с име">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bg-BG"/>
              <a:t>Редакт. стил загл. образец</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ичка с име на цитат">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bg-BG"/>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или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bg-BG"/>
              <a:t>Редакт. стил загл. образец</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bg-BG"/>
              <a:t>Щракнете, за да редактирате стиловете на текста в образеца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Vertical Text Placeholder 2"/>
          <p:cNvSpPr>
            <a:spLocks noGrp="1"/>
          </p:cNvSpPr>
          <p:nvPr>
            <p:ph type="body" orient="vert" idx="1"/>
          </p:nvPr>
        </p:nvSpPr>
        <p:spPr/>
        <p:txBody>
          <a:bodyPr vert="eaVert" ancho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bg-BG"/>
              <a:t>Редакт. стил загл. образец</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bg-BG"/>
              <a:t>Редакт. стил загл. образец</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разд.">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bg-BG"/>
              <a:t>Редакт. стил загл. образец</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bg-BG"/>
              <a:t>Щракнете, за да редактирате стиловете на текста в образеца</a:t>
            </a:r>
          </a:p>
        </p:txBody>
      </p:sp>
      <p:sp>
        <p:nvSpPr>
          <p:cNvPr id="4" name="Date Placeholder 3"/>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bg-BG"/>
              <a:t>Редакт. стил загл. образец</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bg-BG"/>
              <a:t>Редакт. стил загл. образец</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a:t>Щракнете, за да редактирате стиловете на текста в образеца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a:t>Редакт. стил загл. образец</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bg-BG"/>
              <a:t>Редакт. стил загл. образец</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bg-BG"/>
              <a:t>Редакт. стил загл. образец</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bg-BG"/>
              <a:t>Щракнете върху иконата, за да добавите картина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bg-BG"/>
              <a:t>Щракнете, за да редактирате стиловете на текста в образеца</a:t>
            </a:r>
          </a:p>
        </p:txBody>
      </p:sp>
      <p:sp>
        <p:nvSpPr>
          <p:cNvPr id="5" name="Date Placeholder 4"/>
          <p:cNvSpPr>
            <a:spLocks noGrp="1"/>
          </p:cNvSpPr>
          <p:nvPr>
            <p:ph type="dt" sz="half" idx="10"/>
          </p:nvPr>
        </p:nvSpPr>
        <p:spPr/>
        <p:txBody>
          <a:bodyPr/>
          <a:lstStyle/>
          <a:p>
            <a:fld id="{B61BEF0D-F0BB-DE4B-95CE-6DB70DBA9567}" type="datetimeFigureOut">
              <a:rPr lang="en-US" dirty="0"/>
              <a:pPr/>
              <a:t>5/29/2020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alpha val="14000"/>
          </a:schemeClr>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bg-BG"/>
              <a:t>Редакт. стил загл. образец</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bg-BG"/>
              <a:t>Щракнете, за да редактирате стиловете на текста в образеца</a:t>
            </a:r>
          </a:p>
          <a:p>
            <a:pPr lvl="1"/>
            <a:r>
              <a:rPr lang="bg-BG"/>
              <a:t>Второ ниво</a:t>
            </a:r>
          </a:p>
          <a:p>
            <a:pPr lvl="2"/>
            <a:r>
              <a:rPr lang="bg-BG"/>
              <a:t>Трето ниво</a:t>
            </a:r>
          </a:p>
          <a:p>
            <a:pPr lvl="3"/>
            <a:r>
              <a:rPr lang="bg-BG"/>
              <a:t>Четвърто ниво</a:t>
            </a:r>
          </a:p>
          <a:p>
            <a:pPr lvl="4"/>
            <a:r>
              <a:rPr lang="bg-BG"/>
              <a:t>Пето ниво</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5/29/2020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36D0A25E-BA50-4DC8-8C97-8941F71B7E78}"/>
              </a:ext>
            </a:extLst>
          </p:cNvPr>
          <p:cNvSpPr>
            <a:spLocks noGrp="1"/>
          </p:cNvSpPr>
          <p:nvPr>
            <p:ph type="ctrTitle"/>
          </p:nvPr>
        </p:nvSpPr>
        <p:spPr/>
        <p:txBody>
          <a:bodyPr>
            <a:normAutofit fontScale="90000"/>
          </a:bodyPr>
          <a:lstStyle/>
          <a:p>
            <a:r>
              <a:rPr lang="en-GB" b="1" dirty="0"/>
              <a:t>The Bulgarian Academy of Sciences and the COVID-19 pandemic</a:t>
            </a:r>
            <a:endParaRPr lang="bg-BG" b="1" dirty="0"/>
          </a:p>
        </p:txBody>
      </p:sp>
      <p:sp>
        <p:nvSpPr>
          <p:cNvPr id="3" name="Подзаглавие 2">
            <a:extLst>
              <a:ext uri="{FF2B5EF4-FFF2-40B4-BE49-F238E27FC236}">
                <a16:creationId xmlns:a16="http://schemas.microsoft.com/office/drawing/2014/main" id="{AC01CB20-8C7F-43E8-9667-F28551C0E55B}"/>
              </a:ext>
            </a:extLst>
          </p:cNvPr>
          <p:cNvSpPr>
            <a:spLocks noGrp="1"/>
          </p:cNvSpPr>
          <p:nvPr>
            <p:ph type="subTitle" idx="1"/>
          </p:nvPr>
        </p:nvSpPr>
        <p:spPr>
          <a:xfrm>
            <a:off x="2589213" y="4777381"/>
            <a:ext cx="8915399" cy="1126283"/>
          </a:xfrm>
        </p:spPr>
        <p:txBody>
          <a:bodyPr>
            <a:normAutofit/>
          </a:bodyPr>
          <a:lstStyle/>
          <a:p>
            <a:r>
              <a:rPr lang="en-GB" sz="2400" b="1" dirty="0"/>
              <a:t>Prof. D.Sc. Julian </a:t>
            </a:r>
            <a:r>
              <a:rPr lang="en-GB" sz="2400" b="1" dirty="0" err="1"/>
              <a:t>Revalski</a:t>
            </a:r>
            <a:r>
              <a:rPr lang="en-GB" sz="2400" b="1" dirty="0"/>
              <a:t>, President</a:t>
            </a:r>
          </a:p>
          <a:p>
            <a:endParaRPr lang="bg-BG" sz="2400" b="1" dirty="0"/>
          </a:p>
        </p:txBody>
      </p:sp>
      <p:pic>
        <p:nvPicPr>
          <p:cNvPr id="7" name="Картина 6">
            <a:extLst>
              <a:ext uri="{FF2B5EF4-FFF2-40B4-BE49-F238E27FC236}">
                <a16:creationId xmlns:a16="http://schemas.microsoft.com/office/drawing/2014/main" id="{7589C3A4-E896-4199-B4D6-A4CADB583994}"/>
              </a:ext>
            </a:extLst>
          </p:cNvPr>
          <p:cNvPicPr>
            <a:picLocks noChangeAspect="1"/>
          </p:cNvPicPr>
          <p:nvPr/>
        </p:nvPicPr>
        <p:blipFill>
          <a:blip r:embed="rId2"/>
          <a:stretch>
            <a:fillRect/>
          </a:stretch>
        </p:blipFill>
        <p:spPr>
          <a:xfrm>
            <a:off x="9114509" y="311971"/>
            <a:ext cx="2539609" cy="138831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5328" y="100090"/>
            <a:ext cx="2847975" cy="1600200"/>
          </a:xfrm>
          <a:prstGeom prst="rect">
            <a:avLst/>
          </a:prstGeom>
        </p:spPr>
      </p:pic>
    </p:spTree>
    <p:extLst>
      <p:ext uri="{BB962C8B-B14F-4D97-AF65-F5344CB8AC3E}">
        <p14:creationId xmlns:p14="http://schemas.microsoft.com/office/powerpoint/2010/main" val="3329140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alpha val="11000"/>
          </a:schemeClr>
        </a:solidFill>
        <a:effectLst/>
      </p:bgPr>
    </p:bg>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2537FF37-BA10-4F72-B8D2-030CD86D8562}"/>
              </a:ext>
            </a:extLst>
          </p:cNvPr>
          <p:cNvSpPr>
            <a:spLocks noGrp="1"/>
          </p:cNvSpPr>
          <p:nvPr>
            <p:ph type="title"/>
          </p:nvPr>
        </p:nvSpPr>
        <p:spPr>
          <a:xfrm>
            <a:off x="2345499" y="107909"/>
            <a:ext cx="8911687" cy="1280890"/>
          </a:xfrm>
        </p:spPr>
        <p:txBody>
          <a:bodyPr/>
          <a:lstStyle/>
          <a:p>
            <a:r>
              <a:rPr lang="en-GB" b="1" dirty="0"/>
              <a:t>Activities of the Bulgarian </a:t>
            </a:r>
            <a:br>
              <a:rPr lang="en-GB" b="1" dirty="0"/>
            </a:br>
            <a:r>
              <a:rPr lang="en-GB" b="1" dirty="0"/>
              <a:t>Academy of Sciences:</a:t>
            </a:r>
            <a:endParaRPr lang="bg-BG" b="1" dirty="0"/>
          </a:p>
        </p:txBody>
      </p:sp>
      <p:sp>
        <p:nvSpPr>
          <p:cNvPr id="3" name="Контейнер за съдържание 2">
            <a:extLst>
              <a:ext uri="{FF2B5EF4-FFF2-40B4-BE49-F238E27FC236}">
                <a16:creationId xmlns:a16="http://schemas.microsoft.com/office/drawing/2014/main" id="{7BF2BA4F-179F-40CA-9629-B72ABE1DA158}"/>
              </a:ext>
            </a:extLst>
          </p:cNvPr>
          <p:cNvSpPr>
            <a:spLocks noGrp="1"/>
          </p:cNvSpPr>
          <p:nvPr>
            <p:ph idx="1"/>
          </p:nvPr>
        </p:nvSpPr>
        <p:spPr>
          <a:xfrm>
            <a:off x="2345499" y="1318510"/>
            <a:ext cx="9286113" cy="4935003"/>
          </a:xfrm>
        </p:spPr>
        <p:txBody>
          <a:bodyPr>
            <a:noAutofit/>
          </a:bodyPr>
          <a:lstStyle/>
          <a:p>
            <a:r>
              <a:rPr lang="en-GB" sz="1600" b="1" dirty="0"/>
              <a:t>Special section on the BAS website devoted to scientific messages and policies for fighting the coronavirus.</a:t>
            </a:r>
          </a:p>
          <a:p>
            <a:r>
              <a:rPr lang="en-GB" sz="1600" b="1" dirty="0"/>
              <a:t>Active media presence of BAS scientists on </a:t>
            </a:r>
            <a:r>
              <a:rPr lang="ru-RU" sz="1600" b="1" dirty="0"/>
              <a:t>COVID</a:t>
            </a:r>
            <a:r>
              <a:rPr lang="en-GB" sz="1600" b="1" dirty="0"/>
              <a:t>-</a:t>
            </a:r>
            <a:r>
              <a:rPr lang="ru-RU" sz="1600" b="1" dirty="0"/>
              <a:t>19</a:t>
            </a:r>
            <a:r>
              <a:rPr lang="bg-BG" sz="1600" b="1" dirty="0"/>
              <a:t> </a:t>
            </a:r>
            <a:r>
              <a:rPr lang="en-GB" sz="1600" b="1" dirty="0"/>
              <a:t>related topics.</a:t>
            </a:r>
            <a:endParaRPr lang="ru-RU" sz="1600" b="1" dirty="0"/>
          </a:p>
          <a:p>
            <a:r>
              <a:rPr lang="en-US" sz="1600" b="1" dirty="0"/>
              <a:t>Scientists from the Institute of Molecular Biology are actively participating in the PCR testing at the </a:t>
            </a:r>
            <a:r>
              <a:rPr lang="en-US" sz="1600" b="1" dirty="0" err="1"/>
              <a:t>Pirogov</a:t>
            </a:r>
            <a:r>
              <a:rPr lang="en-US" sz="1600" b="1" dirty="0"/>
              <a:t> Hospital for active treatment and emergency medicine in Sofia. </a:t>
            </a:r>
          </a:p>
          <a:p>
            <a:r>
              <a:rPr lang="en-GB" sz="1600" b="1" dirty="0"/>
              <a:t>Scientists from the Institute of Microbiology are working on a vaccine in cooperation with the Pasteur Institute in France.</a:t>
            </a:r>
          </a:p>
          <a:p>
            <a:r>
              <a:rPr lang="en-US" sz="1600" b="1" dirty="0"/>
              <a:t>Mathematical models in the field of epidemiology for prediction of the dynamics and processes related to the spread of the coronavirus are developed by the Institute of Mathematics and Informatics </a:t>
            </a:r>
            <a:r>
              <a:rPr lang="en-US" sz="1600" b="1"/>
              <a:t>and the Institute </a:t>
            </a:r>
            <a:r>
              <a:rPr lang="en-US" sz="1600" b="1" dirty="0"/>
              <a:t>of Mechanics. </a:t>
            </a:r>
          </a:p>
          <a:p>
            <a:r>
              <a:rPr lang="en-GB" sz="1600" b="1" dirty="0"/>
              <a:t>Economic</a:t>
            </a:r>
            <a:r>
              <a:rPr lang="ru-RU" sz="1600" b="1" dirty="0"/>
              <a:t> </a:t>
            </a:r>
            <a:r>
              <a:rPr lang="en-GB" sz="1600" b="1" dirty="0"/>
              <a:t>measures and models for after the end of the state of emergency</a:t>
            </a:r>
            <a:r>
              <a:rPr lang="bg-BG" sz="1600" b="1" dirty="0"/>
              <a:t> </a:t>
            </a:r>
            <a:r>
              <a:rPr lang="en-GB" sz="1600" b="1" dirty="0"/>
              <a:t>are developed by the Economic Research Institute.</a:t>
            </a:r>
            <a:endParaRPr lang="ru-RU" sz="1600" b="1" dirty="0"/>
          </a:p>
          <a:p>
            <a:r>
              <a:rPr lang="en-US" sz="1600" b="1" dirty="0"/>
              <a:t>Masks with activated carbon filter as adsorbent were developed by the Institute of Organic Chemistry.</a:t>
            </a:r>
            <a:r>
              <a:rPr lang="en-US" sz="1600" dirty="0"/>
              <a:t> </a:t>
            </a:r>
          </a:p>
          <a:p>
            <a:r>
              <a:rPr lang="en-US" sz="1600" b="1" dirty="0"/>
              <a:t>Stress under coronavirus infection conditions – how to overcome it </a:t>
            </a:r>
            <a:r>
              <a:rPr lang="en-US" sz="1600" dirty="0"/>
              <a:t>- </a:t>
            </a:r>
            <a:r>
              <a:rPr lang="en-US" sz="1600" b="1" dirty="0"/>
              <a:t>Institute for Population and Human study</a:t>
            </a:r>
            <a:endParaRPr lang="bg-BG" sz="1600" b="1" dirty="0"/>
          </a:p>
          <a:p>
            <a:r>
              <a:rPr lang="en-GB" sz="1600" b="1" dirty="0"/>
              <a:t>A crisis headquarters was formed at the BAS for working measures during the state of emergency.</a:t>
            </a:r>
            <a:endParaRPr lang="bg-BG" sz="1600" b="1" dirty="0"/>
          </a:p>
        </p:txBody>
      </p:sp>
      <p:pic>
        <p:nvPicPr>
          <p:cNvPr id="5" name="Картина 4">
            <a:extLst>
              <a:ext uri="{FF2B5EF4-FFF2-40B4-BE49-F238E27FC236}">
                <a16:creationId xmlns:a16="http://schemas.microsoft.com/office/drawing/2014/main" id="{F4B29D04-651A-4C56-B2B6-73DD88EB6F17}"/>
              </a:ext>
            </a:extLst>
          </p:cNvPr>
          <p:cNvPicPr>
            <a:picLocks noChangeAspect="1"/>
          </p:cNvPicPr>
          <p:nvPr/>
        </p:nvPicPr>
        <p:blipFill>
          <a:blip r:embed="rId2"/>
          <a:stretch>
            <a:fillRect/>
          </a:stretch>
        </p:blipFill>
        <p:spPr>
          <a:xfrm>
            <a:off x="9793102" y="178199"/>
            <a:ext cx="2085936" cy="1140311"/>
          </a:xfrm>
          <a:prstGeom prst="rect">
            <a:avLst/>
          </a:prstGeom>
        </p:spPr>
      </p:pic>
    </p:spTree>
    <p:extLst>
      <p:ext uri="{BB962C8B-B14F-4D97-AF65-F5344CB8AC3E}">
        <p14:creationId xmlns:p14="http://schemas.microsoft.com/office/powerpoint/2010/main" val="327694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36036BF-3224-4D4E-BF4B-B8BE57F6E87B}"/>
              </a:ext>
            </a:extLst>
          </p:cNvPr>
          <p:cNvSpPr>
            <a:spLocks noGrp="1"/>
          </p:cNvSpPr>
          <p:nvPr>
            <p:ph type="title"/>
          </p:nvPr>
        </p:nvSpPr>
        <p:spPr>
          <a:xfrm>
            <a:off x="1750036" y="138625"/>
            <a:ext cx="8911687" cy="1280890"/>
          </a:xfrm>
        </p:spPr>
        <p:txBody>
          <a:bodyPr/>
          <a:lstStyle/>
          <a:p>
            <a:r>
              <a:rPr lang="en-GB" b="1" dirty="0"/>
              <a:t>Special section on the BAS </a:t>
            </a:r>
            <a:br>
              <a:rPr lang="en-GB" b="1" dirty="0"/>
            </a:br>
            <a:r>
              <a:rPr lang="en-GB" b="1" dirty="0"/>
              <a:t>website</a:t>
            </a:r>
            <a:endParaRPr lang="bg-BG" b="1" dirty="0"/>
          </a:p>
        </p:txBody>
      </p:sp>
      <p:sp>
        <p:nvSpPr>
          <p:cNvPr id="3" name="Контейнер за съдържание 2">
            <a:extLst>
              <a:ext uri="{FF2B5EF4-FFF2-40B4-BE49-F238E27FC236}">
                <a16:creationId xmlns:a16="http://schemas.microsoft.com/office/drawing/2014/main" id="{5BCFA833-270C-4304-B095-F2C16F54A881}"/>
              </a:ext>
            </a:extLst>
          </p:cNvPr>
          <p:cNvSpPr>
            <a:spLocks noGrp="1"/>
          </p:cNvSpPr>
          <p:nvPr>
            <p:ph idx="1"/>
          </p:nvPr>
        </p:nvSpPr>
        <p:spPr>
          <a:xfrm>
            <a:off x="1194100" y="1419515"/>
            <a:ext cx="7213890" cy="4302826"/>
          </a:xfrm>
        </p:spPr>
        <p:txBody>
          <a:bodyPr>
            <a:noAutofit/>
          </a:bodyPr>
          <a:lstStyle/>
          <a:p>
            <a:pPr marL="0" indent="0">
              <a:buNone/>
            </a:pPr>
            <a:r>
              <a:rPr lang="en-GB" b="1" dirty="0"/>
              <a:t>Among important national news we have published also:</a:t>
            </a:r>
          </a:p>
          <a:p>
            <a:r>
              <a:rPr lang="en-GB" b="1" dirty="0" err="1"/>
              <a:t>Leopoldina</a:t>
            </a:r>
            <a:r>
              <a:rPr lang="en-GB" b="1" dirty="0"/>
              <a:t> statements</a:t>
            </a:r>
            <a:r>
              <a:rPr lang="bg-BG" b="1" dirty="0"/>
              <a:t>;</a:t>
            </a:r>
            <a:endParaRPr lang="en-GB" b="1" dirty="0"/>
          </a:p>
          <a:p>
            <a:pPr>
              <a:buFont typeface="Wingdings" panose="05000000000000000000" pitchFamily="2" charset="2"/>
              <a:buChar char="v"/>
            </a:pPr>
            <a:r>
              <a:rPr lang="en-US" b="1" dirty="0"/>
              <a:t>Coronavirus Pandemic in Germany: Challenges and Options for Intervention</a:t>
            </a:r>
            <a:r>
              <a:rPr lang="en-GB" b="1" dirty="0"/>
              <a:t>; </a:t>
            </a:r>
          </a:p>
          <a:p>
            <a:pPr>
              <a:buFont typeface="Wingdings" panose="05000000000000000000" pitchFamily="2" charset="2"/>
              <a:buChar char="v"/>
            </a:pPr>
            <a:r>
              <a:rPr lang="en-US" b="1" dirty="0"/>
              <a:t>2</a:t>
            </a:r>
            <a:r>
              <a:rPr lang="en-US" b="1" baseline="30000" dirty="0"/>
              <a:t>nd</a:t>
            </a:r>
            <a:r>
              <a:rPr lang="en-US" b="1" dirty="0"/>
              <a:t> Ad-hoc Statement: Coronavirus Pandemic – Measures Relevant to Health; </a:t>
            </a:r>
          </a:p>
          <a:p>
            <a:pPr>
              <a:buFont typeface="Wingdings" panose="05000000000000000000" pitchFamily="2" charset="2"/>
              <a:buChar char="v"/>
            </a:pPr>
            <a:r>
              <a:rPr lang="en-US" b="1" dirty="0"/>
              <a:t>3</a:t>
            </a:r>
            <a:r>
              <a:rPr lang="en-US" b="1" baseline="30000" dirty="0"/>
              <a:t>rd</a:t>
            </a:r>
            <a:r>
              <a:rPr lang="en-US" b="1" dirty="0"/>
              <a:t> Ad-hoc Statement: Coronavirus Pandemic – Sustainable Ways to Overcome the Crisis</a:t>
            </a:r>
            <a:r>
              <a:rPr lang="en-GB" b="1" dirty="0"/>
              <a:t> </a:t>
            </a:r>
          </a:p>
          <a:p>
            <a:r>
              <a:rPr lang="en-GB" b="1" dirty="0"/>
              <a:t>Imperial College London research</a:t>
            </a:r>
            <a:r>
              <a:rPr lang="en-US" b="1" dirty="0"/>
              <a:t> ‘Estimating the number of infections and the impact of non-pharmaceutical interventions on COVID-19 in 11 European countries’</a:t>
            </a:r>
            <a:r>
              <a:rPr lang="en-GB" b="1" dirty="0"/>
              <a:t> </a:t>
            </a:r>
          </a:p>
          <a:p>
            <a:r>
              <a:rPr lang="en-GB" b="1" dirty="0"/>
              <a:t>IAP Call for Global solidarity </a:t>
            </a:r>
          </a:p>
          <a:p>
            <a:r>
              <a:rPr lang="en-GB" b="1" dirty="0"/>
              <a:t>ANSO newsletters on coronavirus </a:t>
            </a:r>
            <a:endParaRPr lang="bg-BG" dirty="0"/>
          </a:p>
        </p:txBody>
      </p:sp>
      <p:pic>
        <p:nvPicPr>
          <p:cNvPr id="4" name="Картина 3">
            <a:extLst>
              <a:ext uri="{FF2B5EF4-FFF2-40B4-BE49-F238E27FC236}">
                <a16:creationId xmlns:a16="http://schemas.microsoft.com/office/drawing/2014/main" id="{0FDBB8D7-0723-4ACA-84B3-FFBA20E8CF74}"/>
              </a:ext>
            </a:extLst>
          </p:cNvPr>
          <p:cNvPicPr>
            <a:picLocks noChangeAspect="1"/>
          </p:cNvPicPr>
          <p:nvPr/>
        </p:nvPicPr>
        <p:blipFill>
          <a:blip r:embed="rId2"/>
          <a:stretch>
            <a:fillRect/>
          </a:stretch>
        </p:blipFill>
        <p:spPr>
          <a:xfrm>
            <a:off x="9944437" y="138625"/>
            <a:ext cx="1967864" cy="1075765"/>
          </a:xfrm>
          <a:prstGeom prst="rect">
            <a:avLst/>
          </a:prstGeom>
        </p:spPr>
      </p:pic>
      <p:pic>
        <p:nvPicPr>
          <p:cNvPr id="13" name="Картина 12">
            <a:extLst>
              <a:ext uri="{FF2B5EF4-FFF2-40B4-BE49-F238E27FC236}">
                <a16:creationId xmlns:a16="http://schemas.microsoft.com/office/drawing/2014/main" id="{7D5CE209-CE11-4ACD-8AA2-1884E8CAB600}"/>
              </a:ext>
            </a:extLst>
          </p:cNvPr>
          <p:cNvPicPr>
            <a:picLocks noChangeAspect="1"/>
          </p:cNvPicPr>
          <p:nvPr/>
        </p:nvPicPr>
        <p:blipFill>
          <a:blip r:embed="rId3"/>
          <a:stretch>
            <a:fillRect/>
          </a:stretch>
        </p:blipFill>
        <p:spPr>
          <a:xfrm>
            <a:off x="9359600" y="3215381"/>
            <a:ext cx="2604245" cy="3404656"/>
          </a:xfrm>
          <a:prstGeom prst="rect">
            <a:avLst/>
          </a:prstGeom>
          <a:ln>
            <a:noFill/>
          </a:ln>
          <a:effectLst>
            <a:softEdge rad="112500"/>
          </a:effectLst>
        </p:spPr>
      </p:pic>
      <p:pic>
        <p:nvPicPr>
          <p:cNvPr id="9" name="Картина 8">
            <a:extLst>
              <a:ext uri="{FF2B5EF4-FFF2-40B4-BE49-F238E27FC236}">
                <a16:creationId xmlns:a16="http://schemas.microsoft.com/office/drawing/2014/main" id="{9CDFA7A1-D711-485A-B93F-F5EA4092D7DB}"/>
              </a:ext>
            </a:extLst>
          </p:cNvPr>
          <p:cNvPicPr>
            <a:picLocks noChangeAspect="1"/>
          </p:cNvPicPr>
          <p:nvPr/>
        </p:nvPicPr>
        <p:blipFill>
          <a:blip r:embed="rId4"/>
          <a:stretch>
            <a:fillRect/>
          </a:stretch>
        </p:blipFill>
        <p:spPr>
          <a:xfrm>
            <a:off x="8525047" y="1214390"/>
            <a:ext cx="3203029" cy="2410013"/>
          </a:xfrm>
          <a:prstGeom prst="rect">
            <a:avLst/>
          </a:prstGeom>
          <a:ln>
            <a:noFill/>
          </a:ln>
          <a:effectLst>
            <a:softEdge rad="112500"/>
          </a:effectLst>
        </p:spPr>
      </p:pic>
    </p:spTree>
    <p:extLst>
      <p:ext uri="{BB962C8B-B14F-4D97-AF65-F5344CB8AC3E}">
        <p14:creationId xmlns:p14="http://schemas.microsoft.com/office/powerpoint/2010/main" val="279524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7F082F78-D398-4989-9827-D75ADF99622E}"/>
              </a:ext>
            </a:extLst>
          </p:cNvPr>
          <p:cNvSpPr>
            <a:spLocks noGrp="1"/>
          </p:cNvSpPr>
          <p:nvPr>
            <p:ph type="title"/>
          </p:nvPr>
        </p:nvSpPr>
        <p:spPr>
          <a:xfrm>
            <a:off x="2162619" y="386253"/>
            <a:ext cx="8911687" cy="1280890"/>
          </a:xfrm>
        </p:spPr>
        <p:txBody>
          <a:bodyPr>
            <a:normAutofit/>
          </a:bodyPr>
          <a:lstStyle/>
          <a:p>
            <a:r>
              <a:rPr lang="en-US" b="1" dirty="0"/>
              <a:t>Masks developed by the </a:t>
            </a:r>
            <a:br>
              <a:rPr lang="en-US" b="1" dirty="0"/>
            </a:br>
            <a:r>
              <a:rPr lang="en-US" b="1" dirty="0"/>
              <a:t>Institute of Organic Chemistry</a:t>
            </a:r>
            <a:endParaRPr lang="bg-BG" b="1" dirty="0"/>
          </a:p>
        </p:txBody>
      </p:sp>
      <p:sp>
        <p:nvSpPr>
          <p:cNvPr id="3" name="Контейнер за съдържание 2">
            <a:extLst>
              <a:ext uri="{FF2B5EF4-FFF2-40B4-BE49-F238E27FC236}">
                <a16:creationId xmlns:a16="http://schemas.microsoft.com/office/drawing/2014/main" id="{80618821-11F3-42C7-A04B-DC72FD3053AE}"/>
              </a:ext>
            </a:extLst>
          </p:cNvPr>
          <p:cNvSpPr>
            <a:spLocks noGrp="1"/>
          </p:cNvSpPr>
          <p:nvPr>
            <p:ph idx="1"/>
          </p:nvPr>
        </p:nvSpPr>
        <p:spPr>
          <a:xfrm>
            <a:off x="2162619" y="1654809"/>
            <a:ext cx="5438507" cy="4231574"/>
          </a:xfrm>
        </p:spPr>
        <p:txBody>
          <a:bodyPr>
            <a:noAutofit/>
          </a:bodyPr>
          <a:lstStyle/>
          <a:p>
            <a:r>
              <a:rPr lang="en-US" b="1" dirty="0"/>
              <a:t>The work is focused on prevention: Masks with activated carbon filter as adsorbent have already been developed and tested against viruses with a size similar to the one of coronaviruses. The activated carbon was obtained from apricot kernel (wastes). The masks have already shown that the viruses do not leak and cannot pass through the mask for up to 50 hours. The mask can be reused and steam sterilized.</a:t>
            </a:r>
          </a:p>
          <a:p>
            <a:endParaRPr lang="en-US" b="1" dirty="0"/>
          </a:p>
          <a:p>
            <a:r>
              <a:rPr lang="en-US" b="1" dirty="0"/>
              <a:t>In addition, different synthetic compounds and natural products (extracts) will be tested in order to find therapeutic or active substance against coronavirus 229E strain.</a:t>
            </a:r>
          </a:p>
        </p:txBody>
      </p:sp>
      <p:pic>
        <p:nvPicPr>
          <p:cNvPr id="4" name="Картина 3">
            <a:extLst>
              <a:ext uri="{FF2B5EF4-FFF2-40B4-BE49-F238E27FC236}">
                <a16:creationId xmlns:a16="http://schemas.microsoft.com/office/drawing/2014/main" id="{227E4E5F-CA43-4EF4-BB7F-42CF3AFD19FC}"/>
              </a:ext>
            </a:extLst>
          </p:cNvPr>
          <p:cNvPicPr>
            <a:picLocks noChangeAspect="1"/>
          </p:cNvPicPr>
          <p:nvPr/>
        </p:nvPicPr>
        <p:blipFill>
          <a:blip r:embed="rId2"/>
          <a:stretch>
            <a:fillRect/>
          </a:stretch>
        </p:blipFill>
        <p:spPr>
          <a:xfrm>
            <a:off x="9874643" y="226172"/>
            <a:ext cx="2026900" cy="1108038"/>
          </a:xfrm>
          <a:prstGeom prst="rect">
            <a:avLst/>
          </a:prstGeom>
        </p:spPr>
      </p:pic>
      <p:pic>
        <p:nvPicPr>
          <p:cNvPr id="6" name="Картина 5">
            <a:extLst>
              <a:ext uri="{FF2B5EF4-FFF2-40B4-BE49-F238E27FC236}">
                <a16:creationId xmlns:a16="http://schemas.microsoft.com/office/drawing/2014/main" id="{889E7778-B2F7-4642-AFF9-BE8985E22F09}"/>
              </a:ext>
            </a:extLst>
          </p:cNvPr>
          <p:cNvPicPr>
            <a:picLocks noChangeAspect="1"/>
          </p:cNvPicPr>
          <p:nvPr/>
        </p:nvPicPr>
        <p:blipFill>
          <a:blip r:embed="rId3"/>
          <a:stretch>
            <a:fillRect/>
          </a:stretch>
        </p:blipFill>
        <p:spPr>
          <a:xfrm>
            <a:off x="8078993" y="2000076"/>
            <a:ext cx="3467549" cy="405110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28449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a:extLst>
              <a:ext uri="{FF2B5EF4-FFF2-40B4-BE49-F238E27FC236}">
                <a16:creationId xmlns:a16="http://schemas.microsoft.com/office/drawing/2014/main" id="{972FB451-807C-4292-83C2-0ED01847109D}"/>
              </a:ext>
            </a:extLst>
          </p:cNvPr>
          <p:cNvSpPr>
            <a:spLocks noGrp="1"/>
          </p:cNvSpPr>
          <p:nvPr>
            <p:ph type="title"/>
          </p:nvPr>
        </p:nvSpPr>
        <p:spPr>
          <a:xfrm>
            <a:off x="1723538" y="513667"/>
            <a:ext cx="8911687" cy="1280890"/>
          </a:xfrm>
        </p:spPr>
        <p:txBody>
          <a:bodyPr/>
          <a:lstStyle/>
          <a:p>
            <a:r>
              <a:rPr lang="en-GB" b="1" dirty="0"/>
              <a:t>Economic</a:t>
            </a:r>
            <a:r>
              <a:rPr lang="ru-RU" b="1" dirty="0"/>
              <a:t> </a:t>
            </a:r>
            <a:r>
              <a:rPr lang="en-GB" b="1" dirty="0"/>
              <a:t>measures and </a:t>
            </a:r>
            <a:br>
              <a:rPr lang="en-GB" b="1" dirty="0"/>
            </a:br>
            <a:r>
              <a:rPr lang="en-GB" b="1" dirty="0"/>
              <a:t>models</a:t>
            </a:r>
            <a:endParaRPr lang="bg-BG" dirty="0"/>
          </a:p>
        </p:txBody>
      </p:sp>
      <p:sp>
        <p:nvSpPr>
          <p:cNvPr id="3" name="Контейнер за съдържание 2">
            <a:extLst>
              <a:ext uri="{FF2B5EF4-FFF2-40B4-BE49-F238E27FC236}">
                <a16:creationId xmlns:a16="http://schemas.microsoft.com/office/drawing/2014/main" id="{86943EAE-7304-4BF5-A370-CBC92DC60118}"/>
              </a:ext>
            </a:extLst>
          </p:cNvPr>
          <p:cNvSpPr>
            <a:spLocks noGrp="1"/>
          </p:cNvSpPr>
          <p:nvPr>
            <p:ph idx="1"/>
          </p:nvPr>
        </p:nvSpPr>
        <p:spPr>
          <a:xfrm>
            <a:off x="1441569" y="1689847"/>
            <a:ext cx="6008523" cy="4724400"/>
          </a:xfrm>
        </p:spPr>
        <p:txBody>
          <a:bodyPr>
            <a:normAutofit/>
          </a:bodyPr>
          <a:lstStyle/>
          <a:p>
            <a:r>
              <a:rPr lang="en-US" b="1" dirty="0"/>
              <a:t>The forthcoming recession is based on the vulnerability of the human factor;</a:t>
            </a:r>
          </a:p>
          <a:p>
            <a:r>
              <a:rPr lang="en-US" b="1" dirty="0"/>
              <a:t>The analysis assesses the socio-economic consequences of the fight against COVID-19;</a:t>
            </a:r>
          </a:p>
          <a:p>
            <a:r>
              <a:rPr lang="en-US" b="1" dirty="0"/>
              <a:t>An overview of the monetary and fiscal measures taken in the countries which are the main trade partners of Bulgaria</a:t>
            </a:r>
            <a:r>
              <a:rPr lang="bg-BG" b="1" dirty="0"/>
              <a:t> </a:t>
            </a:r>
            <a:r>
              <a:rPr lang="en-GB" b="1" dirty="0"/>
              <a:t>is presented</a:t>
            </a:r>
            <a:r>
              <a:rPr lang="en-US" b="1" dirty="0"/>
              <a:t>;</a:t>
            </a:r>
          </a:p>
          <a:p>
            <a:r>
              <a:rPr lang="en-US" b="1" dirty="0"/>
              <a:t>Three possible scenarios for the development of the Bulgarian economy by the end of the year are proposed;</a:t>
            </a:r>
          </a:p>
          <a:p>
            <a:r>
              <a:rPr lang="en-US" b="1" dirty="0"/>
              <a:t>The measures taken so far by the government have been assessed and some specific recommendations have been made.</a:t>
            </a:r>
            <a:endParaRPr lang="ru-RU" b="1" dirty="0"/>
          </a:p>
        </p:txBody>
      </p:sp>
      <p:pic>
        <p:nvPicPr>
          <p:cNvPr id="4" name="Картина 3">
            <a:extLst>
              <a:ext uri="{FF2B5EF4-FFF2-40B4-BE49-F238E27FC236}">
                <a16:creationId xmlns:a16="http://schemas.microsoft.com/office/drawing/2014/main" id="{1477DA9A-586C-4A07-88F3-8282672CDF67}"/>
              </a:ext>
            </a:extLst>
          </p:cNvPr>
          <p:cNvPicPr>
            <a:picLocks noChangeAspect="1"/>
          </p:cNvPicPr>
          <p:nvPr/>
        </p:nvPicPr>
        <p:blipFill>
          <a:blip r:embed="rId2"/>
          <a:stretch>
            <a:fillRect/>
          </a:stretch>
        </p:blipFill>
        <p:spPr>
          <a:xfrm>
            <a:off x="10101430" y="71801"/>
            <a:ext cx="1950720" cy="1066393"/>
          </a:xfrm>
          <a:prstGeom prst="rect">
            <a:avLst/>
          </a:prstGeom>
        </p:spPr>
      </p:pic>
      <p:pic>
        <p:nvPicPr>
          <p:cNvPr id="7" name="Картина 6">
            <a:extLst>
              <a:ext uri="{FF2B5EF4-FFF2-40B4-BE49-F238E27FC236}">
                <a16:creationId xmlns:a16="http://schemas.microsoft.com/office/drawing/2014/main" id="{C6B4F6C1-4585-43BD-BEA6-798F5BCB8370}"/>
              </a:ext>
            </a:extLst>
          </p:cNvPr>
          <p:cNvPicPr>
            <a:picLocks noChangeAspect="1"/>
          </p:cNvPicPr>
          <p:nvPr/>
        </p:nvPicPr>
        <p:blipFill>
          <a:blip r:embed="rId3"/>
          <a:stretch>
            <a:fillRect/>
          </a:stretch>
        </p:blipFill>
        <p:spPr>
          <a:xfrm>
            <a:off x="7450092" y="941822"/>
            <a:ext cx="2699181" cy="1839221"/>
          </a:xfrm>
          <a:prstGeom prst="rect">
            <a:avLst/>
          </a:prstGeom>
          <a:ln w="12700">
            <a:solidFill>
              <a:schemeClr val="tx1"/>
            </a:solidFill>
          </a:ln>
        </p:spPr>
      </p:pic>
      <p:pic>
        <p:nvPicPr>
          <p:cNvPr id="9" name="Картина 8">
            <a:extLst>
              <a:ext uri="{FF2B5EF4-FFF2-40B4-BE49-F238E27FC236}">
                <a16:creationId xmlns:a16="http://schemas.microsoft.com/office/drawing/2014/main" id="{CF01DCA6-C90F-4FA7-9501-2334A7E08C31}"/>
              </a:ext>
            </a:extLst>
          </p:cNvPr>
          <p:cNvPicPr>
            <a:picLocks noChangeAspect="1"/>
          </p:cNvPicPr>
          <p:nvPr/>
        </p:nvPicPr>
        <p:blipFill>
          <a:blip r:embed="rId4"/>
          <a:stretch>
            <a:fillRect/>
          </a:stretch>
        </p:blipFill>
        <p:spPr>
          <a:xfrm>
            <a:off x="9176273" y="2781043"/>
            <a:ext cx="2722865" cy="1841476"/>
          </a:xfrm>
          <a:prstGeom prst="rect">
            <a:avLst/>
          </a:prstGeom>
          <a:ln w="12700">
            <a:solidFill>
              <a:schemeClr val="tx1"/>
            </a:solidFill>
          </a:ln>
        </p:spPr>
      </p:pic>
      <p:pic>
        <p:nvPicPr>
          <p:cNvPr id="11" name="Картина 10">
            <a:extLst>
              <a:ext uri="{FF2B5EF4-FFF2-40B4-BE49-F238E27FC236}">
                <a16:creationId xmlns:a16="http://schemas.microsoft.com/office/drawing/2014/main" id="{8387DE06-A121-4B03-9291-6952A1507350}"/>
              </a:ext>
            </a:extLst>
          </p:cNvPr>
          <p:cNvPicPr>
            <a:picLocks noChangeAspect="1"/>
          </p:cNvPicPr>
          <p:nvPr/>
        </p:nvPicPr>
        <p:blipFill>
          <a:blip r:embed="rId5"/>
          <a:stretch>
            <a:fillRect/>
          </a:stretch>
        </p:blipFill>
        <p:spPr>
          <a:xfrm>
            <a:off x="7642078" y="4668819"/>
            <a:ext cx="2895627" cy="1960581"/>
          </a:xfrm>
          <a:prstGeom prst="rect">
            <a:avLst/>
          </a:prstGeom>
          <a:ln w="12700">
            <a:solidFill>
              <a:schemeClr val="tx1"/>
            </a:solidFill>
          </a:ln>
        </p:spPr>
      </p:pic>
    </p:spTree>
    <p:extLst>
      <p:ext uri="{BB962C8B-B14F-4D97-AF65-F5344CB8AC3E}">
        <p14:creationId xmlns:p14="http://schemas.microsoft.com/office/powerpoint/2010/main" val="32527141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0948" y="322896"/>
            <a:ext cx="8911687" cy="1280890"/>
          </a:xfrm>
        </p:spPr>
        <p:txBody>
          <a:bodyPr>
            <a:normAutofit fontScale="90000"/>
          </a:bodyPr>
          <a:lstStyle/>
          <a:p>
            <a:r>
              <a:rPr lang="en-US" b="1" dirty="0"/>
              <a:t>Stress under coronavirus infection</a:t>
            </a:r>
            <a:br>
              <a:rPr lang="en-US" b="1" dirty="0"/>
            </a:br>
            <a:r>
              <a:rPr lang="en-US" b="1" dirty="0"/>
              <a:t> conditions – how to overcome it </a:t>
            </a:r>
            <a:br>
              <a:rPr lang="bg-BG" b="1" dirty="0"/>
            </a:br>
            <a:endParaRPr lang="bg-BG" dirty="0"/>
          </a:p>
        </p:txBody>
      </p:sp>
      <p:sp>
        <p:nvSpPr>
          <p:cNvPr id="3" name="Content Placeholder 2"/>
          <p:cNvSpPr>
            <a:spLocks noGrp="1"/>
          </p:cNvSpPr>
          <p:nvPr>
            <p:ph idx="1"/>
          </p:nvPr>
        </p:nvSpPr>
        <p:spPr>
          <a:xfrm>
            <a:off x="1771159" y="1964751"/>
            <a:ext cx="5376135" cy="4420493"/>
          </a:xfrm>
        </p:spPr>
        <p:txBody>
          <a:bodyPr>
            <a:noAutofit/>
          </a:bodyPr>
          <a:lstStyle/>
          <a:p>
            <a:pPr algn="just"/>
            <a:r>
              <a:rPr lang="en-US" b="1" dirty="0"/>
              <a:t>The Department of Psychology at the Institute for Population and Human Studies – Bulgarian Academy of Sciences (IPHS-BAS) implemented the second wave of research on stress responses and how to deal with it in conditions of spreading coronavirus infection in Bulgaria</a:t>
            </a:r>
          </a:p>
          <a:p>
            <a:pPr algn="just"/>
            <a:r>
              <a:rPr lang="en-US" b="1" dirty="0"/>
              <a:t>The survey was conducted between 25 April and 2 May 2020 among a random sample of 868 persons surveyed. </a:t>
            </a:r>
          </a:p>
          <a:p>
            <a:pPr algn="just"/>
            <a:r>
              <a:rPr lang="en-US" b="1" dirty="0"/>
              <a:t>An additional focus of interest in the second wave is social change and the impact of social exclusion. The study continues also with the support of the International Sociological Association in Sweden, Germany, Portugal, Italy and China.</a:t>
            </a:r>
            <a:endParaRPr lang="bg-BG" b="1" dirty="0"/>
          </a:p>
        </p:txBody>
      </p:sp>
      <p:pic>
        <p:nvPicPr>
          <p:cNvPr id="4" name="Картина 3">
            <a:extLst>
              <a:ext uri="{FF2B5EF4-FFF2-40B4-BE49-F238E27FC236}">
                <a16:creationId xmlns:a16="http://schemas.microsoft.com/office/drawing/2014/main" id="{1477DA9A-586C-4A07-88F3-8282672CDF67}"/>
              </a:ext>
            </a:extLst>
          </p:cNvPr>
          <p:cNvPicPr>
            <a:picLocks noChangeAspect="1"/>
          </p:cNvPicPr>
          <p:nvPr/>
        </p:nvPicPr>
        <p:blipFill>
          <a:blip r:embed="rId2"/>
          <a:stretch>
            <a:fillRect/>
          </a:stretch>
        </p:blipFill>
        <p:spPr>
          <a:xfrm>
            <a:off x="10133703" y="269104"/>
            <a:ext cx="1950720" cy="106639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7294" y="1302354"/>
            <a:ext cx="3335342" cy="1870010"/>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96734" y="3028418"/>
            <a:ext cx="3371802" cy="1906087"/>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060" y="4805761"/>
            <a:ext cx="3416063" cy="19167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98486352"/>
      </p:ext>
    </p:extLst>
  </p:cSld>
  <p:clrMapOvr>
    <a:masterClrMapping/>
  </p:clrMapOvr>
</p:sld>
</file>

<file path=ppt/theme/theme1.xml><?xml version="1.0" encoding="utf-8"?>
<a:theme xmlns:a="http://schemas.openxmlformats.org/drawingml/2006/main" name="Загатване">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202</TotalTime>
  <Words>620</Words>
  <Application>Microsoft Office PowerPoint</Application>
  <PresentationFormat>Widescreen</PresentationFormat>
  <Paragraphs>35</Paragraphs>
  <Slides>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Century Gothic</vt:lpstr>
      <vt:lpstr>Wingdings</vt:lpstr>
      <vt:lpstr>Wingdings 3</vt:lpstr>
      <vt:lpstr>Загатване</vt:lpstr>
      <vt:lpstr>The Bulgarian Academy of Sciences and the COVID-19 pandemic</vt:lpstr>
      <vt:lpstr>Activities of the Bulgarian  Academy of Sciences:</vt:lpstr>
      <vt:lpstr>Special section on the BAS  website</vt:lpstr>
      <vt:lpstr>Masks developed by the  Institute of Organic Chemistry</vt:lpstr>
      <vt:lpstr>Economic measures and  models</vt:lpstr>
      <vt:lpstr>Stress under coronavirus infection  conditions – how to overcome it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Bulgarian Academy of Sciences and the Covid-19 pandemic</dc:title>
  <dc:creator>Petar Bonev</dc:creator>
  <cp:lastModifiedBy>JR</cp:lastModifiedBy>
  <cp:revision>27</cp:revision>
  <dcterms:created xsi:type="dcterms:W3CDTF">2020-05-20T10:09:35Z</dcterms:created>
  <dcterms:modified xsi:type="dcterms:W3CDTF">2020-05-29T09:47:49Z</dcterms:modified>
</cp:coreProperties>
</file>