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notesMasterIdLst>
    <p:notesMasterId r:id="rId41"/>
  </p:notesMasterIdLst>
  <p:handoutMasterIdLst>
    <p:handoutMasterId r:id="rId42"/>
  </p:handoutMasterIdLst>
  <p:sldIdLst>
    <p:sldId id="256" r:id="rId2"/>
    <p:sldId id="296" r:id="rId3"/>
    <p:sldId id="257" r:id="rId4"/>
    <p:sldId id="258" r:id="rId5"/>
    <p:sldId id="259" r:id="rId6"/>
    <p:sldId id="297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82" r:id="rId24"/>
    <p:sldId id="276" r:id="rId25"/>
    <p:sldId id="277" r:id="rId26"/>
    <p:sldId id="278" r:id="rId27"/>
    <p:sldId id="279" r:id="rId28"/>
    <p:sldId id="280" r:id="rId29"/>
    <p:sldId id="283" r:id="rId30"/>
    <p:sldId id="284" r:id="rId31"/>
    <p:sldId id="286" r:id="rId32"/>
    <p:sldId id="290" r:id="rId33"/>
    <p:sldId id="281" r:id="rId34"/>
    <p:sldId id="287" r:id="rId35"/>
    <p:sldId id="288" r:id="rId36"/>
    <p:sldId id="293" r:id="rId37"/>
    <p:sldId id="291" r:id="rId38"/>
    <p:sldId id="292" r:id="rId39"/>
    <p:sldId id="294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adjitodorov" initials="S" lastIdx="1" clrIdx="0">
    <p:extLst>
      <p:ext uri="{19B8F6BF-5375-455C-9EA6-DF929625EA0E}">
        <p15:presenceInfo xmlns:p15="http://schemas.microsoft.com/office/powerpoint/2012/main" userId="SHadjitodorov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2947" autoAdjust="0"/>
  </p:normalViewPr>
  <p:slideViewPr>
    <p:cSldViewPr snapToGrid="0">
      <p:cViewPr varScale="1">
        <p:scale>
          <a:sx n="73" d="100"/>
          <a:sy n="73" d="100"/>
        </p:scale>
        <p:origin x="1070" y="5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92C438-CE27-49F8-B343-2EE931885C2E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2A2231-13BF-4578-87E3-2D380C267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1634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01167D-EF66-477A-8E98-DB46421F7350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E81D84-C1FA-4767-BB95-C1BBE6992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377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81D84-C1FA-4767-BB95-C1BBE6992DB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7186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81D84-C1FA-4767-BB95-C1BBE6992DB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2251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81D84-C1FA-4767-BB95-C1BBE6992DB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0116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81D84-C1FA-4767-BB95-C1BBE6992DB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3222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81D84-C1FA-4767-BB95-C1BBE6992DB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0356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81D84-C1FA-4767-BB95-C1BBE6992DB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0362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81D84-C1FA-4767-BB95-C1BBE6992DB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302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81D84-C1FA-4767-BB95-C1BBE6992DB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8704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81D84-C1FA-4767-BB95-C1BBE6992DB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9924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81D84-C1FA-4767-BB95-C1BBE6992DB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8338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81D84-C1FA-4767-BB95-C1BBE6992DB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2072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81D84-C1FA-4767-BB95-C1BBE6992DB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47885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81D84-C1FA-4767-BB95-C1BBE6992DB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094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81D84-C1FA-4767-BB95-C1BBE6992DB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89812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81D84-C1FA-4767-BB95-C1BBE6992DB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51179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81D84-C1FA-4767-BB95-C1BBE6992DB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24621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81D84-C1FA-4767-BB95-C1BBE6992DB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13274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81D84-C1FA-4767-BB95-C1BBE6992DB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9226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endParaRPr lang="en-US" sz="1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81D84-C1FA-4767-BB95-C1BBE6992DB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67807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81D84-C1FA-4767-BB95-C1BBE6992DB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80038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81D84-C1FA-4767-BB95-C1BBE6992DB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26365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81D84-C1FA-4767-BB95-C1BBE6992DB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7134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81D84-C1FA-4767-BB95-C1BBE6992DB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04557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81D84-C1FA-4767-BB95-C1BBE6992DB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50201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81D84-C1FA-4767-BB95-C1BBE6992DB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58224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81D84-C1FA-4767-BB95-C1BBE6992DB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62701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81D84-C1FA-4767-BB95-C1BBE6992DB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1921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endParaRPr lang="en-US" sz="1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81D84-C1FA-4767-BB95-C1BBE6992DB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71329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81D84-C1FA-4767-BB95-C1BBE6992DB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17054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81D84-C1FA-4767-BB95-C1BBE6992DB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67154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81D84-C1FA-4767-BB95-C1BBE6992DB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17017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81D84-C1FA-4767-BB95-C1BBE6992DB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35954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81D84-C1FA-4767-BB95-C1BBE6992DB5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734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81D84-C1FA-4767-BB95-C1BBE6992DB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5145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81D84-C1FA-4767-BB95-C1BBE6992DB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0233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81D84-C1FA-4767-BB95-C1BBE6992DB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1663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81D84-C1FA-4767-BB95-C1BBE6992DB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5974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81D84-C1FA-4767-BB95-C1BBE6992DB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5657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81D84-C1FA-4767-BB95-C1BBE6992DB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001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AE26A-0ED2-4F2C-A723-5B2BD2485983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B486-B649-477F-B0C1-A610071C6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229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AE26A-0ED2-4F2C-A723-5B2BD2485983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B486-B649-477F-B0C1-A610071C6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007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AE26A-0ED2-4F2C-A723-5B2BD2485983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B486-B649-477F-B0C1-A610071C6007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13927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AE26A-0ED2-4F2C-A723-5B2BD2485983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B486-B649-477F-B0C1-A610071C6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026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AE26A-0ED2-4F2C-A723-5B2BD2485983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B486-B649-477F-B0C1-A610071C600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41732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AE26A-0ED2-4F2C-A723-5B2BD2485983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B486-B649-477F-B0C1-A610071C6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7103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AE26A-0ED2-4F2C-A723-5B2BD2485983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B486-B649-477F-B0C1-A610071C6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2434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AE26A-0ED2-4F2C-A723-5B2BD2485983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B486-B649-477F-B0C1-A610071C6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537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AE26A-0ED2-4F2C-A723-5B2BD2485983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B486-B649-477F-B0C1-A610071C6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425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AE26A-0ED2-4F2C-A723-5B2BD2485983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B486-B649-477F-B0C1-A610071C6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319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AE26A-0ED2-4F2C-A723-5B2BD2485983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B486-B649-477F-B0C1-A610071C6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402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AE26A-0ED2-4F2C-A723-5B2BD2485983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B486-B649-477F-B0C1-A610071C6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17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AE26A-0ED2-4F2C-A723-5B2BD2485983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B486-B649-477F-B0C1-A610071C6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924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AE26A-0ED2-4F2C-A723-5B2BD2485983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B486-B649-477F-B0C1-A610071C6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766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AE26A-0ED2-4F2C-A723-5B2BD2485983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B486-B649-477F-B0C1-A610071C6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581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AE26A-0ED2-4F2C-A723-5B2BD2485983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B486-B649-477F-B0C1-A610071C6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06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AE26A-0ED2-4F2C-A723-5B2BD2485983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769B486-B649-477F-B0C1-A610071C6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808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9233" y="1122363"/>
            <a:ext cx="9624891" cy="23876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ru-RU" b="1" dirty="0"/>
              <a:t>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Иновационната дейност на БАН - актуално състояние и перспектива 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6032" y="4981904"/>
            <a:ext cx="8961237" cy="1342988"/>
          </a:xfrm>
        </p:spPr>
        <p:txBody>
          <a:bodyPr>
            <a:normAutofit/>
          </a:bodyPr>
          <a:lstStyle/>
          <a:p>
            <a:pPr algn="l"/>
            <a:r>
              <a:rPr lang="bg-BG" b="1" dirty="0">
                <a:solidFill>
                  <a:schemeClr val="accent2">
                    <a:lumMod val="50000"/>
                  </a:schemeClr>
                </a:solidFill>
              </a:rPr>
              <a:t>чл.-кор. Стефан Хаджитодоров</a:t>
            </a:r>
          </a:p>
          <a:p>
            <a:pPr algn="l"/>
            <a:r>
              <a:rPr lang="bg-BG" b="1" dirty="0" smtClean="0">
                <a:solidFill>
                  <a:schemeClr val="accent2">
                    <a:lumMod val="50000"/>
                  </a:schemeClr>
                </a:solidFill>
              </a:rPr>
              <a:t>заместник-председател </a:t>
            </a:r>
            <a:r>
              <a:rPr lang="bg-BG" b="1" dirty="0">
                <a:solidFill>
                  <a:schemeClr val="accent2">
                    <a:lumMod val="50000"/>
                  </a:schemeClr>
                </a:solidFill>
              </a:rPr>
              <a:t>на БАН</a:t>
            </a:r>
          </a:p>
          <a:p>
            <a:pPr algn="l"/>
            <a:r>
              <a:rPr lang="bg-BG" b="1" dirty="0">
                <a:solidFill>
                  <a:schemeClr val="accent2">
                    <a:lumMod val="50000"/>
                  </a:schemeClr>
                </a:solidFill>
              </a:rPr>
              <a:t>06.07.2021 г</a:t>
            </a:r>
            <a:r>
              <a:rPr lang="bg-BG" b="1" dirty="0" smtClean="0">
                <a:solidFill>
                  <a:schemeClr val="accent2">
                    <a:lumMod val="50000"/>
                  </a:schemeClr>
                </a:solidFill>
              </a:rPr>
              <a:t>., ХХ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IX-</a:t>
            </a:r>
            <a:r>
              <a:rPr lang="bg-BG" b="1" dirty="0" smtClean="0">
                <a:solidFill>
                  <a:schemeClr val="accent2">
                    <a:lumMod val="50000"/>
                  </a:schemeClr>
                </a:solidFill>
              </a:rPr>
              <a:t>то редовно заседание на Съвета на настоятелите на БАН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  <a:p>
            <a:pPr algn="l"/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32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5543" y="675368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bg-BG" sz="3300" b="1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НОВИ МАТЕРИАЛИ, ТЕХНОЛОГИИ И МЕТОДИ ЗА ОЦЕНКА НА ФОТОВОЛТАИЧНИ СИСТЕМИ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/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</a:br>
            <a:endParaRPr lang="en-US" dirty="0">
              <a:solidFill>
                <a:schemeClr val="accent2">
                  <a:lumMod val="7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4914" y="2506662"/>
            <a:ext cx="10515600" cy="2643407"/>
          </a:xfrm>
        </p:spPr>
        <p:txBody>
          <a:bodyPr>
            <a:normAutofit/>
          </a:bodyPr>
          <a:lstStyle/>
          <a:p>
            <a:pPr lvl="0" algn="just"/>
            <a:r>
              <a:rPr lang="bg-BG" sz="2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Нов тип перовскитни материали за приложение в слънчеви фотоелементи  и оптоелектронни </a:t>
            </a:r>
            <a:r>
              <a:rPr lang="bg-BG" sz="20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прибори; </a:t>
            </a:r>
            <a:endParaRPr lang="en-US" sz="2000" dirty="0">
              <a:latin typeface="+mj-lt"/>
              <a:ea typeface="Times New Roman" panose="02020603050405020304" pitchFamily="18" charset="0"/>
            </a:endParaRPr>
          </a:p>
          <a:p>
            <a:pPr lvl="0" algn="just"/>
            <a:r>
              <a:rPr lang="bg-BG" sz="2000" dirty="0">
                <a:latin typeface="+mj-lt"/>
                <a:ea typeface="Times New Roman" panose="02020603050405020304" pitchFamily="18" charset="0"/>
              </a:rPr>
              <a:t>Технология за прозрачни проводящи покрития на базата на наноламинатна структура от метални оксиди и метални </a:t>
            </a:r>
            <a:r>
              <a:rPr lang="bg-BG" sz="2000" dirty="0" smtClean="0">
                <a:latin typeface="+mj-lt"/>
                <a:ea typeface="Times New Roman" panose="02020603050405020304" pitchFamily="18" charset="0"/>
              </a:rPr>
              <a:t>наночастици;</a:t>
            </a:r>
          </a:p>
          <a:p>
            <a:pPr lvl="0" algn="just"/>
            <a:r>
              <a:rPr lang="bg-BG" sz="20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Прозрачни </a:t>
            </a:r>
            <a:r>
              <a:rPr lang="bg-BG" sz="2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фотоволтаични </a:t>
            </a:r>
            <a:r>
              <a:rPr lang="bg-BG" sz="20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клетки;</a:t>
            </a:r>
            <a:endParaRPr lang="en-US" sz="2000" dirty="0"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bg-BG" sz="2000" dirty="0" smtClean="0">
                <a:latin typeface="+mj-lt"/>
                <a:ea typeface="Times New Roman" panose="02020603050405020304" pitchFamily="18" charset="0"/>
              </a:rPr>
              <a:t>Тестване </a:t>
            </a:r>
            <a:r>
              <a:rPr lang="bg-BG" sz="2000" dirty="0">
                <a:latin typeface="+mj-lt"/>
                <a:ea typeface="Times New Roman" panose="02020603050405020304" pitchFamily="18" charset="0"/>
              </a:rPr>
              <a:t>и сертифициране на </a:t>
            </a:r>
            <a:r>
              <a:rPr lang="bg-BG" sz="2000" dirty="0" smtClean="0">
                <a:latin typeface="+mj-lt"/>
                <a:ea typeface="Times New Roman" panose="02020603050405020304" pitchFamily="18" charset="0"/>
              </a:rPr>
              <a:t>модули. </a:t>
            </a: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9363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7666" y="504824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bg-BG" sz="3300" b="1" dirty="0">
                <a:solidFill>
                  <a:schemeClr val="accent2">
                    <a:lumMod val="75000"/>
                  </a:schemeClr>
                </a:solidFill>
                <a:ea typeface="Times New Roman" panose="02020603050405020304" pitchFamily="18" charset="0"/>
              </a:rPr>
              <a:t>ЕЛЕКТРОХИМИЧНИ ВОДОРОДНИ ТЕХНОЛОГИИ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070679"/>
          </a:xfrm>
        </p:spPr>
        <p:txBody>
          <a:bodyPr/>
          <a:lstStyle/>
          <a:p>
            <a:pPr algn="just"/>
            <a:r>
              <a:rPr lang="bg-BG" sz="2000" dirty="0">
                <a:latin typeface="+mj-lt"/>
                <a:ea typeface="Times New Roman" panose="02020603050405020304" pitchFamily="18" charset="0"/>
              </a:rPr>
              <a:t>Водороден електрохимичен </a:t>
            </a:r>
            <a:r>
              <a:rPr lang="bg-BG" sz="2000" dirty="0" smtClean="0">
                <a:latin typeface="+mj-lt"/>
                <a:ea typeface="Times New Roman" panose="02020603050405020304" pitchFamily="18" charset="0"/>
              </a:rPr>
              <a:t>компресор;</a:t>
            </a:r>
          </a:p>
          <a:p>
            <a:pPr lvl="0" algn="just"/>
            <a:r>
              <a:rPr lang="bg-BG" sz="2000" dirty="0">
                <a:latin typeface="+mj-lt"/>
                <a:ea typeface="Times New Roman" panose="02020603050405020304" pitchFamily="18" charset="0"/>
              </a:rPr>
              <a:t>Твърди полимерни електролитни мембрани на основа пара- и мета-полибензимидазол (ПБИ</a:t>
            </a:r>
            <a:r>
              <a:rPr lang="bg-BG" sz="2000" dirty="0" smtClean="0">
                <a:latin typeface="+mj-lt"/>
                <a:ea typeface="Times New Roman" panose="02020603050405020304" pitchFamily="18" charset="0"/>
              </a:rPr>
              <a:t>);</a:t>
            </a:r>
          </a:p>
          <a:p>
            <a:pPr algn="just"/>
            <a:r>
              <a:rPr lang="bg-BG" sz="2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Композитни полимер-електролитни мембрани на основа сулфониран алифатен еластомер с включен слоест </a:t>
            </a:r>
            <a:r>
              <a:rPr lang="bg-BG" sz="20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силикат; </a:t>
            </a:r>
            <a:endParaRPr lang="en-US" sz="2000" dirty="0"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bg-BG" sz="2000" dirty="0">
                <a:latin typeface="+mj-lt"/>
                <a:ea typeface="Times New Roman" panose="02020603050405020304" pitchFamily="18" charset="0"/>
              </a:rPr>
              <a:t>Иновативна концепция за твърдооксидна горивна клетка, работеща в обратим </a:t>
            </a:r>
            <a:r>
              <a:rPr lang="bg-BG" sz="2000" dirty="0" smtClean="0">
                <a:latin typeface="+mj-lt"/>
                <a:ea typeface="Times New Roman" panose="02020603050405020304" pitchFamily="18" charset="0"/>
              </a:rPr>
              <a:t>режим;</a:t>
            </a:r>
          </a:p>
          <a:p>
            <a:pPr algn="just"/>
            <a:r>
              <a:rPr lang="bg-BG" sz="2000" dirty="0">
                <a:latin typeface="+mj-lt"/>
                <a:ea typeface="Calibri" panose="020F0502020204030204" pitchFamily="34" charset="0"/>
              </a:rPr>
              <a:t>Нови типове биогоривни елементи със специфично </a:t>
            </a:r>
            <a:r>
              <a:rPr lang="bg-BG" sz="2000" dirty="0" smtClean="0">
                <a:latin typeface="+mj-lt"/>
                <a:ea typeface="Calibri" panose="020F0502020204030204" pitchFamily="34" charset="0"/>
              </a:rPr>
              <a:t>приложение</a:t>
            </a:r>
            <a:r>
              <a:rPr lang="bg-BG" sz="2000" dirty="0">
                <a:latin typeface="+mj-lt"/>
                <a:ea typeface="Calibri" panose="020F0502020204030204" pitchFamily="34" charset="0"/>
              </a:rPr>
              <a:t>;</a:t>
            </a:r>
            <a:endParaRPr lang="bg-BG" sz="2000" dirty="0" smtClean="0">
              <a:latin typeface="+mj-lt"/>
              <a:ea typeface="Calibri" panose="020F0502020204030204" pitchFamily="34" charset="0"/>
            </a:endParaRPr>
          </a:p>
          <a:p>
            <a:pPr lvl="0" algn="just"/>
            <a:r>
              <a:rPr lang="bg-BG" sz="2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Фотоелектролизна клетка за получаване на водород с иновативни функционални каталитични </a:t>
            </a:r>
            <a:r>
              <a:rPr lang="bg-BG" sz="20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материали.</a:t>
            </a:r>
            <a:endParaRPr lang="en-US" sz="2000" dirty="0">
              <a:latin typeface="+mj-lt"/>
              <a:ea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11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169342" cy="1320800"/>
          </a:xfrm>
        </p:spPr>
        <p:txBody>
          <a:bodyPr>
            <a:normAutofit/>
          </a:bodyPr>
          <a:lstStyle/>
          <a:p>
            <a:pPr algn="ctr"/>
            <a:r>
              <a:rPr lang="bg-BG" sz="3000" b="1" dirty="0">
                <a:solidFill>
                  <a:schemeClr val="accent2">
                    <a:lumMod val="75000"/>
                  </a:schemeClr>
                </a:solidFill>
                <a:ea typeface="Times New Roman" panose="02020603050405020304" pitchFamily="18" charset="0"/>
              </a:rPr>
              <a:t>ПОЛУЧАВАНЕ И ПРЕЧИСТВАНЕ НА БИОВОДОРОД</a:t>
            </a:r>
            <a:endParaRPr lang="en-US" sz="3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90"/>
            <a:ext cx="9906583" cy="1665176"/>
          </a:xfrm>
        </p:spPr>
        <p:txBody>
          <a:bodyPr/>
          <a:lstStyle/>
          <a:p>
            <a:pPr lvl="0" algn="just"/>
            <a:r>
              <a:rPr lang="bg-BG" sz="2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Иновативна технология за получаване на биогаз от органични суровини и </a:t>
            </a:r>
            <a:r>
              <a:rPr lang="bg-BG" sz="20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отпадъци;</a:t>
            </a:r>
            <a:endParaRPr lang="en-US" sz="2000" dirty="0">
              <a:latin typeface="+mj-lt"/>
              <a:ea typeface="Times New Roman" panose="02020603050405020304" pitchFamily="18" charset="0"/>
            </a:endParaRPr>
          </a:p>
          <a:p>
            <a:pPr lvl="0" algn="just"/>
            <a:r>
              <a:rPr lang="bg-BG" sz="2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Реформинг на биогаз до водород и получаване на биоводород с висока чистота чрез използване на подобрени каталитични </a:t>
            </a:r>
            <a:r>
              <a:rPr lang="bg-BG" sz="20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материали.</a:t>
            </a:r>
            <a:endParaRPr lang="en-US" sz="2000" dirty="0">
              <a:latin typeface="+mj-lt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49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885563" cy="1320800"/>
          </a:xfrm>
        </p:spPr>
        <p:txBody>
          <a:bodyPr>
            <a:normAutofit/>
          </a:bodyPr>
          <a:lstStyle/>
          <a:p>
            <a:pPr algn="ctr"/>
            <a:r>
              <a:rPr lang="bg-BG" sz="3000" b="1" dirty="0">
                <a:solidFill>
                  <a:schemeClr val="accent2">
                    <a:lumMod val="75000"/>
                  </a:schemeClr>
                </a:solidFill>
                <a:ea typeface="Times New Roman" panose="02020603050405020304" pitchFamily="18" charset="0"/>
              </a:rPr>
              <a:t>ЕКСПЕРИМЕНТАЛЕН ДЕМОНСТРАЦИОНЕН </a:t>
            </a:r>
            <a:r>
              <a:rPr lang="bg-BG" sz="3000" b="1" dirty="0" smtClean="0">
                <a:solidFill>
                  <a:schemeClr val="accent2">
                    <a:lumMod val="75000"/>
                  </a:schemeClr>
                </a:solidFill>
                <a:ea typeface="Times New Roman" panose="02020603050405020304" pitchFamily="18" charset="0"/>
              </a:rPr>
              <a:t/>
            </a:r>
            <a:br>
              <a:rPr lang="bg-BG" sz="3000" b="1" dirty="0" smtClean="0">
                <a:solidFill>
                  <a:schemeClr val="accent2">
                    <a:lumMod val="75000"/>
                  </a:schemeClr>
                </a:solidFill>
                <a:ea typeface="Times New Roman" panose="02020603050405020304" pitchFamily="18" charset="0"/>
              </a:rPr>
            </a:br>
            <a:r>
              <a:rPr lang="bg-BG" sz="3000" b="1" dirty="0" smtClean="0">
                <a:solidFill>
                  <a:schemeClr val="accent2">
                    <a:lumMod val="75000"/>
                  </a:schemeClr>
                </a:solidFill>
                <a:ea typeface="Times New Roman" panose="02020603050405020304" pitchFamily="18" charset="0"/>
              </a:rPr>
              <a:t>ЗЕЛЕН </a:t>
            </a:r>
            <a:r>
              <a:rPr lang="bg-BG" sz="3000" b="1" dirty="0">
                <a:solidFill>
                  <a:schemeClr val="accent2">
                    <a:lumMod val="75000"/>
                  </a:schemeClr>
                </a:solidFill>
                <a:ea typeface="Times New Roman" panose="02020603050405020304" pitchFamily="18" charset="0"/>
              </a:rPr>
              <a:t>ЕНЕРГИЕН ЦИКЪЛ</a:t>
            </a:r>
            <a:endParaRPr lang="en-US" sz="3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928" y="2506662"/>
            <a:ext cx="10515600" cy="1960235"/>
          </a:xfrm>
        </p:spPr>
        <p:txBody>
          <a:bodyPr>
            <a:normAutofit/>
          </a:bodyPr>
          <a:lstStyle/>
          <a:p>
            <a:pPr algn="just"/>
            <a:r>
              <a:rPr lang="bg-BG" sz="2000" dirty="0">
                <a:latin typeface="+mj-lt"/>
                <a:ea typeface="Times New Roman" panose="02020603050405020304" pitchFamily="18" charset="0"/>
              </a:rPr>
              <a:t>В съществуващите две полеви лаборатории за експериментално развитие на ЦК ХИТМОБИЛ ще бъде проектирана и изградена многофункционална комплексна акумулираща тестова система (КаТ) за изпитания и изследване на различни конфигурации за производство и акумулиране на енергия от ВЕИ в батерии и/или чрез водороден цикъл, както и последващо потребление на тази енергия за транспортни и стационарни </a:t>
            </a:r>
            <a:r>
              <a:rPr lang="bg-BG" sz="2000" dirty="0" smtClean="0">
                <a:latin typeface="+mj-lt"/>
                <a:ea typeface="Times New Roman" panose="02020603050405020304" pitchFamily="18" charset="0"/>
              </a:rPr>
              <a:t>цели.</a:t>
            </a: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7406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346840"/>
            <a:ext cx="10505673" cy="1849821"/>
          </a:xfrm>
        </p:spPr>
        <p:txBody>
          <a:bodyPr>
            <a:normAutofit fontScale="90000"/>
          </a:bodyPr>
          <a:lstStyle/>
          <a:p>
            <a:pPr algn="ctr"/>
            <a:r>
              <a:rPr lang="bg-BG" b="1" dirty="0">
                <a:ea typeface="Times New Roman" panose="02020603050405020304" pitchFamily="18" charset="0"/>
              </a:rPr>
              <a:t>ЦК</a:t>
            </a:r>
            <a:r>
              <a:rPr lang="bg-BG" dirty="0">
                <a:ea typeface="Times New Roman" panose="02020603050405020304" pitchFamily="18" charset="0"/>
              </a:rPr>
              <a:t> </a:t>
            </a:r>
            <a:r>
              <a:rPr lang="bg-BG" b="1" dirty="0">
                <a:ea typeface="Times New Roman" panose="02020603050405020304" pitchFamily="18" charset="0"/>
              </a:rPr>
              <a:t>“Квантова комуникация, интелигентни системи за сигурност и управление на риска</a:t>
            </a:r>
            <a:r>
              <a:rPr lang="bg-BG" dirty="0">
                <a:ea typeface="Times New Roman" panose="02020603050405020304" pitchFamily="18" charset="0"/>
              </a:rPr>
              <a:t> (</a:t>
            </a:r>
            <a:r>
              <a:rPr lang="en-US" b="1" dirty="0">
                <a:ea typeface="Times New Roman" panose="02020603050405020304" pitchFamily="18" charset="0"/>
              </a:rPr>
              <a:t>QUASAR</a:t>
            </a:r>
            <a:r>
              <a:rPr lang="bg-BG" b="1" dirty="0" smtClean="0">
                <a:ea typeface="Times New Roman" panose="02020603050405020304" pitchFamily="18" charset="0"/>
              </a:rPr>
              <a:t>)</a:t>
            </a:r>
            <a:r>
              <a:rPr lang="bg-BG" dirty="0" smtClean="0">
                <a:ea typeface="Times New Roman" panose="02020603050405020304" pitchFamily="18" charset="0"/>
              </a:rPr>
              <a:t>”-</a:t>
            </a:r>
            <a:br>
              <a:rPr lang="bg-BG" dirty="0" smtClean="0">
                <a:ea typeface="Times New Roman" panose="02020603050405020304" pitchFamily="18" charset="0"/>
              </a:rPr>
            </a:br>
            <a:r>
              <a:rPr lang="bg-BG" sz="3100" dirty="0" smtClean="0">
                <a:solidFill>
                  <a:schemeClr val="accent2">
                    <a:lumMod val="50000"/>
                  </a:schemeClr>
                </a:solidFill>
                <a:ea typeface="Times New Roman" panose="02020603050405020304" pitchFamily="18" charset="0"/>
              </a:rPr>
              <a:t>Водеща организация: Институт по роботика на БАН</a:t>
            </a:r>
            <a:endParaRPr lang="en-US" sz="31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96661"/>
            <a:ext cx="10621287" cy="453071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bg-BG" dirty="0">
                <a:latin typeface="+mj-lt"/>
                <a:ea typeface="Times New Roman" panose="02020603050405020304" pitchFamily="18" charset="0"/>
              </a:rPr>
              <a:t>ЦК е създаден за целите на авангардната за Европейския съюз и нашата страна интердисциплинарна област на квантовата комуникация и сензориката с приложимост в системите за сигурност и управлението на риска на основата на изкуствения интелект, роботиката и цифровата трансформация на технологиите.</a:t>
            </a:r>
            <a:endParaRPr lang="en-US" dirty="0">
              <a:latin typeface="+mj-lt"/>
              <a:ea typeface="Times New Roman" panose="02020603050405020304" pitchFamily="18" charset="0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bg-BG" u="sng" dirty="0">
                <a:latin typeface="+mj-lt"/>
                <a:ea typeface="Times New Roman" panose="02020603050405020304" pitchFamily="18" charset="0"/>
              </a:rPr>
              <a:t>Очаквани научно-приложни резултати</a:t>
            </a:r>
            <a:r>
              <a:rPr lang="bg-BG" dirty="0">
                <a:latin typeface="+mj-lt"/>
                <a:ea typeface="Times New Roman" panose="02020603050405020304" pitchFamily="18" charset="0"/>
              </a:rPr>
              <a:t>:</a:t>
            </a:r>
            <a:endParaRPr lang="en-US" dirty="0">
              <a:latin typeface="+mj-lt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bg-BG" dirty="0">
                <a:latin typeface="+mj-lt"/>
                <a:ea typeface="Times New Roman" panose="02020603050405020304" pitchFamily="18" charset="0"/>
              </a:rPr>
              <a:t>В рамките на ЦК са изградени </a:t>
            </a:r>
            <a:r>
              <a:rPr lang="ru-RU" dirty="0">
                <a:latin typeface="+mj-lt"/>
                <a:ea typeface="Times New Roman" panose="02020603050405020304" pitchFamily="18" charset="0"/>
              </a:rPr>
              <a:t>20</a:t>
            </a:r>
            <a:r>
              <a:rPr lang="bg-BG" dirty="0">
                <a:latin typeface="+mj-lt"/>
                <a:ea typeface="Times New Roman" panose="02020603050405020304" pitchFamily="18" charset="0"/>
              </a:rPr>
              <a:t> лаборатории, оборудвани с последна генерация апаратура, в които през следващите 10 години ще се провеждат висококачествени научни </a:t>
            </a:r>
            <a:r>
              <a:rPr lang="bg-BG" dirty="0" smtClean="0">
                <a:latin typeface="+mj-lt"/>
                <a:ea typeface="Times New Roman" panose="02020603050405020304" pitchFamily="18" charset="0"/>
              </a:rPr>
              <a:t>изследвания;</a:t>
            </a:r>
          </a:p>
          <a:p>
            <a:pPr indent="449580" algn="just">
              <a:spcAft>
                <a:spcPts val="0"/>
              </a:spcAft>
            </a:pPr>
            <a:r>
              <a:rPr lang="bg-BG" dirty="0" smtClean="0">
                <a:latin typeface="+mj-lt"/>
                <a:ea typeface="Times New Roman" panose="02020603050405020304" pitchFamily="18" charset="0"/>
              </a:rPr>
              <a:t>Разработване на </a:t>
            </a:r>
            <a:r>
              <a:rPr lang="bg-BG" dirty="0">
                <a:latin typeface="+mj-lt"/>
                <a:ea typeface="Times New Roman" panose="02020603050405020304" pitchFamily="18" charset="0"/>
              </a:rPr>
              <a:t>иновативни </a:t>
            </a:r>
            <a:r>
              <a:rPr lang="bg-BG" dirty="0" smtClean="0">
                <a:latin typeface="+mj-lt"/>
                <a:ea typeface="Times New Roman" panose="02020603050405020304" pitchFamily="18" charset="0"/>
              </a:rPr>
              <a:t>продукти;</a:t>
            </a:r>
          </a:p>
          <a:p>
            <a:pPr indent="449580" algn="just">
              <a:spcAft>
                <a:spcPts val="0"/>
              </a:spcAft>
            </a:pPr>
            <a:r>
              <a:rPr lang="bg-BG" dirty="0" smtClean="0">
                <a:latin typeface="+mj-lt"/>
                <a:ea typeface="Times New Roman" panose="02020603050405020304" pitchFamily="18" charset="0"/>
              </a:rPr>
              <a:t>Предлагане на </a:t>
            </a:r>
            <a:r>
              <a:rPr lang="bg-BG" dirty="0">
                <a:latin typeface="+mj-lt"/>
                <a:ea typeface="Times New Roman" panose="02020603050405020304" pitchFamily="18" charset="0"/>
              </a:rPr>
              <a:t>експертизи и концепции в </a:t>
            </a:r>
            <a:r>
              <a:rPr lang="bg-BG" dirty="0" smtClean="0">
                <a:latin typeface="+mj-lt"/>
                <a:ea typeface="Times New Roman" panose="02020603050405020304" pitchFamily="18" charset="0"/>
              </a:rPr>
              <a:t>различни сфери;</a:t>
            </a:r>
          </a:p>
          <a:p>
            <a:pPr indent="449580" algn="just">
              <a:spcAft>
                <a:spcPts val="0"/>
              </a:spcAft>
            </a:pPr>
            <a:r>
              <a:rPr lang="bg-BG" dirty="0" smtClean="0">
                <a:latin typeface="+mj-lt"/>
                <a:ea typeface="Times New Roman" panose="02020603050405020304" pitchFamily="18" charset="0"/>
              </a:rPr>
              <a:t>Чрез </a:t>
            </a:r>
            <a:r>
              <a:rPr lang="bg-BG" dirty="0">
                <a:latin typeface="+mj-lt"/>
                <a:ea typeface="Times New Roman" panose="02020603050405020304" pitchFamily="18" charset="0"/>
              </a:rPr>
              <a:t>системи с изкуствен интелект ще се прогнозират аварии, бедствия и предотвратяват терористични заплахи</a:t>
            </a:r>
            <a:r>
              <a:rPr lang="bg-BG" dirty="0" smtClean="0">
                <a:latin typeface="+mj-lt"/>
                <a:ea typeface="Times New Roman" panose="02020603050405020304" pitchFamily="18" charset="0"/>
              </a:rPr>
              <a:t>. </a:t>
            </a:r>
            <a:endParaRPr lang="en-US" dirty="0">
              <a:latin typeface="+mj-lt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28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4078" y="599090"/>
            <a:ext cx="8596668" cy="914400"/>
          </a:xfrm>
        </p:spPr>
        <p:txBody>
          <a:bodyPr>
            <a:normAutofit/>
          </a:bodyPr>
          <a:lstStyle/>
          <a:p>
            <a:pPr algn="ctr"/>
            <a:r>
              <a:rPr lang="bg-BG" sz="3000" u="sng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Работен пакет „Квантова комуникация”</a:t>
            </a:r>
            <a:endParaRPr lang="en-US" sz="3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90"/>
            <a:ext cx="10348018" cy="2999990"/>
          </a:xfrm>
        </p:spPr>
        <p:txBody>
          <a:bodyPr>
            <a:normAutofit/>
          </a:bodyPr>
          <a:lstStyle/>
          <a:p>
            <a:pPr algn="just"/>
            <a:r>
              <a:rPr lang="bg-BG" sz="2000" i="1" dirty="0">
                <a:latin typeface="+mj-lt"/>
                <a:ea typeface="Times New Roman" panose="02020603050405020304" pitchFamily="18" charset="0"/>
              </a:rPr>
              <a:t>Иновационният продукт</a:t>
            </a:r>
            <a:r>
              <a:rPr lang="bg-BG" sz="2000" dirty="0">
                <a:latin typeface="+mj-lt"/>
                <a:ea typeface="Times New Roman" panose="02020603050405020304" pitchFamily="18" charset="0"/>
              </a:rPr>
              <a:t> в този пакет е изграждане и успешно въвеждане в експлоатация на един или няколко нови оптични квантови канали, първоначално между </a:t>
            </a:r>
            <a:r>
              <a:rPr lang="bg-BG" sz="2000" dirty="0" smtClean="0">
                <a:latin typeface="+mj-lt"/>
                <a:ea typeface="Times New Roman" panose="02020603050405020304" pitchFamily="18" charset="0"/>
              </a:rPr>
              <a:t>Института за ядрени изследвания и ядрена енергетика-БАН </a:t>
            </a:r>
            <a:r>
              <a:rPr lang="bg-BG" sz="2000" dirty="0">
                <a:latin typeface="+mj-lt"/>
                <a:ea typeface="Times New Roman" panose="02020603050405020304" pitchFamily="18" charset="0"/>
              </a:rPr>
              <a:t>и </a:t>
            </a:r>
            <a:r>
              <a:rPr lang="bg-BG" sz="2000" dirty="0" smtClean="0">
                <a:latin typeface="+mj-lt"/>
                <a:ea typeface="Times New Roman" panose="02020603050405020304" pitchFamily="18" charset="0"/>
              </a:rPr>
              <a:t>Института по роботика-БАН</a:t>
            </a:r>
            <a:r>
              <a:rPr lang="bg-BG" sz="2000" dirty="0">
                <a:latin typeface="+mj-lt"/>
                <a:ea typeface="Times New Roman" panose="02020603050405020304" pitchFamily="18" charset="0"/>
              </a:rPr>
              <a:t>, използващи линейно поляризирани фотони за квантово споделяне на секретен ключ. До този момент както в Европейските страни, в това число и в България</a:t>
            </a:r>
            <a:r>
              <a:rPr lang="ru-RU" sz="2000" dirty="0">
                <a:latin typeface="+mj-lt"/>
                <a:ea typeface="Times New Roman" panose="02020603050405020304" pitchFamily="18" charset="0"/>
              </a:rPr>
              <a:t>,</a:t>
            </a:r>
            <a:r>
              <a:rPr lang="bg-BG" sz="2000" dirty="0">
                <a:latin typeface="+mj-lt"/>
                <a:ea typeface="Times New Roman" panose="02020603050405020304" pitchFamily="18" charset="0"/>
              </a:rPr>
              <a:t> отсъства такъв работещ или експериментален канал. </a:t>
            </a: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9431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bg-BG" sz="3300" u="sng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Работен пакет </a:t>
            </a:r>
            <a:r>
              <a:rPr lang="bg-BG" sz="3300" u="sng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/>
            </a:r>
            <a:br>
              <a:rPr lang="bg-BG" sz="3300" u="sng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</a:br>
            <a:r>
              <a:rPr lang="bg-BG" sz="3300" u="sng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„</a:t>
            </a:r>
            <a:r>
              <a:rPr lang="bg-BG" sz="3300" u="sng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Интелигентни системи за сигурност” </a:t>
            </a:r>
            <a:r>
              <a:rPr lang="en-US" dirty="0">
                <a:ea typeface="Times New Roman" panose="02020603050405020304" pitchFamily="18" charset="0"/>
              </a:rPr>
              <a:t/>
            </a:r>
            <a:br>
              <a:rPr lang="en-US" dirty="0"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007477"/>
            <a:ext cx="9086776" cy="4033886"/>
          </a:xfrm>
        </p:spPr>
        <p:txBody>
          <a:bodyPr>
            <a:normAutofit fontScale="92500" lnSpcReduction="10000"/>
          </a:bodyPr>
          <a:lstStyle/>
          <a:p>
            <a:pPr indent="449580" algn="just">
              <a:spcAft>
                <a:spcPts val="0"/>
              </a:spcAft>
            </a:pPr>
            <a:r>
              <a:rPr lang="bg-BG" sz="2000" i="1" dirty="0" smtClean="0">
                <a:latin typeface="+mj-lt"/>
                <a:ea typeface="Times New Roman" panose="02020603050405020304" pitchFamily="18" charset="0"/>
              </a:rPr>
              <a:t>Иновационен </a:t>
            </a:r>
            <a:r>
              <a:rPr lang="bg-BG" sz="2000" i="1" dirty="0">
                <a:latin typeface="+mj-lt"/>
                <a:ea typeface="Times New Roman" panose="02020603050405020304" pitchFamily="18" charset="0"/>
              </a:rPr>
              <a:t>продукт и предизвикателства</a:t>
            </a:r>
            <a:r>
              <a:rPr lang="bg-BG" sz="2000" dirty="0">
                <a:latin typeface="+mj-lt"/>
                <a:ea typeface="Times New Roman" panose="02020603050405020304" pitchFamily="18" charset="0"/>
              </a:rPr>
              <a:t>: Планираните научни изследвания в рамките на настоящия работен пакет са: чрез анализ на риска се разработват продукти за интегриране в комплексни системи за защита както на критичната инфраструктура, преди всичко на АЕЦ „Козлодуй”, включително и в обекти от ведомствената, областната и общинската администрация. Тяхната реализация е създаване на съвременни технически решения, съдържащи иновативен хардуер, които са в ход. </a:t>
            </a:r>
            <a:endParaRPr lang="bg-BG" sz="2000" dirty="0" smtClean="0">
              <a:latin typeface="+mj-lt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bg-BG" sz="2000" dirty="0" smtClean="0">
                <a:latin typeface="+mj-lt"/>
                <a:ea typeface="Times New Roman" panose="02020603050405020304" pitchFamily="18" charset="0"/>
              </a:rPr>
              <a:t>Патентовани са </a:t>
            </a:r>
            <a:r>
              <a:rPr lang="bg-BG" sz="2000" dirty="0">
                <a:latin typeface="+mj-lt"/>
                <a:ea typeface="Times New Roman" panose="02020603050405020304" pitchFamily="18" charset="0"/>
              </a:rPr>
              <a:t>системи дрон-балон, използващи хелий за подемна сила, преодоляващи ограниченията на акумулаторите на квадрокоптерите и са с неограничен престой във въздуха. </a:t>
            </a:r>
            <a:endParaRPr lang="bg-BG" sz="2000" dirty="0" smtClean="0">
              <a:latin typeface="+mj-lt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bg-BG" sz="2000" dirty="0" smtClean="0">
                <a:latin typeface="+mj-lt"/>
                <a:ea typeface="Times New Roman" panose="02020603050405020304" pitchFamily="18" charset="0"/>
              </a:rPr>
              <a:t>Изобретен </a:t>
            </a:r>
            <a:r>
              <a:rPr lang="bg-BG" sz="2000" dirty="0">
                <a:latin typeface="+mj-lt"/>
                <a:ea typeface="Times New Roman" panose="02020603050405020304" pitchFamily="18" charset="0"/>
              </a:rPr>
              <a:t>е и </a:t>
            </a:r>
            <a:r>
              <a:rPr lang="bg-BG" sz="2000" dirty="0" smtClean="0">
                <a:latin typeface="+mj-lt"/>
                <a:ea typeface="Times New Roman" panose="02020603050405020304" pitchFamily="18" charset="0"/>
              </a:rPr>
              <a:t>апарат </a:t>
            </a:r>
            <a:r>
              <a:rPr lang="bg-BG" sz="2000" dirty="0">
                <a:latin typeface="+mj-lt"/>
                <a:ea typeface="Times New Roman" panose="02020603050405020304" pitchFamily="18" charset="0"/>
              </a:rPr>
              <a:t>за подводни наблюдения на акваторията на държавната граница. Разработката има приложение </a:t>
            </a:r>
            <a:r>
              <a:rPr lang="bg-BG" sz="2000" dirty="0" smtClean="0">
                <a:latin typeface="+mj-lt"/>
                <a:ea typeface="Times New Roman" panose="02020603050405020304" pitchFamily="18" charset="0"/>
              </a:rPr>
              <a:t>в </a:t>
            </a:r>
            <a:r>
              <a:rPr lang="bg-BG" sz="2000" dirty="0">
                <a:latin typeface="+mj-lt"/>
                <a:ea typeface="Times New Roman" panose="02020603050405020304" pitchFamily="18" charset="0"/>
              </a:rPr>
              <a:t>туристическия бранш и развлекателната индустрия.</a:t>
            </a:r>
            <a:endParaRPr lang="en-US" sz="2000" dirty="0">
              <a:latin typeface="+mj-lt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13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2037" y="504497"/>
            <a:ext cx="8596668" cy="1320800"/>
          </a:xfrm>
        </p:spPr>
        <p:txBody>
          <a:bodyPr/>
          <a:lstStyle/>
          <a:p>
            <a:pPr algn="ctr"/>
            <a:r>
              <a:rPr lang="bg-BG" sz="3000" u="sng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Работен пакет „Управление на риска” </a:t>
            </a:r>
            <a:r>
              <a:rPr lang="en-US" dirty="0">
                <a:ea typeface="Times New Roman" panose="02020603050405020304" pitchFamily="18" charset="0"/>
              </a:rPr>
              <a:t/>
            </a:r>
            <a:br>
              <a:rPr lang="en-US" dirty="0"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3076" y="1825297"/>
            <a:ext cx="8716953" cy="2421921"/>
          </a:xfrm>
        </p:spPr>
        <p:txBody>
          <a:bodyPr/>
          <a:lstStyle/>
          <a:p>
            <a:pPr indent="449580" algn="just">
              <a:spcAft>
                <a:spcPts val="0"/>
              </a:spcAft>
            </a:pPr>
            <a:r>
              <a:rPr lang="bg-BG" sz="2000" i="1" dirty="0" smtClean="0">
                <a:latin typeface="+mj-lt"/>
                <a:ea typeface="Times New Roman" panose="02020603050405020304" pitchFamily="18" charset="0"/>
              </a:rPr>
              <a:t>Иновационен </a:t>
            </a:r>
            <a:r>
              <a:rPr lang="bg-BG" sz="2000" i="1" dirty="0">
                <a:latin typeface="+mj-lt"/>
                <a:ea typeface="Times New Roman" panose="02020603050405020304" pitchFamily="18" charset="0"/>
              </a:rPr>
              <a:t>продукт и предизвикателства</a:t>
            </a:r>
            <a:r>
              <a:rPr lang="bg-BG" sz="2000" dirty="0">
                <a:latin typeface="+mj-lt"/>
                <a:ea typeface="Times New Roman" panose="02020603050405020304" pitchFamily="18" charset="0"/>
              </a:rPr>
              <a:t>: В рамките на интелигентните системи за сигурност и управлението на риска се формират екипи за симулационни „игри”. Те в аванс ще предсказват и „проиграват” евентуални намерения и решения на терористи, което ще усили гаранциите за предотвратяване на техни актове</a:t>
            </a:r>
            <a:r>
              <a:rPr lang="bg-BG" sz="2000" dirty="0" smtClean="0">
                <a:latin typeface="+mj-lt"/>
                <a:ea typeface="Times New Roman" panose="02020603050405020304" pitchFamily="18" charset="0"/>
              </a:rPr>
              <a:t>.</a:t>
            </a:r>
            <a:endParaRPr lang="en-US" sz="2000" dirty="0">
              <a:latin typeface="+mj-lt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85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671145"/>
          </a:xfrm>
        </p:spPr>
        <p:txBody>
          <a:bodyPr>
            <a:normAutofit/>
          </a:bodyPr>
          <a:lstStyle/>
          <a:p>
            <a:pPr algn="ctr"/>
            <a:r>
              <a:rPr lang="bg-BG" sz="3000" u="sng" dirty="0">
                <a:ea typeface="Times New Roman" panose="02020603050405020304" pitchFamily="18" charset="0"/>
              </a:rPr>
              <a:t>Работен пакет </a:t>
            </a:r>
            <a:r>
              <a:rPr lang="bg-BG" sz="3000" u="sng" dirty="0" smtClean="0">
                <a:ea typeface="Times New Roman" panose="02020603050405020304" pitchFamily="18" charset="0"/>
              </a:rPr>
              <a:t/>
            </a:r>
            <a:br>
              <a:rPr lang="bg-BG" sz="3000" u="sng" dirty="0" smtClean="0">
                <a:ea typeface="Times New Roman" panose="02020603050405020304" pitchFamily="18" charset="0"/>
              </a:rPr>
            </a:br>
            <a:r>
              <a:rPr lang="bg-BG" sz="3000" u="sng" dirty="0" smtClean="0">
                <a:ea typeface="Times New Roman" panose="02020603050405020304" pitchFamily="18" charset="0"/>
              </a:rPr>
              <a:t>„</a:t>
            </a:r>
            <a:r>
              <a:rPr lang="bg-BG" sz="3000" u="sng" dirty="0">
                <a:ea typeface="Times New Roman" panose="02020603050405020304" pitchFamily="18" charset="0"/>
              </a:rPr>
              <a:t>Иновативни сензорни технологии с многофункционално предназначение”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943" y="2625724"/>
            <a:ext cx="9933402" cy="2377199"/>
          </a:xfrm>
        </p:spPr>
        <p:txBody>
          <a:bodyPr>
            <a:normAutofit/>
          </a:bodyPr>
          <a:lstStyle/>
          <a:p>
            <a:pPr algn="just"/>
            <a:r>
              <a:rPr lang="bg-BG" sz="2400" dirty="0" smtClean="0">
                <a:latin typeface="+mj-lt"/>
                <a:ea typeface="Times New Roman" panose="02020603050405020304" pitchFamily="18" charset="0"/>
              </a:rPr>
              <a:t>Мултисензорни </a:t>
            </a:r>
            <a:r>
              <a:rPr lang="bg-BG" sz="2400" dirty="0">
                <a:latin typeface="+mj-lt"/>
                <a:ea typeface="Times New Roman" panose="02020603050405020304" pitchFamily="18" charset="0"/>
              </a:rPr>
              <a:t>технологии на нови </a:t>
            </a:r>
            <a:r>
              <a:rPr lang="bg-BG" sz="2400" dirty="0" smtClean="0">
                <a:latin typeface="+mj-lt"/>
                <a:ea typeface="Times New Roman" panose="02020603050405020304" pitchFamily="18" charset="0"/>
              </a:rPr>
              <a:t>принципи;</a:t>
            </a:r>
            <a:endParaRPr lang="en-US" sz="2400" dirty="0"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bg-BG" sz="2400" dirty="0">
                <a:latin typeface="+mj-lt"/>
                <a:ea typeface="Times New Roman" panose="02020603050405020304" pitchFamily="18" charset="0"/>
              </a:rPr>
              <a:t>Иновативни сензорни системи за прогнозиране на катастрофални           явления чрез емисия на </a:t>
            </a:r>
            <a:r>
              <a:rPr lang="bg-BG" sz="2400" dirty="0" smtClean="0">
                <a:latin typeface="+mj-lt"/>
                <a:ea typeface="Times New Roman" panose="02020603050405020304" pitchFamily="18" charset="0"/>
              </a:rPr>
              <a:t>наночастици.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8167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352" y="365125"/>
            <a:ext cx="11204027" cy="2451647"/>
          </a:xfrm>
        </p:spPr>
        <p:txBody>
          <a:bodyPr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bg-BG" sz="3000" b="1" dirty="0" smtClean="0">
                <a:ea typeface="Times New Roman" panose="02020603050405020304" pitchFamily="18" charset="0"/>
              </a:rPr>
              <a:t>ЦК </a:t>
            </a:r>
            <a:r>
              <a:rPr lang="bg-BG" sz="3000" b="1" dirty="0">
                <a:ea typeface="Times New Roman" panose="02020603050405020304" pitchFamily="18" charset="0"/>
              </a:rPr>
              <a:t>по Мехатроника и чисти технологии MIRACle (Mechatronics, Innovation, Robotics, Automation, Clean </a:t>
            </a:r>
            <a:r>
              <a:rPr lang="bg-BG" sz="3000" b="1" dirty="0" smtClean="0">
                <a:ea typeface="Times New Roman" panose="02020603050405020304" pitchFamily="18" charset="0"/>
              </a:rPr>
              <a:t>technologies)</a:t>
            </a:r>
            <a:r>
              <a:rPr lang="bg-BG" sz="3200" b="1" dirty="0" smtClean="0">
                <a:ea typeface="Times New Roman" panose="02020603050405020304" pitchFamily="18" charset="0"/>
              </a:rPr>
              <a:t/>
            </a:r>
            <a:br>
              <a:rPr lang="bg-BG" sz="3200" b="1" dirty="0" smtClean="0">
                <a:ea typeface="Times New Roman" panose="02020603050405020304" pitchFamily="18" charset="0"/>
              </a:rPr>
            </a:br>
            <a:r>
              <a:rPr lang="bg-BG" sz="2800" dirty="0" smtClean="0">
                <a:solidFill>
                  <a:schemeClr val="accent2">
                    <a:lumMod val="50000"/>
                  </a:schemeClr>
                </a:solidFill>
                <a:ea typeface="Times New Roman" panose="02020603050405020304" pitchFamily="18" charset="0"/>
              </a:rPr>
              <a:t>Водещата организация:</a:t>
            </a:r>
            <a:br>
              <a:rPr lang="bg-BG" sz="2800" dirty="0" smtClean="0">
                <a:solidFill>
                  <a:schemeClr val="accent2">
                    <a:lumMod val="50000"/>
                  </a:schemeClr>
                </a:solidFill>
                <a:ea typeface="Times New Roman" panose="02020603050405020304" pitchFamily="18" charset="0"/>
              </a:rPr>
            </a:br>
            <a:r>
              <a:rPr lang="bg-BG" sz="2800" dirty="0" smtClean="0">
                <a:solidFill>
                  <a:schemeClr val="accent2">
                    <a:lumMod val="50000"/>
                  </a:schemeClr>
                </a:solidFill>
                <a:ea typeface="Times New Roman" panose="02020603050405020304" pitchFamily="18" charset="0"/>
              </a:rPr>
              <a:t>Институт </a:t>
            </a:r>
            <a:r>
              <a:rPr lang="bg-BG" sz="2800" dirty="0">
                <a:solidFill>
                  <a:schemeClr val="accent2">
                    <a:lumMod val="50000"/>
                  </a:schemeClr>
                </a:solidFill>
                <a:ea typeface="Times New Roman" panose="02020603050405020304" pitchFamily="18" charset="0"/>
              </a:rPr>
              <a:t>по </a:t>
            </a:r>
            <a:r>
              <a:rPr lang="bg-BG" sz="2800" dirty="0" smtClean="0">
                <a:solidFill>
                  <a:schemeClr val="accent2">
                    <a:lumMod val="50000"/>
                  </a:schemeClr>
                </a:solidFill>
                <a:ea typeface="Times New Roman" panose="02020603050405020304" pitchFamily="18" charset="0"/>
              </a:rPr>
              <a:t>механика на БАН</a:t>
            </a:r>
            <a:endParaRPr lang="en-US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31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502979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СТРАТЕГИЯ ЗА РАЗВИТИЕ НА БЪЛГАРСКАТА АКАДЕМИЯ НА НАУКИТЕ 2018 – 2030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г.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7254" y="2301765"/>
            <a:ext cx="10373712" cy="4294977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>
                <a:latin typeface="+mj-lt"/>
                <a:cs typeface="Times New Roman" panose="02020603050405020304" pitchFamily="18" charset="0"/>
              </a:rPr>
              <a:t>Важен приоритет - </a:t>
            </a:r>
            <a:r>
              <a:rPr lang="ru-RU" sz="2000" dirty="0" smtClean="0">
                <a:latin typeface="+mj-lt"/>
                <a:cs typeface="Times New Roman" panose="02020603050405020304" pitchFamily="18" charset="0"/>
              </a:rPr>
              <a:t>научноприложна </a:t>
            </a:r>
            <a:r>
              <a:rPr lang="ru-RU" sz="2000" dirty="0">
                <a:latin typeface="+mj-lt"/>
                <a:cs typeface="Times New Roman" panose="02020603050405020304" pitchFamily="18" charset="0"/>
              </a:rPr>
              <a:t>и иновационна </a:t>
            </a:r>
            <a:r>
              <a:rPr lang="ru-RU" sz="2000" dirty="0" smtClean="0">
                <a:latin typeface="+mj-lt"/>
                <a:cs typeface="Times New Roman" panose="02020603050405020304" pitchFamily="18" charset="0"/>
              </a:rPr>
              <a:t>дейност; </a:t>
            </a:r>
            <a:endParaRPr lang="en-US" sz="2000" dirty="0" smtClean="0">
              <a:latin typeface="+mj-lt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+mj-lt"/>
                <a:cs typeface="Times New Roman" panose="02020603050405020304" pitchFamily="18" charset="0"/>
              </a:rPr>
              <a:t>Визия </a:t>
            </a:r>
            <a:r>
              <a:rPr lang="ru-RU" sz="2000" dirty="0">
                <a:latin typeface="+mj-lt"/>
                <a:cs typeface="Times New Roman" panose="02020603050405020304" pitchFamily="18" charset="0"/>
              </a:rPr>
              <a:t>за научноприложната и иновационната </a:t>
            </a:r>
            <a:r>
              <a:rPr lang="ru-RU" sz="2000" dirty="0" smtClean="0">
                <a:latin typeface="+mj-lt"/>
                <a:cs typeface="Times New Roman" panose="02020603050405020304" pitchFamily="18" charset="0"/>
              </a:rPr>
              <a:t>дейност - от </a:t>
            </a:r>
            <a:r>
              <a:rPr lang="ru-RU" sz="2000" dirty="0">
                <a:latin typeface="+mj-lt"/>
                <a:cs typeface="Times New Roman" panose="02020603050405020304" pitchFamily="18" charset="0"/>
              </a:rPr>
              <a:t>съществено значение за БАН е (1) научноприложната дейност да не е самоцелна, а да е свързана с конкретни нужди на обществото, икономиката и бизнеса и (2) да е </a:t>
            </a:r>
            <a:r>
              <a:rPr lang="ru-RU" sz="2000" dirty="0" smtClean="0">
                <a:latin typeface="+mj-lt"/>
                <a:cs typeface="Times New Roman" panose="02020603050405020304" pitchFamily="18" charset="0"/>
              </a:rPr>
              <a:t>резултатна; </a:t>
            </a:r>
            <a:endParaRPr lang="en-US" sz="2000" dirty="0" smtClean="0">
              <a:latin typeface="+mj-lt"/>
              <a:cs typeface="Times New Roman" panose="02020603050405020304" pitchFamily="18" charset="0"/>
            </a:endParaRPr>
          </a:p>
          <a:p>
            <a:pPr algn="just"/>
            <a:r>
              <a:rPr lang="bg-BG" sz="2000" dirty="0">
                <a:latin typeface="+mj-lt"/>
                <a:cs typeface="Times New Roman" panose="02020603050405020304" pitchFamily="18" charset="0"/>
              </a:rPr>
              <a:t>Ц</a:t>
            </a:r>
            <a:r>
              <a:rPr lang="ru-RU" sz="2000" dirty="0" smtClean="0">
                <a:latin typeface="+mj-lt"/>
                <a:cs typeface="Times New Roman" panose="02020603050405020304" pitchFamily="18" charset="0"/>
              </a:rPr>
              <a:t>ел</a:t>
            </a:r>
            <a:r>
              <a:rPr lang="ru-RU" sz="2000" dirty="0">
                <a:latin typeface="+mj-lt"/>
                <a:cs typeface="Times New Roman" panose="02020603050405020304" pitchFamily="18" charset="0"/>
              </a:rPr>
              <a:t>: </a:t>
            </a:r>
            <a:r>
              <a:rPr lang="ru-RU" sz="2000" dirty="0" smtClean="0">
                <a:latin typeface="+mj-lt"/>
                <a:cs typeface="Times New Roman" panose="02020603050405020304" pitchFamily="18" charset="0"/>
              </a:rPr>
              <a:t>Осъществяване </a:t>
            </a:r>
            <a:r>
              <a:rPr lang="ru-RU" sz="2000" dirty="0">
                <a:latin typeface="+mj-lt"/>
                <a:cs typeface="Times New Roman" panose="02020603050405020304" pitchFamily="18" charset="0"/>
              </a:rPr>
              <a:t>на висококачествена научноприложна и иновационна дейност в съответствие с конкретни нужди на </a:t>
            </a:r>
            <a:r>
              <a:rPr lang="ru-RU" sz="2000" dirty="0" smtClean="0">
                <a:latin typeface="+mj-lt"/>
                <a:cs typeface="Times New Roman" panose="02020603050405020304" pitchFamily="18" charset="0"/>
              </a:rPr>
              <a:t>икономиката;</a:t>
            </a:r>
          </a:p>
          <a:p>
            <a:pPr marL="0" indent="0" algn="just">
              <a:buNone/>
            </a:pPr>
            <a:endParaRPr lang="bg-BG" sz="2000" dirty="0" smtClean="0">
              <a:latin typeface="+mj-lt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000" dirty="0" smtClean="0">
                <a:latin typeface="+mj-lt"/>
                <a:cs typeface="Times New Roman" panose="02020603050405020304" pitchFamily="18" charset="0"/>
              </a:rPr>
              <a:t>    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Оперативна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програма „Наука и образование за интелигентен растеж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“ </a:t>
            </a:r>
            <a:r>
              <a:rPr lang="bg-BG" sz="2000" dirty="0" smtClean="0">
                <a:solidFill>
                  <a:schemeClr val="accent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ОП НОИР</a:t>
            </a:r>
            <a:endParaRPr lang="ru-RU" sz="2000" dirty="0" smtClean="0">
              <a:solidFill>
                <a:schemeClr val="accent2">
                  <a:lumMod val="50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+mj-lt"/>
                <a:cs typeface="Times New Roman" panose="02020603050405020304" pitchFamily="18" charset="0"/>
              </a:rPr>
              <a:t>2 Центъра за върхови постижения (ЦВП) и 4 Центъра по компетентност (ЦК)</a:t>
            </a:r>
            <a:endParaRPr lang="en-US" sz="2000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84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420415"/>
            <a:ext cx="10545837" cy="2659116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 smtClean="0">
                <a:ea typeface="Times New Roman" panose="02020603050405020304" pitchFamily="18" charset="0"/>
              </a:rPr>
              <a:t>ЦК </a:t>
            </a:r>
            <a:r>
              <a:rPr lang="bg-BG" sz="3200" b="1" dirty="0">
                <a:ea typeface="Times New Roman" panose="02020603050405020304" pitchFamily="18" charset="0"/>
              </a:rPr>
              <a:t>„Устойчиво оползотворяване на био-ресурси и отпадъци от лечебни и ароматични растения за иновативни биоактивни </a:t>
            </a:r>
            <a:r>
              <a:rPr lang="bg-BG" sz="3200" b="1" dirty="0" smtClean="0">
                <a:ea typeface="Times New Roman" panose="02020603050405020304" pitchFamily="18" charset="0"/>
              </a:rPr>
              <a:t>продукти“</a:t>
            </a:r>
            <a:br>
              <a:rPr lang="bg-BG" sz="3200" b="1" dirty="0" smtClean="0">
                <a:ea typeface="Times New Roman" panose="02020603050405020304" pitchFamily="18" charset="0"/>
              </a:rPr>
            </a:br>
            <a:r>
              <a:rPr lang="bg-BG" sz="2800" dirty="0" smtClean="0">
                <a:solidFill>
                  <a:schemeClr val="accent2">
                    <a:lumMod val="50000"/>
                  </a:schemeClr>
                </a:solidFill>
                <a:ea typeface="Times New Roman" panose="02020603050405020304" pitchFamily="18" charset="0"/>
              </a:rPr>
              <a:t>Водеща организация:</a:t>
            </a:r>
            <a:br>
              <a:rPr lang="bg-BG" sz="2800" dirty="0" smtClean="0">
                <a:solidFill>
                  <a:schemeClr val="accent2">
                    <a:lumMod val="50000"/>
                  </a:schemeClr>
                </a:solidFill>
                <a:ea typeface="Times New Roman" panose="02020603050405020304" pitchFamily="18" charset="0"/>
              </a:rPr>
            </a:br>
            <a:r>
              <a:rPr lang="bg-BG" sz="2800" dirty="0" smtClean="0">
                <a:solidFill>
                  <a:schemeClr val="accent2">
                    <a:lumMod val="50000"/>
                  </a:schemeClr>
                </a:solidFill>
                <a:ea typeface="Times New Roman" panose="02020603050405020304" pitchFamily="18" charset="0"/>
              </a:rPr>
              <a:t>Институт </a:t>
            </a:r>
            <a:r>
              <a:rPr lang="bg-BG" sz="2800" dirty="0">
                <a:solidFill>
                  <a:schemeClr val="accent2">
                    <a:lumMod val="50000"/>
                  </a:schemeClr>
                </a:solidFill>
                <a:ea typeface="Times New Roman" panose="02020603050405020304" pitchFamily="18" charset="0"/>
              </a:rPr>
              <a:t>по органична химия с </a:t>
            </a:r>
            <a:r>
              <a:rPr lang="bg-BG" sz="2800" dirty="0" smtClean="0">
                <a:solidFill>
                  <a:schemeClr val="accent2">
                    <a:lumMod val="50000"/>
                  </a:schemeClr>
                </a:solidFill>
                <a:ea typeface="Times New Roman" panose="02020603050405020304" pitchFamily="18" charset="0"/>
              </a:rPr>
              <a:t>Център по фитохимия на БАН</a:t>
            </a:r>
            <a:endParaRPr lang="en-US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7570" y="3394840"/>
            <a:ext cx="10515600" cy="2196545"/>
          </a:xfrm>
        </p:spPr>
        <p:txBody>
          <a:bodyPr>
            <a:normAutofit/>
          </a:bodyPr>
          <a:lstStyle/>
          <a:p>
            <a:pPr algn="just"/>
            <a:r>
              <a:rPr lang="bg-BG" sz="2000" dirty="0" smtClean="0">
                <a:latin typeface="+mj-lt"/>
                <a:ea typeface="Times New Roman" panose="02020603050405020304" pitchFamily="18" charset="0"/>
              </a:rPr>
              <a:t>Същността </a:t>
            </a:r>
            <a:r>
              <a:rPr lang="bg-BG" sz="2000" dirty="0">
                <a:latin typeface="+mj-lt"/>
                <a:ea typeface="Times New Roman" panose="02020603050405020304" pitchFamily="18" charset="0"/>
              </a:rPr>
              <a:t>на проекта е чрез ефективно използване на националните ресурси от лечебни и ароматичнини растения и оползотворяване на агробио-отпадъци, както и прилагане на зелени технологии да бъдат създадени и предложени на индустрията иновативни технологии и продукти и по този начин да се създадат условия за устойчив растеж на биоикономиката на страната и извън нея</a:t>
            </a:r>
            <a:r>
              <a:rPr lang="bg-BG" sz="2000" dirty="0" smtClean="0">
                <a:latin typeface="+mj-lt"/>
                <a:ea typeface="Times New Roman" panose="02020603050405020304" pitchFamily="18" charset="0"/>
              </a:rPr>
              <a:t>. </a:t>
            </a: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3054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3000" b="1" dirty="0">
                <a:ea typeface="Times New Roman" panose="02020603050405020304" pitchFamily="18" charset="0"/>
              </a:rPr>
              <a:t>Иновационен потенциал на проекта</a:t>
            </a:r>
            <a:r>
              <a:rPr lang="bg-BG" sz="3000" dirty="0">
                <a:ea typeface="Times New Roman" panose="02020603050405020304" pitchFamily="18" charset="0"/>
              </a:rPr>
              <a:t> 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06908"/>
            <a:ext cx="11887200" cy="5036683"/>
          </a:xfrm>
        </p:spPr>
        <p:txBody>
          <a:bodyPr>
            <a:noAutofit/>
          </a:bodyPr>
          <a:lstStyle/>
          <a:p>
            <a:pPr algn="just"/>
            <a:r>
              <a:rPr lang="bg-BG" dirty="0" smtClean="0">
                <a:latin typeface="+mj-lt"/>
                <a:ea typeface="Times New Roman" panose="02020603050405020304" pitchFamily="18" charset="0"/>
              </a:rPr>
              <a:t>Комплексно </a:t>
            </a:r>
            <a:r>
              <a:rPr lang="bg-BG" dirty="0">
                <a:latin typeface="+mj-lt"/>
                <a:ea typeface="Times New Roman" panose="02020603050405020304" pitchFamily="18" charset="0"/>
              </a:rPr>
              <a:t>характеризиране на наличните ресурси от лечебни и ароматични растения (ЛАР) и на агробио-отпадъци богати на биологично активни съединения и оценка на възможностите за практически приложения. </a:t>
            </a:r>
            <a:endParaRPr lang="en-US" dirty="0" smtClean="0"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bg-BG" dirty="0" smtClean="0">
                <a:latin typeface="+mj-lt"/>
                <a:ea typeface="Times New Roman" panose="02020603050405020304" pitchFamily="18" charset="0"/>
              </a:rPr>
              <a:t>Създаване </a:t>
            </a:r>
            <a:r>
              <a:rPr lang="bg-BG" dirty="0">
                <a:latin typeface="+mj-lt"/>
                <a:ea typeface="Times New Roman" panose="02020603050405020304" pitchFamily="18" charset="0"/>
              </a:rPr>
              <a:t>на иновативни технологии и процеси за получаване на екстракти от ЛАР и агробио-отпадъци</a:t>
            </a:r>
            <a:r>
              <a:rPr lang="bg-BG" dirty="0" smtClean="0">
                <a:latin typeface="+mj-lt"/>
                <a:ea typeface="Times New Roman" panose="02020603050405020304" pitchFamily="18" charset="0"/>
              </a:rPr>
              <a:t>.</a:t>
            </a:r>
            <a:endParaRPr lang="en-US" dirty="0" smtClean="0"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bg-BG" dirty="0" smtClean="0">
                <a:latin typeface="+mj-lt"/>
                <a:ea typeface="Times New Roman" panose="02020603050405020304" pitchFamily="18" charset="0"/>
              </a:rPr>
              <a:t>Получаване </a:t>
            </a:r>
            <a:r>
              <a:rPr lang="bg-BG" dirty="0">
                <a:latin typeface="+mj-lt"/>
                <a:ea typeface="Times New Roman" panose="02020603050405020304" pitchFamily="18" charset="0"/>
              </a:rPr>
              <a:t>на пилотни количества от перспективни за прилагане биоактивни екстракти с </a:t>
            </a:r>
            <a:r>
              <a:rPr lang="bg-BG" dirty="0" smtClean="0">
                <a:latin typeface="+mj-lt"/>
                <a:ea typeface="Times New Roman" panose="02020603050405020304" pitchFamily="18" charset="0"/>
              </a:rPr>
              <a:t>екстракти </a:t>
            </a:r>
            <a:r>
              <a:rPr lang="bg-BG" dirty="0">
                <a:latin typeface="+mj-lt"/>
                <a:ea typeface="Times New Roman" panose="02020603050405020304" pitchFamily="18" charset="0"/>
              </a:rPr>
              <a:t>стандартизирани по отношения на състав на биоактивни компоненти и биологична активност. </a:t>
            </a:r>
            <a:endParaRPr lang="bg-BG" dirty="0" smtClean="0"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bg-BG" dirty="0" smtClean="0">
                <a:latin typeface="+mj-lt"/>
                <a:ea typeface="Times New Roman" panose="02020603050405020304" pitchFamily="18" charset="0"/>
              </a:rPr>
              <a:t>Създаване </a:t>
            </a:r>
            <a:r>
              <a:rPr lang="bg-BG" dirty="0">
                <a:latin typeface="+mj-lt"/>
                <a:ea typeface="Times New Roman" panose="02020603050405020304" pitchFamily="18" charset="0"/>
              </a:rPr>
              <a:t>на прототипи на иновативни продукти със защитена интелектуална собственост и представяне на бизнес ориентирани потребители: www.eufunds.bg. </a:t>
            </a:r>
            <a:endParaRPr lang="en-US" dirty="0" smtClean="0"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bg-BG" dirty="0" smtClean="0">
                <a:latin typeface="+mj-lt"/>
                <a:ea typeface="Times New Roman" panose="02020603050405020304" pitchFamily="18" charset="0"/>
              </a:rPr>
              <a:t>Лечебна </a:t>
            </a:r>
            <a:r>
              <a:rPr lang="bg-BG" dirty="0">
                <a:latin typeface="+mj-lt"/>
                <a:ea typeface="Times New Roman" panose="02020603050405020304" pitchFamily="18" charset="0"/>
              </a:rPr>
              <a:t>козметика – иновативни формулировки на българска натурална козметика и средства за лична хигиена; </a:t>
            </a:r>
            <a:endParaRPr lang="en-US" dirty="0" smtClean="0"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bg-BG" dirty="0" smtClean="0">
                <a:latin typeface="+mj-lt"/>
                <a:ea typeface="Times New Roman" panose="02020603050405020304" pitchFamily="18" charset="0"/>
              </a:rPr>
              <a:t>Водоразтворими </a:t>
            </a:r>
            <a:r>
              <a:rPr lang="bg-BG" dirty="0">
                <a:latin typeface="+mj-lt"/>
                <a:ea typeface="Times New Roman" panose="02020603050405020304" pitchFamily="18" charset="0"/>
              </a:rPr>
              <a:t>форми на нутрацевтици чрез включване на растителни екстракти и природни продукти в полимерни наноносители (биосъвместими и/или биоразградими); </a:t>
            </a:r>
            <a:endParaRPr lang="en-US" dirty="0" smtClean="0"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bg-BG" dirty="0" smtClean="0">
                <a:latin typeface="+mj-lt"/>
                <a:ea typeface="Times New Roman" panose="02020603050405020304" pitchFamily="18" charset="0"/>
              </a:rPr>
              <a:t>Функционални </a:t>
            </a:r>
            <a:r>
              <a:rPr lang="bg-BG" dirty="0">
                <a:latin typeface="+mj-lt"/>
                <a:ea typeface="Times New Roman" panose="02020603050405020304" pitchFamily="18" charset="0"/>
              </a:rPr>
              <a:t>храни и напитки, хранителни добавки с гарантиран състав и </a:t>
            </a:r>
            <a:r>
              <a:rPr lang="bg-BG" dirty="0" smtClean="0">
                <a:latin typeface="+mj-lt"/>
                <a:ea typeface="Times New Roman" panose="02020603050405020304" pitchFamily="18" charset="0"/>
              </a:rPr>
              <a:t>качество. </a:t>
            </a:r>
            <a:r>
              <a:rPr lang="bg-BG" dirty="0">
                <a:latin typeface="+mj-lt"/>
                <a:ea typeface="Times New Roman" panose="02020603050405020304" pitchFamily="18" charset="0"/>
              </a:rPr>
              <a:t>Понастоящем е подадена заявка за патент и за полезен модел на „Козметичен крем, съдържащ тополов прополис и мурсалски чай“ 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3825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3200" b="1" dirty="0">
                <a:ea typeface="Times New Roman" panose="02020603050405020304" pitchFamily="18" charset="0"/>
              </a:rPr>
              <a:t>Ф</a:t>
            </a:r>
            <a:r>
              <a:rPr lang="bg-BG" sz="3200" b="1" dirty="0" smtClean="0">
                <a:ea typeface="Times New Roman" panose="02020603050405020304" pitchFamily="18" charset="0"/>
              </a:rPr>
              <a:t>орум </a:t>
            </a:r>
            <a:r>
              <a:rPr lang="bg-BG" sz="3200" b="1" dirty="0">
                <a:ea typeface="Times New Roman" panose="02020603050405020304" pitchFamily="18" charset="0"/>
              </a:rPr>
              <a:t>„Наука за </a:t>
            </a:r>
            <a:r>
              <a:rPr lang="bg-BG" sz="3200" b="1" dirty="0" smtClean="0">
                <a:ea typeface="Times New Roman" panose="02020603050405020304" pitchFamily="18" charset="0"/>
              </a:rPr>
              <a:t>бизнес“- </a:t>
            </a:r>
            <a:r>
              <a:rPr lang="bg-BG" sz="3200" dirty="0">
                <a:ea typeface="Times New Roman" panose="02020603050405020304" pitchFamily="18" charset="0"/>
              </a:rPr>
              <a:t>18.03.2021 </a:t>
            </a:r>
            <a:r>
              <a:rPr lang="bg-BG" sz="3200" dirty="0" smtClean="0">
                <a:ea typeface="Times New Roman" panose="02020603050405020304" pitchFamily="18" charset="0"/>
              </a:rPr>
              <a:t>г.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10348018" cy="3880773"/>
          </a:xfrm>
        </p:spPr>
        <p:txBody>
          <a:bodyPr>
            <a:normAutofit/>
          </a:bodyPr>
          <a:lstStyle/>
          <a:p>
            <a:pPr algn="just"/>
            <a:r>
              <a:rPr lang="bg-BG" dirty="0"/>
              <a:t>Пред над 500 зрители – представители на бизнеса, собственици на компании и иновационни ентусиасти учените от БАН представиха разработки на </a:t>
            </a:r>
            <a:r>
              <a:rPr lang="bg-BG" dirty="0" smtClean="0"/>
              <a:t>Академията: </a:t>
            </a:r>
            <a:endParaRPr lang="en-US" dirty="0" smtClean="0"/>
          </a:p>
          <a:p>
            <a:pPr marL="0" indent="0" algn="just">
              <a:buNone/>
            </a:pPr>
            <a:r>
              <a:rPr lang="bg-BG" dirty="0" smtClean="0"/>
              <a:t>за </a:t>
            </a:r>
            <a:r>
              <a:rPr lang="bg-BG" dirty="0"/>
              <a:t>оптимизация на индустриалните задачи</a:t>
            </a:r>
            <a:r>
              <a:rPr lang="bg-BG" dirty="0" smtClean="0"/>
              <a:t>, </a:t>
            </a:r>
            <a:r>
              <a:rPr lang="bg-BG" dirty="0"/>
              <a:t>3D цифровизация, енергийна ефективност, </a:t>
            </a:r>
            <a:r>
              <a:rPr lang="bg-BG" dirty="0" smtClean="0"/>
              <a:t>водородни </a:t>
            </a:r>
            <a:r>
              <a:rPr lang="bg-BG" dirty="0"/>
              <a:t>технологии, екология, електро- и топлопроизводство, съхранение на енергия, медицина, вирусология, фармацевтична промишленост, лозарство, винарство и много други. </a:t>
            </a:r>
            <a:r>
              <a:rPr lang="bg-BG" dirty="0" smtClean="0"/>
              <a:t>	Бяха </a:t>
            </a:r>
            <a:r>
              <a:rPr lang="bg-BG" dirty="0"/>
              <a:t>показани технологии за криоконсервация на жива материя, прототип на ваксина срещу COVID-19, PCR кит за детекция на патогени, специализирано устройство, което обеззаразява въздуха от вируси и бактерии, </a:t>
            </a:r>
            <a:r>
              <a:rPr lang="bg-BG" dirty="0" smtClean="0"/>
              <a:t>технология</a:t>
            </a:r>
            <a:r>
              <a:rPr lang="bg-BG" dirty="0"/>
              <a:t>, използвана и на Международната космическа станция за биокерамика (за целите на ендопротезирането) като също така бе направена и демонстрация на </a:t>
            </a:r>
            <a:r>
              <a:rPr lang="bg-BG" dirty="0" smtClean="0"/>
              <a:t>робот </a:t>
            </a:r>
            <a:r>
              <a:rPr lang="bg-BG" dirty="0"/>
              <a:t>с предназначение за транспортиране на стоки в предприятия и фабрики. В рамките на събитието бяха представени и добри примери за сътрудничество между бизнеса и Академията и продукти, реализирани в </a:t>
            </a:r>
            <a:r>
              <a:rPr lang="bg-BG" dirty="0" smtClean="0"/>
              <a:t>партньорство.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70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2754" y="630621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bg-BG" sz="3200" b="1" dirty="0" smtClean="0"/>
              <a:t>Възможности за партньорства и реализации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5888" y="2477266"/>
            <a:ext cx="10798629" cy="3166789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bg-BG" sz="20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Водоразтворима форма на </a:t>
            </a:r>
            <a:r>
              <a:rPr lang="bg-BG" sz="20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прополис; </a:t>
            </a:r>
          </a:p>
          <a:p>
            <a:r>
              <a:rPr lang="bg-BG" sz="2000" dirty="0">
                <a:latin typeface="+mj-lt"/>
                <a:cs typeface="Times New Roman" panose="02020603050405020304" pitchFamily="18" charset="0"/>
              </a:rPr>
              <a:t>Мрежа от микроконтролери за умни сгради и фабрики; </a:t>
            </a:r>
          </a:p>
          <a:p>
            <a:r>
              <a:rPr lang="bg-BG" sz="2000" dirty="0">
                <a:latin typeface="+mj-lt"/>
                <a:cs typeface="Times New Roman" panose="02020603050405020304" pitchFamily="18" charset="0"/>
              </a:rPr>
              <a:t>Преносимо устройство за сухо обеззаразяване на въздуха от вируси и бактерии;</a:t>
            </a:r>
          </a:p>
          <a:p>
            <a:r>
              <a:rPr lang="bg-BG" sz="2000" dirty="0" smtClean="0">
                <a:latin typeface="+mj-lt"/>
                <a:cs typeface="Times New Roman" panose="02020603050405020304" pitchFamily="18" charset="0"/>
              </a:rPr>
              <a:t>Иновативни </a:t>
            </a:r>
            <a:r>
              <a:rPr lang="bg-BG" sz="2000" dirty="0">
                <a:latin typeface="+mj-lt"/>
                <a:cs typeface="Times New Roman" panose="02020603050405020304" pitchFamily="18" charset="0"/>
              </a:rPr>
              <a:t>нискотоксични биологично активни средства за прецизна медицина (БиоАктивМед</a:t>
            </a:r>
            <a:r>
              <a:rPr lang="bg-BG" sz="2000" dirty="0" smtClean="0">
                <a:latin typeface="+mj-lt"/>
                <a:cs typeface="Times New Roman" panose="02020603050405020304" pitchFamily="18" charset="0"/>
              </a:rPr>
              <a:t>);</a:t>
            </a:r>
            <a:endParaRPr lang="bg-BG" sz="2000" dirty="0">
              <a:latin typeface="+mj-lt"/>
              <a:cs typeface="Times New Roman" panose="02020603050405020304" pitchFamily="18" charset="0"/>
            </a:endParaRPr>
          </a:p>
          <a:p>
            <a:r>
              <a:rPr lang="bg-BG" sz="2000" dirty="0">
                <a:latin typeface="+mj-lt"/>
                <a:cs typeface="Times New Roman" panose="02020603050405020304" pitchFamily="18" charset="0"/>
              </a:rPr>
              <a:t>Нова композиционна биокерамика за целите на ендопротезирането;</a:t>
            </a:r>
          </a:p>
          <a:p>
            <a:r>
              <a:rPr lang="bg-BG" sz="2000" dirty="0">
                <a:latin typeface="+mj-lt"/>
                <a:cs typeface="Times New Roman" panose="02020603050405020304" pitchFamily="18" charset="0"/>
              </a:rPr>
              <a:t>Метод за криоконсервация на жива материя. </a:t>
            </a:r>
            <a:endParaRPr lang="en-US" sz="2000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55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bg-BG" sz="3200" b="1" dirty="0" smtClean="0"/>
              <a:t>Среща </a:t>
            </a:r>
            <a:r>
              <a:rPr lang="bg-BG" sz="3200" b="1" dirty="0" smtClean="0"/>
              <a:t>БАН - Изпълнителна агенция за насърчаване на малки </a:t>
            </a:r>
            <a:br>
              <a:rPr lang="bg-BG" sz="3200" b="1" dirty="0" smtClean="0"/>
            </a:br>
            <a:r>
              <a:rPr lang="bg-BG" sz="3200" b="1" dirty="0" smtClean="0"/>
              <a:t>и средни предприятия (ИАНМСП)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90"/>
            <a:ext cx="10348018" cy="2453452"/>
          </a:xfrm>
        </p:spPr>
        <p:txBody>
          <a:bodyPr>
            <a:normAutofit/>
          </a:bodyPr>
          <a:lstStyle/>
          <a:p>
            <a:pPr marL="342900" lvl="0" indent="-342900" algn="just">
              <a:spcAft>
                <a:spcPts val="0"/>
              </a:spcAft>
              <a:buFont typeface="Myriad Pro"/>
              <a:buChar char="-"/>
            </a:pPr>
            <a:r>
              <a:rPr lang="bg-BG" sz="20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картографиране на иновативните технологии и предлаганата експертиза </a:t>
            </a:r>
            <a:r>
              <a:rPr lang="bg-BG" sz="20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/услуги </a:t>
            </a:r>
            <a:r>
              <a:rPr lang="bg-BG" sz="20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от институти на БАН след съгласуване на единен формат за събиране на необходимата </a:t>
            </a:r>
            <a:r>
              <a:rPr lang="bg-BG" sz="20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информация;</a:t>
            </a:r>
            <a:endParaRPr lang="bg-BG" sz="20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Myriad Pro"/>
              <a:buChar char="-"/>
            </a:pPr>
            <a:r>
              <a:rPr lang="bg-BG" sz="2000" dirty="0" smtClean="0">
                <a:latin typeface="+mj-lt"/>
                <a:ea typeface="Times New Roman" panose="02020603050405020304" pitchFamily="18" charset="0"/>
              </a:rPr>
              <a:t>създаване </a:t>
            </a:r>
            <a:r>
              <a:rPr lang="bg-BG" sz="2000" dirty="0">
                <a:latin typeface="+mj-lt"/>
                <a:ea typeface="Times New Roman" panose="02020603050405020304" pitchFamily="18" charset="0"/>
              </a:rPr>
              <a:t>на програма към ИАНМСП (кандидатстване от страна на  МСП на конкурсен принцип) за изготвяне на технологични одити на фирми,  като за тази цел бъдат привлечени експерти от БАН от различни области. </a:t>
            </a: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8791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601783" cy="1320800"/>
          </a:xfrm>
        </p:spPr>
        <p:txBody>
          <a:bodyPr>
            <a:normAutofit/>
          </a:bodyPr>
          <a:lstStyle/>
          <a:p>
            <a:pPr algn="ctr"/>
            <a:r>
              <a:rPr lang="bg-BG" sz="3200" b="1" dirty="0">
                <a:ea typeface="Times New Roman" panose="02020603050405020304" pitchFamily="18" charset="0"/>
                <a:cs typeface="Cambria" panose="02040503050406030204" pitchFamily="18" charset="0"/>
              </a:rPr>
              <a:t>План за възстановяване и устойчивост на Република </a:t>
            </a:r>
            <a:r>
              <a:rPr lang="bg-BG" sz="3200" b="1" dirty="0" smtClean="0">
                <a:ea typeface="Times New Roman" panose="02020603050405020304" pitchFamily="18" charset="0"/>
                <a:cs typeface="Cambria" panose="02040503050406030204" pitchFamily="18" charset="0"/>
              </a:rPr>
              <a:t>България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90"/>
            <a:ext cx="10631797" cy="2600596"/>
          </a:xfrm>
        </p:spPr>
        <p:txBody>
          <a:bodyPr/>
          <a:lstStyle/>
          <a:p>
            <a:pPr algn="just"/>
            <a:r>
              <a:rPr lang="bg-BG" sz="2000" dirty="0">
                <a:latin typeface="+mj-lt"/>
                <a:ea typeface="Times New Roman" panose="02020603050405020304" pitchFamily="18" charset="0"/>
              </a:rPr>
              <a:t>Инвестиция 2: Повишаване на иновационния капацитет на Българската академия на науките в сферата на зелените и цифровите </a:t>
            </a:r>
            <a:r>
              <a:rPr lang="bg-BG" sz="2000" dirty="0" smtClean="0">
                <a:latin typeface="+mj-lt"/>
                <a:ea typeface="Times New Roman" panose="02020603050405020304" pitchFamily="18" charset="0"/>
              </a:rPr>
              <a:t>технологии; </a:t>
            </a:r>
          </a:p>
          <a:p>
            <a:pPr marL="0" indent="0" algn="just">
              <a:buNone/>
            </a:pPr>
            <a:endParaRPr lang="bg-BG" sz="2000" dirty="0" smtClean="0"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bg-BG" sz="2000" b="1" dirty="0" smtClean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Основната </a:t>
            </a:r>
            <a:r>
              <a:rPr lang="bg-BG" sz="2000" b="1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цел</a:t>
            </a:r>
            <a:r>
              <a:rPr lang="bg-BG" sz="2000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 на предложението е засилване на </a:t>
            </a:r>
            <a:r>
              <a:rPr lang="bg-BG" sz="2000" b="1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иновационния капацитет</a:t>
            </a:r>
            <a:r>
              <a:rPr lang="bg-BG" sz="2000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 на БАН и активно участие в националната научноизследователска и иновационна екосистема с оглед на ускоряване на икономическата трансформация на </a:t>
            </a:r>
            <a:r>
              <a:rPr lang="bg-BG" sz="2000" dirty="0" smtClean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страната.</a:t>
            </a:r>
            <a:endParaRPr lang="en-US" sz="2000" dirty="0">
              <a:latin typeface="+mj-lt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0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83177"/>
            <a:ext cx="10515600" cy="2070533"/>
          </a:xfrm>
        </p:spPr>
        <p:txBody>
          <a:bodyPr>
            <a:normAutofit fontScale="90000"/>
          </a:bodyPr>
          <a:lstStyle/>
          <a:p>
            <a:pPr algn="just"/>
            <a:r>
              <a:rPr lang="bg-BG" sz="3100" b="1" dirty="0">
                <a:solidFill>
                  <a:schemeClr val="accent2">
                    <a:lumMod val="50000"/>
                  </a:schemeClr>
                </a:solidFill>
                <a:ea typeface="Times New Roman" panose="02020603050405020304" pitchFamily="18" charset="0"/>
                <a:cs typeface="Cambria" panose="02040503050406030204" pitchFamily="18" charset="0"/>
              </a:rPr>
              <a:t>Специфична цел 1. </a:t>
            </a:r>
            <a:r>
              <a:rPr lang="bg-BG" sz="3100" dirty="0">
                <a:ea typeface="Times New Roman" panose="02020603050405020304" pitchFamily="18" charset="0"/>
                <a:cs typeface="Cambria" panose="02040503050406030204" pitchFamily="18" charset="0"/>
              </a:rPr>
              <a:t>Създаване на институционални </a:t>
            </a:r>
            <a:r>
              <a:rPr lang="bg-BG" sz="3100" b="1" dirty="0">
                <a:ea typeface="Times New Roman" panose="02020603050405020304" pitchFamily="18" charset="0"/>
                <a:cs typeface="Cambria" panose="02040503050406030204" pitchFamily="18" charset="0"/>
              </a:rPr>
              <a:t>структури и инструменти</a:t>
            </a:r>
            <a:r>
              <a:rPr lang="bg-BG" sz="3100" dirty="0">
                <a:ea typeface="Times New Roman" panose="02020603050405020304" pitchFamily="18" charset="0"/>
                <a:cs typeface="Cambria" panose="02040503050406030204" pitchFamily="18" charset="0"/>
              </a:rPr>
              <a:t> за ефективна връзка между БАН и бизнеса с оглед ускорено прилагане на иновации в икономиката и трансформацията ѝ в икономика на знанието</a:t>
            </a:r>
            <a:r>
              <a:rPr lang="bg-BG" sz="3200" dirty="0"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/>
            </a:r>
            <a:br>
              <a:rPr lang="bg-BG" sz="3200" dirty="0"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2054" y="2651143"/>
            <a:ext cx="9448801" cy="2940360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600"/>
              </a:spcBef>
              <a:buNone/>
            </a:pPr>
            <a:r>
              <a:rPr lang="en-US" dirty="0">
                <a:latin typeface="+mj-lt"/>
                <a:ea typeface="Times New Roman" panose="02020603050405020304" pitchFamily="18" charset="0"/>
              </a:rPr>
              <a:t/>
            </a:r>
            <a:br>
              <a:rPr lang="en-US" dirty="0">
                <a:latin typeface="+mj-lt"/>
                <a:ea typeface="Times New Roman" panose="02020603050405020304" pitchFamily="18" charset="0"/>
              </a:rPr>
            </a:br>
            <a:r>
              <a:rPr lang="bg-BG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Ще бъдат сформирани три </a:t>
            </a:r>
            <a:r>
              <a:rPr lang="bg-BG" b="1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Научно-иновационни съвета</a:t>
            </a:r>
            <a:r>
              <a:rPr lang="bg-BG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 на базата на изявени учени в тематичните области и с включване на представители на бизнеса</a:t>
            </a:r>
            <a:r>
              <a:rPr lang="en-US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: </a:t>
            </a:r>
            <a:endParaRPr lang="bg-BG" dirty="0" smtClean="0">
              <a:latin typeface="+mj-lt"/>
              <a:ea typeface="Times New Roman" panose="02020603050405020304" pitchFamily="18" charset="0"/>
              <a:cs typeface="Cambria" panose="02040503050406030204" pitchFamily="18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en-US" dirty="0">
              <a:latin typeface="+mj-lt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GB" sz="2000" dirty="0" err="1">
                <a:latin typeface="+mj-lt"/>
                <a:ea typeface="Arial" panose="020B0604020202020204" pitchFamily="34" charset="0"/>
                <a:cs typeface="Cambria" panose="02040503050406030204" pitchFamily="18" charset="0"/>
              </a:rPr>
              <a:t>Съвет</a:t>
            </a:r>
            <a:r>
              <a:rPr lang="en-GB" sz="2000" dirty="0">
                <a:latin typeface="+mj-lt"/>
                <a:ea typeface="Arial" panose="020B0604020202020204" pitchFamily="34" charset="0"/>
                <a:cs typeface="Cambria" panose="02040503050406030204" pitchFamily="18" charset="0"/>
              </a:rPr>
              <a:t> по иновативни </a:t>
            </a:r>
            <a:r>
              <a:rPr lang="en-GB" sz="2000" dirty="0" err="1">
                <a:latin typeface="+mj-lt"/>
                <a:ea typeface="Arial" panose="020B0604020202020204" pitchFamily="34" charset="0"/>
                <a:cs typeface="Cambria" panose="02040503050406030204" pitchFamily="18" charset="0"/>
              </a:rPr>
              <a:t>материали</a:t>
            </a:r>
            <a:r>
              <a:rPr lang="en-GB" sz="2000" dirty="0">
                <a:latin typeface="+mj-lt"/>
                <a:ea typeface="Arial" panose="020B0604020202020204" pitchFamily="34" charset="0"/>
                <a:cs typeface="Cambria" panose="02040503050406030204" pitchFamily="18" charset="0"/>
              </a:rPr>
              <a:t> и </a:t>
            </a:r>
            <a:r>
              <a:rPr lang="en-GB" sz="2000" dirty="0" err="1">
                <a:latin typeface="+mj-lt"/>
                <a:ea typeface="Arial" panose="020B0604020202020204" pitchFamily="34" charset="0"/>
                <a:cs typeface="Cambria" panose="02040503050406030204" pitchFamily="18" charset="0"/>
              </a:rPr>
              <a:t>зелени</a:t>
            </a:r>
            <a:r>
              <a:rPr lang="en-GB" sz="2000" dirty="0">
                <a:latin typeface="+mj-lt"/>
                <a:ea typeface="Arial" panose="020B0604020202020204" pitchFamily="34" charset="0"/>
                <a:cs typeface="Cambria" panose="02040503050406030204" pitchFamily="18" charset="0"/>
              </a:rPr>
              <a:t> </a:t>
            </a:r>
            <a:r>
              <a:rPr lang="en-GB" sz="2000" dirty="0" err="1" smtClean="0">
                <a:latin typeface="+mj-lt"/>
                <a:ea typeface="Arial" panose="020B0604020202020204" pitchFamily="34" charset="0"/>
                <a:cs typeface="Cambria" panose="02040503050406030204" pitchFamily="18" charset="0"/>
              </a:rPr>
              <a:t>технологии</a:t>
            </a:r>
            <a:r>
              <a:rPr lang="bg-BG" sz="2000" dirty="0" smtClean="0">
                <a:latin typeface="+mj-lt"/>
                <a:ea typeface="Arial" panose="020B0604020202020204" pitchFamily="34" charset="0"/>
                <a:cs typeface="Cambria" panose="02040503050406030204" pitchFamily="18" charset="0"/>
              </a:rPr>
              <a:t>;</a:t>
            </a:r>
            <a:endParaRPr lang="en-US" sz="2000" dirty="0">
              <a:latin typeface="+mj-lt"/>
              <a:ea typeface="Arial" panose="020B0604020202020204" pitchFamily="34" charset="0"/>
              <a:cs typeface="Cambria" panose="02040503050406030204" pitchFamily="18" charset="0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GB" sz="2000" dirty="0" err="1">
                <a:latin typeface="+mj-lt"/>
                <a:ea typeface="Arial" panose="020B0604020202020204" pitchFamily="34" charset="0"/>
                <a:cs typeface="Cambria" panose="02040503050406030204" pitchFamily="18" charset="0"/>
              </a:rPr>
              <a:t>Съвет</a:t>
            </a:r>
            <a:r>
              <a:rPr lang="en-GB" sz="2000" dirty="0">
                <a:latin typeface="+mj-lt"/>
                <a:ea typeface="Arial" panose="020B0604020202020204" pitchFamily="34" charset="0"/>
                <a:cs typeface="Cambria" panose="02040503050406030204" pitchFamily="18" charset="0"/>
              </a:rPr>
              <a:t> по </a:t>
            </a:r>
            <a:r>
              <a:rPr lang="en-GB" sz="2000" dirty="0" err="1">
                <a:latin typeface="+mj-lt"/>
                <a:ea typeface="Arial" panose="020B0604020202020204" pitchFamily="34" charset="0"/>
                <a:cs typeface="Cambria" panose="02040503050406030204" pitchFamily="18" charset="0"/>
              </a:rPr>
              <a:t>ресурсна</a:t>
            </a:r>
            <a:r>
              <a:rPr lang="en-GB" sz="2000" dirty="0">
                <a:latin typeface="+mj-lt"/>
                <a:ea typeface="Arial" panose="020B0604020202020204" pitchFamily="34" charset="0"/>
                <a:cs typeface="Cambria" panose="02040503050406030204" pitchFamily="18" charset="0"/>
              </a:rPr>
              <a:t> </a:t>
            </a:r>
            <a:r>
              <a:rPr lang="en-GB" sz="2000" dirty="0" err="1">
                <a:latin typeface="+mj-lt"/>
                <a:ea typeface="Arial" panose="020B0604020202020204" pitchFamily="34" charset="0"/>
                <a:cs typeface="Cambria" panose="02040503050406030204" pitchFamily="18" charset="0"/>
              </a:rPr>
              <a:t>ефективност</a:t>
            </a:r>
            <a:r>
              <a:rPr lang="en-GB" sz="2000" dirty="0">
                <a:latin typeface="+mj-lt"/>
                <a:ea typeface="Arial" panose="020B0604020202020204" pitchFamily="34" charset="0"/>
                <a:cs typeface="Cambria" panose="02040503050406030204" pitchFamily="18" charset="0"/>
              </a:rPr>
              <a:t> и </a:t>
            </a:r>
            <a:r>
              <a:rPr lang="en-GB" sz="2000" dirty="0" err="1">
                <a:latin typeface="+mj-lt"/>
                <a:ea typeface="Arial" panose="020B0604020202020204" pitchFamily="34" charset="0"/>
                <a:cs typeface="Cambria" panose="02040503050406030204" pitchFamily="18" charset="0"/>
              </a:rPr>
              <a:t>кръгова</a:t>
            </a:r>
            <a:r>
              <a:rPr lang="en-GB" sz="2000" dirty="0">
                <a:latin typeface="+mj-lt"/>
                <a:ea typeface="Arial" panose="020B0604020202020204" pitchFamily="34" charset="0"/>
                <a:cs typeface="Cambria" panose="02040503050406030204" pitchFamily="18" charset="0"/>
              </a:rPr>
              <a:t> </a:t>
            </a:r>
            <a:r>
              <a:rPr lang="en-GB" sz="2000" dirty="0" err="1" smtClean="0">
                <a:latin typeface="+mj-lt"/>
                <a:ea typeface="Arial" panose="020B0604020202020204" pitchFamily="34" charset="0"/>
                <a:cs typeface="Cambria" panose="02040503050406030204" pitchFamily="18" charset="0"/>
              </a:rPr>
              <a:t>икономика</a:t>
            </a:r>
            <a:r>
              <a:rPr lang="bg-BG" sz="2000" dirty="0">
                <a:latin typeface="+mj-lt"/>
                <a:ea typeface="Arial" panose="020B0604020202020204" pitchFamily="34" charset="0"/>
                <a:cs typeface="Cambria" panose="02040503050406030204" pitchFamily="18" charset="0"/>
              </a:rPr>
              <a:t>;</a:t>
            </a:r>
            <a:endParaRPr lang="en-US" sz="2000" dirty="0">
              <a:latin typeface="+mj-lt"/>
              <a:ea typeface="Arial" panose="020B0604020202020204" pitchFamily="34" charset="0"/>
              <a:cs typeface="Cambria" panose="02040503050406030204" pitchFamily="18" charset="0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GB" sz="2000" dirty="0" err="1">
                <a:latin typeface="+mj-lt"/>
                <a:ea typeface="Arial" panose="020B0604020202020204" pitchFamily="34" charset="0"/>
                <a:cs typeface="Cambria" panose="02040503050406030204" pitchFamily="18" charset="0"/>
              </a:rPr>
              <a:t>Съвет</a:t>
            </a:r>
            <a:r>
              <a:rPr lang="en-GB" sz="2000" dirty="0">
                <a:latin typeface="+mj-lt"/>
                <a:ea typeface="Arial" panose="020B0604020202020204" pitchFamily="34" charset="0"/>
                <a:cs typeface="Cambria" panose="02040503050406030204" pitchFamily="18" charset="0"/>
              </a:rPr>
              <a:t> по </a:t>
            </a:r>
            <a:r>
              <a:rPr lang="en-GB" sz="2000" dirty="0" err="1">
                <a:latin typeface="+mj-lt"/>
                <a:ea typeface="Arial" panose="020B0604020202020204" pitchFamily="34" charset="0"/>
                <a:cs typeface="Cambria" panose="02040503050406030204" pitchFamily="18" charset="0"/>
              </a:rPr>
              <a:t>информационни</a:t>
            </a:r>
            <a:r>
              <a:rPr lang="en-GB" sz="2000" dirty="0">
                <a:latin typeface="+mj-lt"/>
                <a:ea typeface="Arial" panose="020B0604020202020204" pitchFamily="34" charset="0"/>
                <a:cs typeface="Cambria" panose="02040503050406030204" pitchFamily="18" charset="0"/>
              </a:rPr>
              <a:t> и </a:t>
            </a:r>
            <a:r>
              <a:rPr lang="en-GB" sz="2000" dirty="0" err="1">
                <a:latin typeface="+mj-lt"/>
                <a:ea typeface="Arial" panose="020B0604020202020204" pitchFamily="34" charset="0"/>
                <a:cs typeface="Cambria" panose="02040503050406030204" pitchFamily="18" charset="0"/>
              </a:rPr>
              <a:t>комуникационни</a:t>
            </a:r>
            <a:r>
              <a:rPr lang="en-GB" sz="2000" dirty="0">
                <a:latin typeface="+mj-lt"/>
                <a:ea typeface="Arial" panose="020B0604020202020204" pitchFamily="34" charset="0"/>
                <a:cs typeface="Cambria" panose="02040503050406030204" pitchFamily="18" charset="0"/>
              </a:rPr>
              <a:t> технологии.</a:t>
            </a:r>
            <a:endParaRPr lang="en-US" sz="2000" dirty="0">
              <a:latin typeface="+mj-lt"/>
              <a:ea typeface="Arial" panose="020B0604020202020204" pitchFamily="34" charset="0"/>
              <a:cs typeface="Cambria" panose="02040503050406030204" pitchFamily="18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3222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235" y="662153"/>
            <a:ext cx="10808062" cy="2333296"/>
          </a:xfrm>
        </p:spPr>
        <p:txBody>
          <a:bodyPr>
            <a:normAutofit fontScale="90000"/>
          </a:bodyPr>
          <a:lstStyle/>
          <a:p>
            <a:pPr algn="just"/>
            <a:r>
              <a:rPr lang="bg-BG" sz="3000" b="1" dirty="0">
                <a:solidFill>
                  <a:schemeClr val="accent2">
                    <a:lumMod val="50000"/>
                  </a:schemeClr>
                </a:solidFill>
                <a:ea typeface="Times New Roman" panose="02020603050405020304" pitchFamily="18" charset="0"/>
                <a:cs typeface="Cambria" panose="02040503050406030204" pitchFamily="18" charset="0"/>
              </a:rPr>
              <a:t>Специфична цел 2.</a:t>
            </a:r>
            <a:r>
              <a:rPr lang="bg-BG" sz="3000" dirty="0">
                <a:solidFill>
                  <a:schemeClr val="accent2">
                    <a:lumMod val="50000"/>
                  </a:schemeClr>
                </a:solidFill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bg-BG" sz="3000" dirty="0">
                <a:ea typeface="Times New Roman" panose="02020603050405020304" pitchFamily="18" charset="0"/>
                <a:cs typeface="Cambria" panose="02040503050406030204" pitchFamily="18" charset="0"/>
              </a:rPr>
              <a:t>Разгръщане на изследователския потенциал на БАН посредством повишаване на уменията и </a:t>
            </a:r>
            <a:r>
              <a:rPr lang="bg-BG" sz="3000" b="1" dirty="0">
                <a:ea typeface="Times New Roman" panose="02020603050405020304" pitchFamily="18" charset="0"/>
                <a:cs typeface="Cambria" panose="02040503050406030204" pitchFamily="18" charset="0"/>
              </a:rPr>
              <a:t>квалификацията</a:t>
            </a:r>
            <a:r>
              <a:rPr lang="bg-BG" sz="3000" dirty="0">
                <a:ea typeface="Times New Roman" panose="02020603050405020304" pitchFamily="18" charset="0"/>
                <a:cs typeface="Cambria" panose="02040503050406030204" pitchFamily="18" charset="0"/>
              </a:rPr>
              <a:t> в областта на иновациите и утвърждаване на интер­дисциплинарен, междусекторен и интернационален подход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8993" y="2911367"/>
            <a:ext cx="9827173" cy="1303282"/>
          </a:xfrm>
        </p:spPr>
        <p:txBody>
          <a:bodyPr>
            <a:normAutofit/>
          </a:bodyPr>
          <a:lstStyle/>
          <a:p>
            <a:r>
              <a:rPr lang="bg-BG" sz="2000" b="1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нови</a:t>
            </a:r>
            <a:r>
              <a:rPr lang="bg-BG" sz="2000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bg-BG" sz="2000" b="1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докторантски курсове</a:t>
            </a:r>
            <a:r>
              <a:rPr lang="bg-BG" sz="2000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 с предприемаческа насоченост в Центъра за обучение на БАН.</a:t>
            </a: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526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24" y="1450429"/>
            <a:ext cx="9549232" cy="4445874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r>
              <a:rPr lang="bg-BG" sz="2200" b="1" dirty="0">
                <a:solidFill>
                  <a:schemeClr val="accent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Специфична цел 3. </a:t>
            </a:r>
            <a:r>
              <a:rPr lang="bg-BG" sz="2200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  <a:t>Засилване на иновационния капацитет на БАН чрез модернизиране на инфраструктурата, свързана с трансфер на зелени и цифрови </a:t>
            </a:r>
            <a:r>
              <a:rPr lang="bg-BG" sz="2200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  <a:t>технологии</a:t>
            </a:r>
          </a:p>
          <a:p>
            <a:pPr marL="0" indent="0" algn="just">
              <a:spcAft>
                <a:spcPts val="0"/>
              </a:spcAft>
              <a:buNone/>
            </a:pPr>
            <a:endParaRPr lang="bg-BG" sz="2200" dirty="0">
              <a:solidFill>
                <a:schemeClr val="accent1">
                  <a:lumMod val="75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bg-BG" sz="2200" b="1" dirty="0" smtClean="0">
                <a:solidFill>
                  <a:schemeClr val="accent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Специфична </a:t>
            </a:r>
            <a:r>
              <a:rPr lang="bg-BG" sz="2200" b="1" dirty="0">
                <a:solidFill>
                  <a:schemeClr val="accent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цел 4. </a:t>
            </a:r>
            <a:r>
              <a:rPr lang="bg-BG" sz="2200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  <a:t>Създаване на иновативни решения от научни колективи на БАН в отговор на конкретни теми, дефинирани от страна на бизнеса, свързани със зеления преход и цифровите </a:t>
            </a:r>
            <a:r>
              <a:rPr lang="bg-BG" sz="2200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  <a:t>технологии</a:t>
            </a:r>
          </a:p>
          <a:p>
            <a:pPr marL="0" indent="0" algn="just">
              <a:spcAft>
                <a:spcPts val="0"/>
              </a:spcAft>
              <a:buNone/>
            </a:pPr>
            <a:endParaRPr lang="bg-BG" sz="2200" dirty="0" smtClean="0">
              <a:solidFill>
                <a:schemeClr val="accent1">
                  <a:lumMod val="75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200" b="1" dirty="0">
                <a:solidFill>
                  <a:schemeClr val="accent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Специфична цел 5.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  <a:t>Създаване на устойчиви дългосрочни връзки с бизнеса в областта на зелените и цифрови технологии посредством съвместни докторантури</a:t>
            </a:r>
          </a:p>
          <a:p>
            <a:pPr marL="0" indent="0" algn="just">
              <a:spcAft>
                <a:spcPts val="0"/>
              </a:spcAft>
              <a:buNone/>
            </a:pPr>
            <a:endParaRPr lang="en-US" sz="2200" dirty="0" smtClean="0">
              <a:solidFill>
                <a:schemeClr val="accent1">
                  <a:lumMod val="75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46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50429"/>
            <a:ext cx="9307494" cy="3584026"/>
          </a:xfrm>
        </p:spPr>
        <p:txBody>
          <a:bodyPr>
            <a:normAutofit fontScale="92500" lnSpcReduction="20000"/>
          </a:bodyPr>
          <a:lstStyle/>
          <a:p>
            <a:pPr algn="just">
              <a:spcAft>
                <a:spcPts val="0"/>
              </a:spcAft>
            </a:pPr>
            <a:r>
              <a:rPr lang="bg-BG" sz="24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Специфична </a:t>
            </a:r>
            <a:r>
              <a:rPr lang="bg-BG" sz="2400" b="1" dirty="0">
                <a:solidFill>
                  <a:schemeClr val="accent1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цел 6.</a:t>
            </a:r>
            <a:r>
              <a:rPr lang="bg-BG" sz="2400" dirty="0">
                <a:solidFill>
                  <a:schemeClr val="accent1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bg-BG" sz="2400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Засилване на участието на страната в </a:t>
            </a:r>
            <a:r>
              <a:rPr lang="bg-BG" sz="24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конкурси</a:t>
            </a:r>
            <a:r>
              <a:rPr lang="bg-BG" sz="2400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, свързани с НИРД, обявени от европейски и други </a:t>
            </a:r>
            <a:r>
              <a:rPr lang="bg-BG" sz="24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институции</a:t>
            </a:r>
          </a:p>
          <a:p>
            <a:pPr algn="just">
              <a:spcAft>
                <a:spcPts val="0"/>
              </a:spcAft>
            </a:pPr>
            <a:endParaRPr lang="en-US" sz="2400" dirty="0">
              <a:solidFill>
                <a:schemeClr val="accent1">
                  <a:lumMod val="75000"/>
                </a:schemeClr>
              </a:solidFill>
              <a:latin typeface="+mj-lt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bg-BG" sz="2400" b="1" dirty="0">
                <a:solidFill>
                  <a:schemeClr val="accent1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Специфична цел 7. </a:t>
            </a:r>
            <a:r>
              <a:rPr lang="bg-BG" sz="2400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Защита на </a:t>
            </a:r>
            <a:r>
              <a:rPr lang="bg-BG" sz="24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интелектуалната собственост</a:t>
            </a:r>
            <a:r>
              <a:rPr lang="bg-BG" sz="2400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 на БАН в областта на зелените и цифровите технологии с оглед улесняване на комерсиализацията на научните </a:t>
            </a:r>
            <a:r>
              <a:rPr lang="bg-BG" sz="24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резултати</a:t>
            </a:r>
          </a:p>
          <a:p>
            <a:pPr marL="0" indent="0" algn="just">
              <a:spcAft>
                <a:spcPts val="0"/>
              </a:spcAft>
              <a:buNone/>
            </a:pPr>
            <a:endParaRPr lang="en-US" sz="2400" dirty="0">
              <a:solidFill>
                <a:schemeClr val="accent1">
                  <a:lumMod val="75000"/>
                </a:schemeClr>
              </a:solidFill>
              <a:latin typeface="+mj-lt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bg-BG" sz="2400" b="1" dirty="0">
                <a:solidFill>
                  <a:schemeClr val="accent1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Специфична цел 8.</a:t>
            </a:r>
            <a:r>
              <a:rPr lang="bg-BG" sz="2400" dirty="0">
                <a:solidFill>
                  <a:schemeClr val="accent1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bg-BG" sz="2400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Задълбочаване на </a:t>
            </a:r>
            <a:r>
              <a:rPr lang="bg-BG" sz="24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интернационализацията</a:t>
            </a:r>
            <a:r>
              <a:rPr lang="bg-BG" sz="2400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 на НИРД системата на БАН в областта на зелените и цифровите технологии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+mj-lt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30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881353"/>
          </a:xfrm>
        </p:spPr>
        <p:txBody>
          <a:bodyPr>
            <a:normAutofit fontScale="90000"/>
          </a:bodyPr>
          <a:lstStyle/>
          <a:p>
            <a:pPr algn="ctr"/>
            <a:r>
              <a:rPr lang="bg-BG" b="1" dirty="0" smtClean="0">
                <a:solidFill>
                  <a:schemeClr val="accent2">
                    <a:lumMod val="75000"/>
                  </a:schemeClr>
                </a:solidFill>
              </a:rPr>
              <a:t>ЦВП "НАЦИОНАЛЕН </a:t>
            </a:r>
            <a:r>
              <a:rPr lang="bg-BG" b="1" dirty="0">
                <a:solidFill>
                  <a:schemeClr val="accent2">
                    <a:lumMod val="75000"/>
                  </a:schemeClr>
                </a:solidFill>
              </a:rPr>
              <a:t>ЦЕНТЪР ПО МЕХАТРОНИКА И ЧИСТИ ТЕХНОЛОГИИ"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bg-BG" sz="3100" b="1" dirty="0">
                <a:solidFill>
                  <a:schemeClr val="accent2">
                    <a:lumMod val="50000"/>
                  </a:schemeClr>
                </a:solidFill>
              </a:rPr>
              <a:t>В</a:t>
            </a:r>
            <a:r>
              <a:rPr lang="bg-BG" sz="3100" b="1" dirty="0" smtClean="0">
                <a:solidFill>
                  <a:schemeClr val="accent2">
                    <a:lumMod val="50000"/>
                  </a:schemeClr>
                </a:solidFill>
              </a:rPr>
              <a:t>одеща организация: </a:t>
            </a:r>
            <a:r>
              <a:rPr lang="bg-BG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bg-BG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bg-BG" sz="3100" b="1" dirty="0" smtClean="0">
                <a:solidFill>
                  <a:schemeClr val="accent2">
                    <a:lumMod val="50000"/>
                  </a:schemeClr>
                </a:solidFill>
              </a:rPr>
              <a:t>Институт по обща и неорганична химия на БАН</a:t>
            </a:r>
            <a:endParaRPr lang="en-US" sz="31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3369267"/>
            <a:ext cx="10515600" cy="2989492"/>
          </a:xfrm>
        </p:spPr>
        <p:txBody>
          <a:bodyPr>
            <a:normAutofit/>
          </a:bodyPr>
          <a:lstStyle/>
          <a:p>
            <a:r>
              <a:rPr lang="bg-BG" sz="2000" dirty="0"/>
              <a:t> </a:t>
            </a:r>
            <a:r>
              <a:rPr lang="bg-BG" sz="2000" dirty="0" smtClean="0"/>
              <a:t>КАМПУС </a:t>
            </a:r>
            <a:r>
              <a:rPr lang="bg-BG" sz="2000" dirty="0"/>
              <a:t>„ЛОЗЕНЕЦ</a:t>
            </a:r>
            <a:r>
              <a:rPr lang="bg-BG" sz="2000" dirty="0" smtClean="0"/>
              <a:t>“ – Софийски университет „Св.Климент Охридски“</a:t>
            </a:r>
          </a:p>
          <a:p>
            <a:endParaRPr lang="en-US" sz="2000" dirty="0"/>
          </a:p>
          <a:p>
            <a:r>
              <a:rPr lang="bg-BG" sz="2000" dirty="0"/>
              <a:t> </a:t>
            </a:r>
            <a:r>
              <a:rPr lang="bg-BG" sz="2000" dirty="0" smtClean="0"/>
              <a:t>КАМПУС  </a:t>
            </a:r>
            <a:r>
              <a:rPr lang="bg-BG" sz="2000" dirty="0"/>
              <a:t>„ГЕО МИЛЕВ</a:t>
            </a:r>
            <a:r>
              <a:rPr lang="bg-BG" sz="2000" dirty="0" smtClean="0"/>
              <a:t>“ – Българска академия на науките</a:t>
            </a:r>
          </a:p>
          <a:p>
            <a:endParaRPr lang="bg-BG" sz="2000" dirty="0" smtClean="0"/>
          </a:p>
          <a:p>
            <a:r>
              <a:rPr lang="bg-BG" sz="2000" dirty="0" smtClean="0"/>
              <a:t> КАМПУС </a:t>
            </a:r>
            <a:r>
              <a:rPr lang="bg-BG" sz="2000" dirty="0"/>
              <a:t>„СТУДЕНТСКИ ГРАД</a:t>
            </a:r>
            <a:r>
              <a:rPr lang="bg-BG" sz="2000" dirty="0" smtClean="0"/>
              <a:t>“-</a:t>
            </a:r>
            <a:r>
              <a:rPr lang="bg-BG" sz="2000" dirty="0"/>
              <a:t> </a:t>
            </a:r>
            <a:r>
              <a:rPr lang="bg-BG" sz="2000" dirty="0" smtClean="0"/>
              <a:t>Технически университет - София</a:t>
            </a:r>
            <a:endParaRPr lang="en-US" sz="20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25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738417" cy="1320800"/>
          </a:xfrm>
        </p:spPr>
        <p:txBody>
          <a:bodyPr/>
          <a:lstStyle/>
          <a:p>
            <a:pPr algn="ctr"/>
            <a:r>
              <a:rPr lang="bg-BG" b="1" dirty="0">
                <a:ea typeface="Times New Roman" panose="02020603050405020304" pitchFamily="18" charset="0"/>
                <a:cs typeface="Cambria" panose="02040503050406030204" pitchFamily="18" charset="0"/>
              </a:rPr>
              <a:t>ОПИСАНИЕ НА ДЕЙНОСТИТЕ </a:t>
            </a:r>
            <a:r>
              <a:rPr lang="en-US" dirty="0">
                <a:ea typeface="Times New Roman" panose="02020603050405020304" pitchFamily="18" charset="0"/>
              </a:rPr>
              <a:t/>
            </a:r>
            <a:br>
              <a:rPr lang="en-US" dirty="0"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9278" y="1519458"/>
            <a:ext cx="9286473" cy="3880773"/>
          </a:xfrm>
        </p:spPr>
        <p:txBody>
          <a:bodyPr>
            <a:normAutofit lnSpcReduction="10000"/>
          </a:bodyPr>
          <a:lstStyle/>
          <a:p>
            <a:pPr marL="0" indent="0" algn="just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1. </a:t>
            </a:r>
            <a:r>
              <a:rPr lang="bg-BG" sz="20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Дейности, свързани с инфраструктурни подобрения</a:t>
            </a:r>
            <a:r>
              <a:rPr lang="bg-BG" sz="2000" dirty="0">
                <a:solidFill>
                  <a:schemeClr val="accent1">
                    <a:lumMod val="75000"/>
                  </a:schemeClr>
                </a:solidFill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  </a:t>
            </a:r>
            <a:endParaRPr lang="en-US" sz="2000" dirty="0">
              <a:solidFill>
                <a:schemeClr val="accent1">
                  <a:lumMod val="75000"/>
                </a:schemeClr>
              </a:solidFill>
              <a:latin typeface="+mj-lt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bg-BG" sz="2000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 </a:t>
            </a:r>
            <a:endParaRPr lang="en-US" sz="2000" dirty="0">
              <a:latin typeface="+mj-lt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bg-BG" sz="2000" b="1" dirty="0" smtClean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Дейност 1.1</a:t>
            </a:r>
            <a:r>
              <a:rPr lang="bg-BG" sz="2000" b="1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.</a:t>
            </a:r>
            <a:r>
              <a:rPr lang="bg-BG" sz="2000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 </a:t>
            </a:r>
            <a:r>
              <a:rPr lang="bg-BG" sz="2000" dirty="0" smtClean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Адаптация </a:t>
            </a:r>
            <a:r>
              <a:rPr lang="bg-BG" sz="2000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на съществуваща сграда в модерен демонстрационен център за комуникации с бизнеса. </a:t>
            </a:r>
            <a:endParaRPr lang="bg-BG" sz="2000" dirty="0" smtClean="0">
              <a:latin typeface="+mj-lt"/>
              <a:ea typeface="Times New Roman" panose="02020603050405020304" pitchFamily="18" charset="0"/>
              <a:cs typeface="Cambria" panose="02040503050406030204" pitchFamily="18" charset="0"/>
            </a:endParaRPr>
          </a:p>
          <a:p>
            <a:pPr algn="just"/>
            <a:r>
              <a:rPr lang="bg-BG" sz="2000" b="1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Дейност 1.2. </a:t>
            </a:r>
            <a:r>
              <a:rPr lang="bg-BG" sz="2000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Частична рехабилитация на </a:t>
            </a:r>
            <a:r>
              <a:rPr lang="bg-BG" sz="2000" b="1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инфраструктурата</a:t>
            </a:r>
            <a:r>
              <a:rPr lang="bg-BG" sz="2000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 в звената, които ще бъдат свързани с приложни изследвания и иновации в сферата на зелените и цифровите технологии.</a:t>
            </a:r>
            <a:endParaRPr lang="en-US" sz="2000" dirty="0"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bg-BG" sz="2000" b="1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Дейност 1.3.</a:t>
            </a:r>
            <a:r>
              <a:rPr lang="bg-BG" sz="2000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 Изграждане на качествена оптична интернет свързаност с 5G възможности за обмен на големи данни</a:t>
            </a:r>
          </a:p>
          <a:p>
            <a:pPr algn="just"/>
            <a:r>
              <a:rPr lang="bg-BG" sz="2000" b="1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Дейност 1.4.</a:t>
            </a:r>
            <a:r>
              <a:rPr lang="bg-BG" sz="20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bg-BG" sz="2000" dirty="0" smtClean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Участие </a:t>
            </a:r>
            <a:r>
              <a:rPr lang="bg-BG" sz="2000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в изграждане на единна квантова комуникационна система на ЕС в рамките на инициативата Euro QCI.</a:t>
            </a:r>
            <a:endParaRPr lang="en-US" sz="2000" dirty="0">
              <a:latin typeface="+mj-lt"/>
            </a:endParaRPr>
          </a:p>
          <a:p>
            <a:pPr algn="just">
              <a:spcAft>
                <a:spcPts val="0"/>
              </a:spcAft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29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952" y="546538"/>
            <a:ext cx="8881241" cy="945931"/>
          </a:xfrm>
        </p:spPr>
        <p:txBody>
          <a:bodyPr>
            <a:normAutofit fontScale="90000"/>
          </a:bodyPr>
          <a:lstStyle/>
          <a:p>
            <a:r>
              <a:rPr lang="en-US" sz="2200" b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2</a:t>
            </a:r>
            <a:r>
              <a:rPr lang="bg-BG" sz="2200" b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. Дейности, </a:t>
            </a:r>
            <a:r>
              <a:rPr lang="bg-BG" sz="2200" b="1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свързани със създаването на </a:t>
            </a:r>
            <a:r>
              <a:rPr lang="bg-BG" sz="2200" b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иновационни продукти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40176"/>
            <a:ext cx="9307494" cy="3880773"/>
          </a:xfrm>
        </p:spPr>
        <p:txBody>
          <a:bodyPr/>
          <a:lstStyle/>
          <a:p>
            <a:pPr algn="just"/>
            <a:r>
              <a:rPr lang="bg-BG" sz="2000" b="1" dirty="0">
                <a:latin typeface="+mj-lt"/>
                <a:cs typeface="Times New Roman" panose="02020603050405020304" pitchFamily="18" charset="0"/>
              </a:rPr>
              <a:t>Дейност 2.1. </a:t>
            </a:r>
            <a:r>
              <a:rPr lang="bg-BG" sz="2000" dirty="0">
                <a:latin typeface="+mj-lt"/>
                <a:cs typeface="Times New Roman" panose="02020603050405020304" pitchFamily="18" charset="0"/>
              </a:rPr>
              <a:t>Извършване на НИРД в областта на зелените и цифровите технологии за създаване на иновативни прототипи и технологии.</a:t>
            </a:r>
          </a:p>
          <a:p>
            <a:pPr algn="just"/>
            <a:r>
              <a:rPr lang="bg-BG" sz="2000" b="1" dirty="0">
                <a:latin typeface="+mj-lt"/>
                <a:cs typeface="Times New Roman" panose="02020603050405020304" pitchFamily="18" charset="0"/>
              </a:rPr>
              <a:t>Дейност 2</a:t>
            </a:r>
            <a:r>
              <a:rPr lang="en-US" sz="2000" b="1" dirty="0">
                <a:latin typeface="+mj-lt"/>
                <a:cs typeface="Times New Roman" panose="02020603050405020304" pitchFamily="18" charset="0"/>
              </a:rPr>
              <a:t>.2. </a:t>
            </a:r>
            <a:r>
              <a:rPr lang="bg-BG" sz="2000" dirty="0">
                <a:latin typeface="+mj-lt"/>
                <a:cs typeface="Times New Roman" panose="02020603050405020304" pitchFamily="18" charset="0"/>
              </a:rPr>
              <a:t>Подпомагане на патентната </a:t>
            </a:r>
            <a:r>
              <a:rPr lang="bg-BG" sz="2000" dirty="0" smtClean="0">
                <a:latin typeface="+mj-lt"/>
                <a:cs typeface="Times New Roman" panose="02020603050405020304" pitchFamily="18" charset="0"/>
              </a:rPr>
              <a:t>дейност.</a:t>
            </a:r>
            <a:endParaRPr lang="bg-BG" sz="2000" dirty="0">
              <a:latin typeface="+mj-lt"/>
              <a:cs typeface="Times New Roman" panose="02020603050405020304" pitchFamily="18" charset="0"/>
            </a:endParaRPr>
          </a:p>
          <a:p>
            <a:pPr algn="just"/>
            <a:r>
              <a:rPr lang="bg-BG" sz="2000" b="1" dirty="0">
                <a:latin typeface="+mj-lt"/>
                <a:cs typeface="Times New Roman" panose="02020603050405020304" pitchFamily="18" charset="0"/>
              </a:rPr>
              <a:t>Дейност 2.3. </a:t>
            </a:r>
            <a:r>
              <a:rPr lang="bg-BG" sz="2000" dirty="0">
                <a:latin typeface="+mj-lt"/>
                <a:cs typeface="Times New Roman" panose="02020603050405020304" pitchFamily="18" charset="0"/>
              </a:rPr>
              <a:t>Изграждане на научни мрежи и тематични колективи.</a:t>
            </a:r>
          </a:p>
          <a:p>
            <a:pPr algn="just"/>
            <a:r>
              <a:rPr lang="bg-BG" sz="2000" b="1" dirty="0">
                <a:latin typeface="+mj-lt"/>
                <a:cs typeface="Times New Roman" panose="02020603050405020304" pitchFamily="18" charset="0"/>
              </a:rPr>
              <a:t>Дейност 2.4. </a:t>
            </a:r>
            <a:r>
              <a:rPr lang="bg-BG" sz="2000" dirty="0">
                <a:latin typeface="+mj-lt"/>
                <a:cs typeface="Times New Roman" panose="02020603050405020304" pitchFamily="18" charset="0"/>
              </a:rPr>
              <a:t>Подпомагане на участието на колективи от БАН в национални и международни консорциуми за подготовка на проектни предложения в конкурси по рамковата програма </a:t>
            </a:r>
            <a:r>
              <a:rPr lang="bg-BG" sz="2000" dirty="0" smtClean="0">
                <a:latin typeface="+mj-lt"/>
                <a:cs typeface="Times New Roman" panose="02020603050405020304" pitchFamily="18" charset="0"/>
              </a:rPr>
              <a:t>„Хоризонт Европа“ </a:t>
            </a:r>
            <a:r>
              <a:rPr lang="bg-BG" sz="2000" dirty="0">
                <a:latin typeface="+mj-lt"/>
                <a:cs typeface="Times New Roman" panose="02020603050405020304" pitchFamily="18" charset="0"/>
              </a:rPr>
              <a:t>и други релевантни </a:t>
            </a:r>
            <a:r>
              <a:rPr lang="bg-BG" sz="2000" dirty="0" smtClean="0">
                <a:latin typeface="+mj-lt"/>
                <a:cs typeface="Times New Roman" panose="02020603050405020304" pitchFamily="18" charset="0"/>
              </a:rPr>
              <a:t>програми.</a:t>
            </a:r>
            <a:endParaRPr lang="en-US" sz="2000" dirty="0">
              <a:latin typeface="+mj-lt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14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233921" cy="1320800"/>
          </a:xfrm>
        </p:spPr>
        <p:txBody>
          <a:bodyPr>
            <a:normAutofit/>
          </a:bodyPr>
          <a:lstStyle/>
          <a:p>
            <a:r>
              <a:rPr lang="bg-BG" sz="2000" b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3. Дейности, свързани с придобиване и разработване на технологии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90"/>
            <a:ext cx="9139328" cy="2127632"/>
          </a:xfrm>
        </p:spPr>
        <p:txBody>
          <a:bodyPr/>
          <a:lstStyle/>
          <a:p>
            <a:pPr algn="just"/>
            <a:r>
              <a:rPr lang="bg-BG" sz="20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Дейност 3.1</a:t>
            </a:r>
            <a:r>
              <a:rPr lang="bg-BG" sz="20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Информационно и софтуерно подсигуряване на иновационната </a:t>
            </a:r>
            <a:r>
              <a:rPr lang="bg-BG" sz="20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дейност. </a:t>
            </a:r>
            <a:endParaRPr lang="en-US" sz="20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20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Дейност 3.2.  </a:t>
            </a:r>
            <a:r>
              <a:rPr lang="bg-BG" sz="20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Изграждане на електронна платформа/портал за комуникация с бизнеса и други заинтересовани потребители/страни и виртуален инкубатор за стартъп и спин-оф фирми.</a:t>
            </a:r>
            <a:endParaRPr lang="en-US" sz="20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38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676873" cy="998483"/>
          </a:xfrm>
        </p:spPr>
        <p:txBody>
          <a:bodyPr>
            <a:normAutofit/>
          </a:bodyPr>
          <a:lstStyle/>
          <a:p>
            <a:r>
              <a:rPr lang="bg-BG" sz="2000" b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4. Дейности, свързани с човешкия капитал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bg-BG" sz="20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Дейност 4.1. </a:t>
            </a:r>
            <a:r>
              <a:rPr lang="bg-BG" sz="20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Разработване на </a:t>
            </a:r>
            <a:r>
              <a:rPr lang="bg-BG" sz="20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съвместни</a:t>
            </a:r>
            <a:r>
              <a:rPr lang="bg-BG" sz="20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с бизнеса </a:t>
            </a:r>
            <a:r>
              <a:rPr lang="bg-BG" sz="20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докторантури</a:t>
            </a:r>
            <a:r>
              <a:rPr lang="bg-BG" sz="20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и изграждане на специалисти в съответствие с нуждите на бизнеса в областта на зелените и цифровите технологии. </a:t>
            </a:r>
            <a:endParaRPr lang="en-US" sz="20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20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Дейност 4.2. </a:t>
            </a:r>
            <a:r>
              <a:rPr lang="bg-BG" sz="20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Укрепване на изследователския потенциал чрез привличане и задържане на талантливи изследователи.</a:t>
            </a:r>
            <a:endParaRPr lang="en-US" sz="20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2000" u="sng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Задача 4.2.1.</a:t>
            </a:r>
            <a:r>
              <a:rPr lang="bg-BG" sz="20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Разработване и откриване на усъвършенствани следдипломни програми. </a:t>
            </a:r>
            <a:endParaRPr lang="en-US" sz="20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2000" u="sng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Задача 4.2.2.</a:t>
            </a:r>
            <a:r>
              <a:rPr lang="bg-BG" sz="20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Разработване и откриване на усъвършенствани постдокторантски програми. </a:t>
            </a:r>
            <a:endParaRPr lang="en-US" sz="20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49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198180"/>
            <a:ext cx="8596668" cy="3331780"/>
          </a:xfrm>
        </p:spPr>
        <p:txBody>
          <a:bodyPr>
            <a:normAutofit lnSpcReduction="10000"/>
          </a:bodyPr>
          <a:lstStyle/>
          <a:p>
            <a:pPr algn="just"/>
            <a:r>
              <a:rPr lang="bg-BG" sz="2000" b="1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Дейност 4.3. </a:t>
            </a:r>
            <a:r>
              <a:rPr lang="bg-BG" sz="2000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Повишаване на </a:t>
            </a:r>
            <a:r>
              <a:rPr lang="bg-BG" sz="2000" b="1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квалификацията</a:t>
            </a:r>
            <a:r>
              <a:rPr lang="bg-BG" sz="2000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 посредством обучителни курсове</a:t>
            </a:r>
            <a:r>
              <a:rPr lang="bg-BG" sz="2000" dirty="0" smtClean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.</a:t>
            </a:r>
          </a:p>
          <a:p>
            <a:pPr marL="0" indent="0" algn="just">
              <a:buNone/>
            </a:pPr>
            <a:endParaRPr lang="en-US" sz="2000" dirty="0"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bg-BG" sz="2000" u="sng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Задача 4.3.1.</a:t>
            </a:r>
            <a:r>
              <a:rPr lang="bg-BG" sz="2000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 Разработване и въвеждане на 8 </a:t>
            </a:r>
            <a:r>
              <a:rPr lang="bg-BG" sz="2000" b="1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нови докторантски курса</a:t>
            </a:r>
            <a:r>
              <a:rPr lang="bg-BG" sz="2000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 към Центъра за обучение на БАН с предприемаческа насоченост, защита и управление на интелектуална собственост и за подготовка на проектни предложения в областите на зелените и цифровите технологии. </a:t>
            </a:r>
            <a:endParaRPr lang="bg-BG" sz="2000" dirty="0" smtClean="0">
              <a:latin typeface="+mj-lt"/>
              <a:ea typeface="Times New Roman" panose="02020603050405020304" pitchFamily="18" charset="0"/>
              <a:cs typeface="Cambria" panose="02040503050406030204" pitchFamily="18" charset="0"/>
            </a:endParaRPr>
          </a:p>
          <a:p>
            <a:pPr algn="just"/>
            <a:r>
              <a:rPr lang="bg-BG" sz="2000" u="sng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Задача 4.3.</a:t>
            </a:r>
            <a:r>
              <a:rPr lang="en-GB" sz="2000" u="sng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2</a:t>
            </a:r>
            <a:r>
              <a:rPr lang="bg-BG" sz="2000" u="sng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.</a:t>
            </a:r>
            <a:r>
              <a:rPr lang="bg-BG" sz="2000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 Привличане на </a:t>
            </a:r>
            <a:r>
              <a:rPr lang="bg-BG" sz="2000" b="1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лектори</a:t>
            </a:r>
            <a:r>
              <a:rPr lang="bg-BG" sz="2000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/ръководители на курсовете от страната и чужбина.</a:t>
            </a:r>
            <a:endParaRPr lang="en-US" sz="2000" dirty="0">
              <a:latin typeface="+mj-lt"/>
              <a:ea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77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172" y="867810"/>
            <a:ext cx="11005245" cy="1325563"/>
          </a:xfrm>
        </p:spPr>
        <p:txBody>
          <a:bodyPr>
            <a:normAutofit/>
          </a:bodyPr>
          <a:lstStyle/>
          <a:p>
            <a:r>
              <a:rPr lang="bg-BG" sz="2000" b="1" dirty="0">
                <a:solidFill>
                  <a:schemeClr val="tx1"/>
                </a:solidFill>
                <a:ea typeface="Times New Roman" panose="02020603050405020304" pitchFamily="18" charset="0"/>
                <a:cs typeface="Cambria" panose="02040503050406030204" pitchFamily="18" charset="0"/>
              </a:rPr>
              <a:t>Дейност 4.4.</a:t>
            </a:r>
            <a:r>
              <a:rPr lang="bg-BG" sz="2000" dirty="0">
                <a:solidFill>
                  <a:schemeClr val="tx1"/>
                </a:solidFill>
                <a:ea typeface="Times New Roman" panose="02020603050405020304" pitchFamily="18" charset="0"/>
                <a:cs typeface="Cambria" panose="02040503050406030204" pitchFamily="18" charset="0"/>
              </a:rPr>
              <a:t> Повишаване на </a:t>
            </a:r>
            <a:r>
              <a:rPr lang="bg-BG" sz="2000" b="1" dirty="0">
                <a:solidFill>
                  <a:schemeClr val="tx1"/>
                </a:solidFill>
                <a:ea typeface="Times New Roman" panose="02020603050405020304" pitchFamily="18" charset="0"/>
                <a:cs typeface="Cambria" panose="02040503050406030204" pitchFamily="18" charset="0"/>
              </a:rPr>
              <a:t>квалификацията</a:t>
            </a:r>
            <a:r>
              <a:rPr lang="bg-BG" sz="2000" dirty="0">
                <a:solidFill>
                  <a:schemeClr val="tx1"/>
                </a:solidFill>
                <a:ea typeface="Times New Roman" panose="02020603050405020304" pitchFamily="18" charset="0"/>
                <a:cs typeface="Cambria" panose="02040503050406030204" pitchFamily="18" charset="0"/>
              </a:rPr>
              <a:t> посредством специализации </a:t>
            </a:r>
            <a:r>
              <a:rPr lang="bg-BG" sz="2000" dirty="0" smtClean="0">
                <a:solidFill>
                  <a:schemeClr val="tx1"/>
                </a:solidFill>
                <a:ea typeface="Times New Roman" panose="02020603050405020304" pitchFamily="18" charset="0"/>
                <a:cs typeface="Cambria" panose="02040503050406030204" pitchFamily="18" charset="0"/>
              </a:rPr>
              <a:t/>
            </a:r>
            <a:br>
              <a:rPr lang="bg-BG" sz="2000" dirty="0" smtClean="0">
                <a:solidFill>
                  <a:schemeClr val="tx1"/>
                </a:solidFill>
                <a:ea typeface="Times New Roman" panose="02020603050405020304" pitchFamily="18" charset="0"/>
                <a:cs typeface="Cambria" panose="02040503050406030204" pitchFamily="18" charset="0"/>
              </a:rPr>
            </a:br>
            <a:r>
              <a:rPr lang="bg-BG" sz="2000" dirty="0" smtClean="0">
                <a:solidFill>
                  <a:schemeClr val="tx1"/>
                </a:solidFill>
                <a:ea typeface="Times New Roman" panose="02020603050405020304" pitchFamily="18" charset="0"/>
                <a:cs typeface="Cambria" panose="02040503050406030204" pitchFamily="18" charset="0"/>
              </a:rPr>
              <a:t>и </a:t>
            </a:r>
            <a:r>
              <a:rPr lang="bg-BG" sz="2000" dirty="0">
                <a:solidFill>
                  <a:schemeClr val="tx1"/>
                </a:solidFill>
                <a:ea typeface="Times New Roman" panose="02020603050405020304" pitchFamily="18" charset="0"/>
                <a:cs typeface="Cambria" panose="02040503050406030204" pitchFamily="18" charset="0"/>
              </a:rPr>
              <a:t>обмяна на опит.</a:t>
            </a:r>
            <a:r>
              <a:rPr lang="en-US" dirty="0">
                <a:solidFill>
                  <a:schemeClr val="tx1"/>
                </a:solidFill>
                <a:ea typeface="Times New Roman" panose="02020603050405020304" pitchFamily="18" charset="0"/>
              </a:rPr>
              <a:t/>
            </a:r>
            <a:br>
              <a:rPr lang="en-US" dirty="0">
                <a:solidFill>
                  <a:schemeClr val="tx1"/>
                </a:solidFill>
                <a:ea typeface="Times New Roman" panose="02020603050405020304" pitchFamily="18" charset="0"/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9843" y="2322581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bg-BG" sz="2000" u="sng" dirty="0" smtClean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Задача </a:t>
            </a:r>
            <a:r>
              <a:rPr lang="bg-BG" sz="2000" u="sng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4.4.1.</a:t>
            </a:r>
            <a:r>
              <a:rPr lang="bg-BG" sz="2000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 Повишаване на квалификацията на научно-изследователския състав, работещ в тематичните фокуси на проекта, посредством осъществяване на краткосрочни специализации </a:t>
            </a:r>
            <a:r>
              <a:rPr lang="en-US" sz="2000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(</a:t>
            </a:r>
            <a:r>
              <a:rPr lang="bg-BG" sz="2000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60</a:t>
            </a:r>
            <a:r>
              <a:rPr lang="en-US" sz="2000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) </a:t>
            </a:r>
            <a:r>
              <a:rPr lang="bg-BG" sz="2000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във водещи научни центрове в чужбина с челен опит в иновационния процес. </a:t>
            </a:r>
            <a:endParaRPr lang="bg-BG" sz="2000" dirty="0" smtClean="0">
              <a:latin typeface="+mj-lt"/>
              <a:ea typeface="Times New Roman" panose="02020603050405020304" pitchFamily="18" charset="0"/>
              <a:cs typeface="Cambria" panose="02040503050406030204" pitchFamily="18" charset="0"/>
            </a:endParaRPr>
          </a:p>
          <a:p>
            <a:pPr algn="just"/>
            <a:r>
              <a:rPr lang="bg-BG" sz="2000" u="sng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Задача 4.4.2.</a:t>
            </a:r>
            <a:r>
              <a:rPr lang="bg-BG" sz="2000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 Повишаване на квалификацията на научно-изследователските и иновационни екипи посредством 60 участия в тематични конференции, фокусирани върху приложни изследвания</a:t>
            </a:r>
          </a:p>
          <a:p>
            <a:pPr algn="just"/>
            <a:r>
              <a:rPr lang="bg-BG" sz="2000" u="sng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Задача 4.4.3.</a:t>
            </a:r>
            <a:r>
              <a:rPr lang="bg-BG" sz="2000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 Междусекторен обмен. </a:t>
            </a:r>
            <a:endParaRPr lang="bg-BG" sz="2000" dirty="0" smtClean="0">
              <a:latin typeface="+mj-lt"/>
              <a:ea typeface="Times New Roman" panose="02020603050405020304" pitchFamily="18" charset="0"/>
              <a:cs typeface="Cambria" panose="02040503050406030204" pitchFamily="18" charset="0"/>
            </a:endParaRPr>
          </a:p>
          <a:p>
            <a:pPr algn="just"/>
            <a:r>
              <a:rPr lang="bg-BG" sz="2000" u="sng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Задача 4.4.4.</a:t>
            </a:r>
            <a:r>
              <a:rPr lang="bg-BG" sz="2000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 Повишаване на квалификацията на служителите на ЕЦИ </a:t>
            </a:r>
            <a:endParaRPr lang="en-US" sz="2000" dirty="0"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bg-BG" sz="2000" u="sng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Задача 4.4.5.</a:t>
            </a:r>
            <a:r>
              <a:rPr lang="bg-BG" sz="2000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 Предвижда се всеки от трите научно иновационни съвета да организира по един международен научен форум в страната. </a:t>
            </a: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5484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8276"/>
          </a:xfrm>
        </p:spPr>
        <p:txBody>
          <a:bodyPr>
            <a:normAutofit fontScale="90000"/>
          </a:bodyPr>
          <a:lstStyle/>
          <a:p>
            <a:r>
              <a:rPr lang="bg-BG" sz="2200" b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5. Дейности, свързани с разходи за труд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9559742" cy="1938445"/>
          </a:xfrm>
        </p:spPr>
        <p:txBody>
          <a:bodyPr/>
          <a:lstStyle/>
          <a:p>
            <a:pPr algn="just"/>
            <a:r>
              <a:rPr lang="bg-BG" sz="2000" b="1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Дейност 5.1.</a:t>
            </a:r>
            <a:r>
              <a:rPr lang="bg-BG" sz="2000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 Надграждане на </a:t>
            </a:r>
            <a:r>
              <a:rPr lang="bg-BG" sz="2000" b="1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експертния потенциал</a:t>
            </a:r>
            <a:r>
              <a:rPr lang="bg-BG" sz="2000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 на Единния център за иновации към БАН за ефективно координиране на иновационната дейност и изграждане на устойчиви връзки с бизнеса. </a:t>
            </a:r>
            <a:endParaRPr lang="en-US" sz="2000" dirty="0">
              <a:latin typeface="+mj-lt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20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2359" y="522781"/>
            <a:ext cx="9301655" cy="927648"/>
          </a:xfrm>
        </p:spPr>
        <p:txBody>
          <a:bodyPr>
            <a:normAutofit fontScale="90000"/>
          </a:bodyPr>
          <a:lstStyle/>
          <a:p>
            <a:r>
              <a:rPr lang="bg-BG" sz="2200" b="1" dirty="0">
                <a:solidFill>
                  <a:schemeClr val="tx1"/>
                </a:solidFill>
                <a:ea typeface="Times New Roman" panose="02020603050405020304" pitchFamily="18" charset="0"/>
                <a:cs typeface="Cambria" panose="02040503050406030204" pitchFamily="18" charset="0"/>
              </a:rPr>
              <a:t>Дейност 5.2. </a:t>
            </a:r>
            <a:r>
              <a:rPr lang="bg-BG" sz="2200" dirty="0">
                <a:solidFill>
                  <a:schemeClr val="tx1"/>
                </a:solidFill>
                <a:cs typeface="Times New Roman" panose="02020603050405020304" pitchFamily="18" charset="0"/>
              </a:rPr>
              <a:t>Формиране и функции </a:t>
            </a:r>
            <a:r>
              <a:rPr lang="bg-BG" sz="22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/>
            </a:r>
            <a:br>
              <a:rPr lang="bg-BG" sz="2200" dirty="0" smtClean="0">
                <a:solidFill>
                  <a:schemeClr val="tx1"/>
                </a:solidFill>
                <a:cs typeface="Times New Roman" panose="02020603050405020304" pitchFamily="18" charset="0"/>
              </a:rPr>
            </a:br>
            <a:r>
              <a:rPr lang="bg-BG" sz="22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на </a:t>
            </a:r>
            <a:r>
              <a:rPr lang="bg-BG" sz="220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Научно-иновационните съвети и рецензентите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978" y="1669667"/>
            <a:ext cx="10661601" cy="4583988"/>
          </a:xfrm>
        </p:spPr>
        <p:txBody>
          <a:bodyPr>
            <a:normAutofit fontScale="92500"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Идентифициране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картографиране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иновационния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потенциал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на БАН</a:t>
            </a:r>
            <a:r>
              <a:rPr lang="en-US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Създаване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вътрешноакадемични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национални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научно-изследователски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иновацион­ни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мрежи</a:t>
            </a:r>
            <a:r>
              <a:rPr lang="en-US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dirty="0" err="1">
                <a:latin typeface="+mj-lt"/>
                <a:cs typeface="Times New Roman" panose="02020603050405020304" pitchFamily="18" charset="0"/>
              </a:rPr>
              <a:t>Анализ</a:t>
            </a:r>
            <a:r>
              <a:rPr lang="en-GB" dirty="0">
                <a:latin typeface="+mj-lt"/>
                <a:cs typeface="Times New Roman" panose="02020603050405020304" pitchFamily="18" charset="0"/>
              </a:rPr>
              <a:t> и </a:t>
            </a:r>
            <a:r>
              <a:rPr lang="en-GB" dirty="0" err="1">
                <a:latin typeface="+mj-lt"/>
                <a:cs typeface="Times New Roman" panose="02020603050405020304" pitchFamily="18" charset="0"/>
              </a:rPr>
              <a:t>оценка</a:t>
            </a:r>
            <a:r>
              <a:rPr lang="en-GB" dirty="0">
                <a:latin typeface="+mj-lt"/>
                <a:cs typeface="Times New Roman" panose="02020603050405020304" pitchFamily="18" charset="0"/>
              </a:rPr>
              <a:t> на </a:t>
            </a:r>
            <a:r>
              <a:rPr lang="en-GB" dirty="0" err="1">
                <a:latin typeface="+mj-lt"/>
                <a:cs typeface="Times New Roman" panose="02020603050405020304" pitchFamily="18" charset="0"/>
              </a:rPr>
              <a:t>теми</a:t>
            </a:r>
            <a:r>
              <a:rPr lang="en-GB" dirty="0">
                <a:latin typeface="+mj-lt"/>
                <a:cs typeface="Times New Roman" panose="02020603050405020304" pitchFamily="18" charset="0"/>
              </a:rPr>
              <a:t> за </a:t>
            </a:r>
            <a:r>
              <a:rPr lang="en-GB" dirty="0" err="1">
                <a:latin typeface="+mj-lt"/>
                <a:cs typeface="Times New Roman" panose="02020603050405020304" pitchFamily="18" charset="0"/>
              </a:rPr>
              <a:t>разработки</a:t>
            </a:r>
            <a:r>
              <a:rPr lang="en-GB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сформиране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съответни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тематични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колективи</a:t>
            </a:r>
            <a:r>
              <a:rPr lang="en-US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Оценка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класиране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контрол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изпълнението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проектни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предложения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иновационни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разработки</a:t>
            </a:r>
            <a:r>
              <a:rPr lang="en-US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Оценка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проектните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предложения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следдипломни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постдокторантски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en-US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Разглеждане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оценка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предложения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подпомагане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защитата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интелектуална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собственост</a:t>
            </a:r>
            <a:r>
              <a:rPr lang="en-US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Одобряване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кандидати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специализации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международни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центрове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и на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кандидати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участието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международни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научни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форуми</a:t>
            </a:r>
            <a:r>
              <a:rPr lang="en-US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Обсъждане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одобряване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предложения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привличане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чуждестранни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специалисти</a:t>
            </a:r>
            <a:r>
              <a:rPr lang="en-US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Определяне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програмата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участниците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новите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докторантски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курсове</a:t>
            </a:r>
            <a:r>
              <a:rPr lang="en-US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Одобряване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заявките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информационно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осигуряване</a:t>
            </a:r>
            <a:r>
              <a:rPr lang="en-US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dirty="0" err="1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Всеки</a:t>
            </a:r>
            <a:r>
              <a:rPr lang="en-GB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научно-иновационен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съвет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ще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организира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един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международен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научен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форум</a:t>
            </a:r>
            <a:r>
              <a:rPr lang="en-GB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GB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страната</a:t>
            </a:r>
            <a:r>
              <a:rPr lang="en-US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61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55835"/>
            <a:ext cx="8596668" cy="4685528"/>
          </a:xfrm>
        </p:spPr>
        <p:txBody>
          <a:bodyPr>
            <a:normAutofit/>
          </a:bodyPr>
          <a:lstStyle/>
          <a:p>
            <a:pPr algn="just"/>
            <a:r>
              <a:rPr lang="bg-BG" b="1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Дейност 5.3. </a:t>
            </a:r>
            <a:r>
              <a:rPr lang="bg-BG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Засилване на експертния потенциал на БАН в областта на зелените и цифровите технологии чрез привличане на изследователи с опит в подготовката на проектни предложения по европейски и други релевантни програми.</a:t>
            </a:r>
            <a:endParaRPr lang="en-US" dirty="0"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bg-BG" b="1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Дейност 5.</a:t>
            </a:r>
            <a:r>
              <a:rPr lang="en-GB" b="1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4</a:t>
            </a:r>
            <a:r>
              <a:rPr lang="bg-BG" b="1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.</a:t>
            </a:r>
            <a:r>
              <a:rPr lang="bg-BG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 Надграждане на </a:t>
            </a:r>
            <a:r>
              <a:rPr lang="bg-BG" b="1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експертния потенциал</a:t>
            </a:r>
            <a:r>
              <a:rPr lang="bg-BG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 на Центъра за обучение към БАН за ефективно координиране на програмите за съвместни докторантури с бизнеса, следдипломни програми за магистри и постдокторантски програми за носители на ОНС "доктор", както и докторантските и квалификационни курсове. </a:t>
            </a:r>
            <a:endParaRPr lang="en-US" dirty="0">
              <a:latin typeface="+mj-lt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33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7972680" cy="893379"/>
          </a:xfrm>
        </p:spPr>
        <p:txBody>
          <a:bodyPr>
            <a:normAutofit fontScale="90000"/>
          </a:bodyPr>
          <a:lstStyle/>
          <a:p>
            <a:pPr algn="just"/>
            <a:r>
              <a:rPr lang="bg-BG" sz="2700" b="1" dirty="0">
                <a:ea typeface="Times New Roman" panose="02020603050405020304" pitchFamily="18" charset="0"/>
              </a:rPr>
              <a:t>6. Управление и визуализация на проекта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1150170"/>
          </a:xfrm>
        </p:spPr>
        <p:txBody>
          <a:bodyPr>
            <a:normAutofit/>
          </a:bodyPr>
          <a:lstStyle/>
          <a:p>
            <a:r>
              <a:rPr lang="bg-BG" sz="2000" b="1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Координатор</a:t>
            </a:r>
            <a:r>
              <a:rPr lang="bg-BG" sz="2000" dirty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 на </a:t>
            </a:r>
            <a:r>
              <a:rPr lang="bg-BG" sz="2000" dirty="0" smtClean="0">
                <a:latin typeface="+mj-lt"/>
                <a:ea typeface="Times New Roman" panose="02020603050405020304" pitchFamily="18" charset="0"/>
                <a:cs typeface="Cambria" panose="02040503050406030204" pitchFamily="18" charset="0"/>
              </a:rPr>
              <a:t>проекта;</a:t>
            </a: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9534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355" y="315311"/>
            <a:ext cx="8596668" cy="966951"/>
          </a:xfrm>
        </p:spPr>
        <p:txBody>
          <a:bodyPr>
            <a:normAutofit/>
          </a:bodyPr>
          <a:lstStyle/>
          <a:p>
            <a:r>
              <a:rPr lang="bg-BG" sz="3200" b="1" u="sng" dirty="0" smtClean="0">
                <a:solidFill>
                  <a:schemeClr val="accent2">
                    <a:lumMod val="75000"/>
                  </a:schemeClr>
                </a:solidFill>
              </a:rPr>
              <a:t>КАМПУС  „ГЕО МИЛЕВ“ -БАН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978" y="1282262"/>
            <a:ext cx="11854543" cy="4673984"/>
          </a:xfrm>
        </p:spPr>
        <p:txBody>
          <a:bodyPr>
            <a:noAutofit/>
          </a:bodyPr>
          <a:lstStyle/>
          <a:p>
            <a:pPr algn="just"/>
            <a:r>
              <a:rPr lang="bg-BG" sz="2000" b="1" dirty="0"/>
              <a:t>Лаборатория </a:t>
            </a:r>
            <a:r>
              <a:rPr lang="bg-BG" sz="2000" b="1" dirty="0" smtClean="0"/>
              <a:t>№23,  </a:t>
            </a:r>
            <a:r>
              <a:rPr lang="bg-BG" sz="2000" b="1" dirty="0"/>
              <a:t>Неорганичен синтез</a:t>
            </a:r>
            <a:r>
              <a:rPr lang="bg-BG" sz="2000" dirty="0"/>
              <a:t> - </a:t>
            </a:r>
            <a:r>
              <a:rPr lang="bg-BG" sz="2000" dirty="0" smtClean="0"/>
              <a:t>създаване </a:t>
            </a:r>
            <a:r>
              <a:rPr lang="bg-BG" sz="2000" dirty="0"/>
              <a:t>на нов тип алтернативна йонна батерия на основата на натрий с потенциално приложение при интелигентните електроразпределителни мрежи. </a:t>
            </a:r>
            <a:endParaRPr lang="en-US" sz="2000" dirty="0"/>
          </a:p>
          <a:p>
            <a:pPr algn="just"/>
            <a:r>
              <a:rPr lang="bg-BG" sz="2000" b="1" dirty="0" smtClean="0"/>
              <a:t>Лаборатория №33, </a:t>
            </a:r>
            <a:r>
              <a:rPr lang="bg-BG" sz="2000" b="1" dirty="0"/>
              <a:t>Лаборатория за адитивни технологии, функционални покрития и компоненти за мехатронни </a:t>
            </a:r>
            <a:r>
              <a:rPr lang="bg-BG" sz="2000" b="1" dirty="0" smtClean="0"/>
              <a:t>системи -</a:t>
            </a:r>
            <a:r>
              <a:rPr lang="bg-BG" sz="2000" dirty="0" smtClean="0"/>
              <a:t> </a:t>
            </a:r>
            <a:r>
              <a:rPr lang="bg-BG" sz="2000" dirty="0"/>
              <a:t>технология за формиране на антибактериални метални покрития върху метални повърхности. Резултатите са предназначени за използване в медицината. Ще бъде разработена технология за повърхностна обработка на корабни винтове с цел намаляване на </a:t>
            </a:r>
            <a:r>
              <a:rPr lang="bg-BG" sz="2000" dirty="0" err="1"/>
              <a:t>ерозиините</a:t>
            </a:r>
            <a:r>
              <a:rPr lang="bg-BG" sz="2000" dirty="0"/>
              <a:t> ефекти на квитанционните процеси. Резултатите са предназначени за използване в корабостроенето. </a:t>
            </a:r>
            <a:endParaRPr lang="en-US" sz="2000" dirty="0"/>
          </a:p>
          <a:p>
            <a:pPr algn="just"/>
            <a:r>
              <a:rPr lang="bg-BG" sz="2000" b="1" dirty="0"/>
              <a:t>Лаборатория </a:t>
            </a:r>
            <a:r>
              <a:rPr lang="bg-BG" sz="2000" b="1" dirty="0" smtClean="0"/>
              <a:t>№35, </a:t>
            </a:r>
            <a:r>
              <a:rPr lang="bg-BG" sz="2000" b="1" dirty="0"/>
              <a:t>Механични изпитания и експресна </a:t>
            </a:r>
            <a:r>
              <a:rPr lang="bg-BG" sz="2000" b="1" dirty="0" smtClean="0"/>
              <a:t>диагностика - </a:t>
            </a:r>
            <a:r>
              <a:rPr lang="bg-BG" sz="2000" dirty="0" smtClean="0"/>
              <a:t> </a:t>
            </a:r>
            <a:r>
              <a:rPr lang="bg-BG" sz="2000" dirty="0"/>
              <a:t>изследвания на причините и механизмите на водородното окрехкостяване при железни сплави. Резултатите ще могат да те използват в машиностроенето и основно при изграждането на съоръжения за водородната индустрия.</a:t>
            </a:r>
            <a:endParaRPr lang="en-US" sz="2000" dirty="0"/>
          </a:p>
          <a:p>
            <a:pPr algn="just"/>
            <a:r>
              <a:rPr lang="bg-BG" sz="2000" dirty="0"/>
              <a:t>В Института по металознание </a:t>
            </a:r>
            <a:r>
              <a:rPr lang="bg-BG" sz="2000" dirty="0" smtClean="0"/>
              <a:t>- създаване </a:t>
            </a:r>
            <a:r>
              <a:rPr lang="bg-BG" sz="2000" dirty="0"/>
              <a:t>на иновативна технология за получаване на нов тип композитни метални материали –</a:t>
            </a:r>
            <a:r>
              <a:rPr lang="bg-BG" sz="2000" dirty="0" smtClean="0"/>
              <a:t>т.н</a:t>
            </a:r>
            <a:r>
              <a:rPr lang="bg-BG" sz="2000" dirty="0"/>
              <a:t>. „хибридни материали“, намиращи приложение в различни инженерни съоръжения и машини.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87097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9090" y="809297"/>
            <a:ext cx="10247586" cy="5370786"/>
          </a:xfrm>
        </p:spPr>
        <p:txBody>
          <a:bodyPr>
            <a:noAutofit/>
          </a:bodyPr>
          <a:lstStyle/>
          <a:p>
            <a:pPr algn="just"/>
            <a:r>
              <a:rPr lang="bg-BG" sz="2000" b="1" dirty="0"/>
              <a:t>Лаборатория Изследване на </a:t>
            </a:r>
            <a:r>
              <a:rPr lang="bg-BG" sz="2000" b="1" dirty="0" smtClean="0"/>
              <a:t>топлопроводност</a:t>
            </a:r>
            <a:r>
              <a:rPr lang="bg-BG" sz="2000" dirty="0" smtClean="0"/>
              <a:t> </a:t>
            </a:r>
            <a:r>
              <a:rPr lang="en-US" sz="2000" dirty="0" smtClean="0"/>
              <a:t>- </a:t>
            </a:r>
            <a:r>
              <a:rPr lang="bg-BG" sz="2000" dirty="0" smtClean="0"/>
              <a:t>Разработват </a:t>
            </a:r>
            <a:r>
              <a:rPr lang="bg-BG" sz="2000" dirty="0"/>
              <a:t>се въглеродни нанокомпозити с три различни полимерни матрици: биополимер полимлечна киселина (PLA), пиезоелектричен полимер поливинилиден флуорид (PVDF) и високо якостен полимер полиетилен с висока плътност (HDPE). </a:t>
            </a:r>
            <a:r>
              <a:rPr lang="bg-BG" sz="2000" dirty="0" smtClean="0"/>
              <a:t>Задачата </a:t>
            </a:r>
            <a:r>
              <a:rPr lang="bg-BG" sz="2000" dirty="0"/>
              <a:t>на изследването е да се създадат иновационни продукти (филаменти), приложими за 3D печат, които да се отличават с мултифункционалност, включваща висока топлопроводност, електропроводност и отлични трибологични свойства (т.е. нисък коефициент на триене</a:t>
            </a:r>
            <a:r>
              <a:rPr lang="bg-BG" sz="2000" dirty="0" smtClean="0"/>
              <a:t>).</a:t>
            </a:r>
          </a:p>
          <a:p>
            <a:pPr algn="just"/>
            <a:endParaRPr lang="en-US" sz="2000" dirty="0"/>
          </a:p>
          <a:p>
            <a:pPr algn="just"/>
            <a:r>
              <a:rPr lang="bg-BG" sz="2000" b="1" dirty="0"/>
              <a:t>Лаборатория за определяне на </a:t>
            </a:r>
            <a:r>
              <a:rPr lang="bg-BG" sz="2000" b="1" dirty="0" smtClean="0"/>
              <a:t>текстура </a:t>
            </a:r>
            <a:r>
              <a:rPr lang="en-US" sz="2000" b="1" dirty="0" smtClean="0"/>
              <a:t>- </a:t>
            </a:r>
            <a:r>
              <a:rPr lang="bg-BG" sz="2000" dirty="0" smtClean="0"/>
              <a:t>Предвижда  </a:t>
            </a:r>
            <a:r>
              <a:rPr lang="bg-BG" sz="2000" dirty="0"/>
              <a:t>се да се разработят нови порести материали чрез оползотворяване на отпадъци от селското стопанство. Ще бъдат приложени оригинални подходи за синтезиране на материали с висока специфична повърхност, притежаващи специфична функционалност на повърхността. Получените нови порести материали ще бъдат използвани за разработване на високоефективни адсорбенти и катализатори. 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9911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767255"/>
            <a:ext cx="10095769" cy="5412827"/>
          </a:xfrm>
        </p:spPr>
        <p:txBody>
          <a:bodyPr>
            <a:normAutofit/>
          </a:bodyPr>
          <a:lstStyle/>
          <a:p>
            <a:pPr algn="just"/>
            <a:r>
              <a:rPr lang="bg-BG" b="1" dirty="0"/>
              <a:t>Лаборатория Триболаборатория</a:t>
            </a:r>
            <a:endParaRPr lang="en-US" dirty="0"/>
          </a:p>
          <a:p>
            <a:pPr algn="just"/>
            <a:r>
              <a:rPr lang="bg-BG" dirty="0"/>
              <a:t>1.Разработва се свръхтвърдо износоустойчиво нанокомпозитно покритие с многофункционални приложения. Извършените до момента изследвания показват, че покритието има голяма твърдост (≈40</a:t>
            </a:r>
            <a:r>
              <a:rPr lang="en-US" dirty="0" err="1"/>
              <a:t>GPa</a:t>
            </a:r>
            <a:r>
              <a:rPr lang="bg-BG" dirty="0"/>
              <a:t>) и нисък коефициент на триене. Ще бъде оптимизирана износоустойчивостта му при високи работни температури. Покритието е предназначено за трансфер в индустрията за удължаване на времето на експлоатация на металообработващи инструменти.</a:t>
            </a:r>
            <a:endParaRPr lang="en-US" dirty="0"/>
          </a:p>
          <a:p>
            <a:pPr algn="just"/>
            <a:r>
              <a:rPr lang="bg-BG" dirty="0"/>
              <a:t>2.Разработват се </a:t>
            </a:r>
            <a:r>
              <a:rPr lang="bg-BG" dirty="0" smtClean="0"/>
              <a:t>многослойни </a:t>
            </a:r>
            <a:r>
              <a:rPr lang="bg-BG" dirty="0"/>
              <a:t>метаморфни хетероструктури на основата на А</a:t>
            </a:r>
            <a:r>
              <a:rPr lang="bg-BG" baseline="-25000" dirty="0"/>
              <a:t>3</a:t>
            </a:r>
            <a:r>
              <a:rPr lang="bg-BG" dirty="0"/>
              <a:t>В</a:t>
            </a:r>
            <a:r>
              <a:rPr lang="bg-BG" baseline="-25000" dirty="0"/>
              <a:t>5 </a:t>
            </a:r>
            <a:r>
              <a:rPr lang="bg-BG" dirty="0"/>
              <a:t>съединения за фотоволтаични приложения. Структурите са предназначени за създаване на иновативни слънчеви елементи и инфрачервени детектори.</a:t>
            </a:r>
            <a:endParaRPr lang="en-US" dirty="0"/>
          </a:p>
          <a:p>
            <a:pPr algn="just"/>
            <a:r>
              <a:rPr lang="bg-BG" dirty="0"/>
              <a:t>3.Разработва се</a:t>
            </a:r>
            <a:r>
              <a:rPr lang="bg-BG" b="1" dirty="0"/>
              <a:t> </a:t>
            </a:r>
            <a:r>
              <a:rPr lang="bg-BG" dirty="0"/>
              <a:t>WEB управление за автономни енергоспестяващи станции на базата на алтернативни източници на енергия, с приложение в биологичното земеделие. </a:t>
            </a:r>
            <a:endParaRPr lang="en-US" dirty="0"/>
          </a:p>
          <a:p>
            <a:pPr algn="just"/>
            <a:r>
              <a:rPr lang="bg-BG" dirty="0"/>
              <a:t>4.Разработва се серия от управлеми „смарт“ микроконтролери, снабдени с гъвкава периферия, за реализиране на необходимите комуникационни възможности и потребителски интерфейси, например в LED осветление в оранжерийното производство. </a:t>
            </a:r>
            <a:endParaRPr lang="en-US" dirty="0"/>
          </a:p>
          <a:p>
            <a:endParaRPr lang="en-US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02092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0092" y="304799"/>
            <a:ext cx="9601783" cy="2480442"/>
          </a:xfrm>
        </p:spPr>
        <p:txBody>
          <a:bodyPr>
            <a:normAutofit fontScale="90000"/>
          </a:bodyPr>
          <a:lstStyle/>
          <a:p>
            <a:pPr algn="ctr"/>
            <a:r>
              <a:rPr lang="bg-BG" b="1" dirty="0" smtClean="0">
                <a:solidFill>
                  <a:schemeClr val="accent2">
                    <a:lumMod val="75000"/>
                  </a:schemeClr>
                </a:solidFill>
              </a:rPr>
              <a:t>ЦВП по </a:t>
            </a:r>
            <a:r>
              <a:rPr lang="bg-BG" b="1" dirty="0">
                <a:solidFill>
                  <a:schemeClr val="accent2">
                    <a:lumMod val="75000"/>
                  </a:schemeClr>
                </a:solidFill>
              </a:rPr>
              <a:t>„Информатика и информационни и комуникационни технологии“ </a:t>
            </a:r>
            <a:r>
              <a:rPr lang="bg-BG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bg-BG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bg-BG" sz="2900" b="1" dirty="0" smtClean="0">
                <a:solidFill>
                  <a:schemeClr val="accent2">
                    <a:lumMod val="50000"/>
                  </a:schemeClr>
                </a:solidFill>
              </a:rPr>
              <a:t>Водеща организация:</a:t>
            </a:r>
            <a:br>
              <a:rPr lang="bg-BG" sz="29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bg-BG" sz="2900" b="1" dirty="0" smtClean="0">
                <a:solidFill>
                  <a:schemeClr val="accent2">
                    <a:lumMod val="50000"/>
                  </a:schemeClr>
                </a:solidFill>
              </a:rPr>
              <a:t>Институт по информационни и комуникационни технологии на БАН</a:t>
            </a:r>
            <a:endParaRPr lang="en-US" sz="29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6878" y="3016469"/>
            <a:ext cx="10649701" cy="3552380"/>
          </a:xfrm>
        </p:spPr>
        <p:txBody>
          <a:bodyPr>
            <a:normAutofit/>
          </a:bodyPr>
          <a:lstStyle/>
          <a:p>
            <a:pPr algn="just"/>
            <a:r>
              <a:rPr lang="bg-BG" sz="20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ЦВП предвижда създаването на Център за иновативни пресмятания (високопроизводителни, Грид, Клауд) и обработка на данни, който е електронна инфраструктура на най-високо съвременно </a:t>
            </a:r>
            <a:r>
              <a:rPr lang="bg-BG" sz="20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ниво.</a:t>
            </a:r>
          </a:p>
          <a:p>
            <a:pPr algn="just">
              <a:spcAft>
                <a:spcPts val="0"/>
              </a:spcAft>
            </a:pPr>
            <a:r>
              <a:rPr lang="en-US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Центърът</a:t>
            </a:r>
            <a:r>
              <a:rPr lang="en-US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за иновативни </a:t>
            </a:r>
            <a:r>
              <a:rPr lang="en-US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пресмятания</a:t>
            </a:r>
            <a:r>
              <a:rPr lang="en-US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en-US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обработка</a:t>
            </a:r>
            <a:r>
              <a:rPr lang="en-US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en-US" sz="2000" dirty="0" err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данни</a:t>
            </a:r>
            <a:r>
              <a:rPr lang="bg-BG" sz="20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ще </a:t>
            </a:r>
            <a:r>
              <a:rPr lang="en-US" sz="2000" dirty="0" err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предоставя</a:t>
            </a:r>
            <a:r>
              <a:rPr lang="en-US" sz="20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достъп</a:t>
            </a:r>
            <a:r>
              <a:rPr lang="en-US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до</a:t>
            </a:r>
            <a:r>
              <a:rPr lang="en-US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изчислителни</a:t>
            </a:r>
            <a:r>
              <a:rPr lang="en-US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ресурси</a:t>
            </a:r>
            <a:r>
              <a:rPr lang="en-US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от</a:t>
            </a:r>
            <a:r>
              <a:rPr lang="en-US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най-високо</a:t>
            </a:r>
            <a:r>
              <a:rPr lang="en-US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ниво</a:t>
            </a:r>
            <a:r>
              <a:rPr lang="en-US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en-US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средства</a:t>
            </a:r>
            <a:r>
              <a:rPr lang="en-US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en-US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съхранение</a:t>
            </a:r>
            <a:r>
              <a:rPr lang="en-US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en-US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обработка</a:t>
            </a:r>
            <a:r>
              <a:rPr lang="en-US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en-US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данни</a:t>
            </a:r>
            <a:r>
              <a:rPr lang="en-US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използвайки</a:t>
            </a:r>
            <a:r>
              <a:rPr lang="en-US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модерни</a:t>
            </a:r>
            <a:r>
              <a:rPr lang="en-US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протоколи</a:t>
            </a:r>
            <a:r>
              <a:rPr lang="en-US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софтуер</a:t>
            </a:r>
            <a:r>
              <a:rPr lang="en-US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en-US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мидълуер</a:t>
            </a:r>
            <a:r>
              <a:rPr lang="en-US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n-US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Естеството</a:t>
            </a:r>
            <a:r>
              <a:rPr lang="en-US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en-US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работата</a:t>
            </a:r>
            <a:r>
              <a:rPr lang="en-US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по </a:t>
            </a:r>
            <a:r>
              <a:rPr lang="en-US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проекта</a:t>
            </a:r>
            <a:r>
              <a:rPr lang="en-US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en-US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изгражданата</a:t>
            </a:r>
            <a:r>
              <a:rPr lang="en-US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инфраструктура</a:t>
            </a:r>
            <a:r>
              <a:rPr lang="en-US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са</a:t>
            </a:r>
            <a:r>
              <a:rPr lang="en-US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такива</a:t>
            </a:r>
            <a:r>
              <a:rPr lang="en-US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че</a:t>
            </a:r>
            <a:r>
              <a:rPr lang="en-US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иновационните</a:t>
            </a:r>
            <a:r>
              <a:rPr lang="en-US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продукти</a:t>
            </a:r>
            <a:r>
              <a:rPr lang="en-US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се </a:t>
            </a:r>
            <a:r>
              <a:rPr lang="en-US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създават</a:t>
            </a:r>
            <a:r>
              <a:rPr lang="en-US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en-US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рамките</a:t>
            </a:r>
            <a:r>
              <a:rPr lang="en-US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en-US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договори</a:t>
            </a:r>
            <a:r>
              <a:rPr lang="en-US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с </a:t>
            </a:r>
            <a:r>
              <a:rPr lang="en-US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индустриални</a:t>
            </a:r>
            <a:r>
              <a:rPr lang="en-US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партньори</a:t>
            </a:r>
            <a:r>
              <a:rPr lang="en-US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Те не </a:t>
            </a:r>
            <a:r>
              <a:rPr lang="en-US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са</a:t>
            </a:r>
            <a:r>
              <a:rPr lang="en-US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специфицирани</a:t>
            </a:r>
            <a:r>
              <a:rPr lang="en-US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предварително</a:t>
            </a:r>
            <a:r>
              <a:rPr lang="en-US" sz="20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9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10" y="199696"/>
            <a:ext cx="9927604" cy="2044976"/>
          </a:xfrm>
        </p:spPr>
        <p:txBody>
          <a:bodyPr>
            <a:normAutofit/>
          </a:bodyPr>
          <a:lstStyle/>
          <a:p>
            <a:pPr algn="ctr"/>
            <a:r>
              <a:rPr lang="bg-BG" sz="2800" b="1" dirty="0">
                <a:solidFill>
                  <a:schemeClr val="accent2">
                    <a:lumMod val="75000"/>
                  </a:schemeClr>
                </a:solidFill>
                <a:ea typeface="Times New Roman" panose="02020603050405020304" pitchFamily="18" charset="0"/>
              </a:rPr>
              <a:t>ЦК ХИТМОБИЛ „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Технологии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и системи за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генериране, съхранение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и потребление на чиста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енергия</a:t>
            </a:r>
            <a:r>
              <a:rPr lang="bg-BG" sz="2800" b="1" dirty="0" smtClean="0">
                <a:solidFill>
                  <a:schemeClr val="accent2">
                    <a:lumMod val="75000"/>
                  </a:schemeClr>
                </a:solidFill>
                <a:ea typeface="Times New Roman" panose="02020603050405020304" pitchFamily="18" charset="0"/>
              </a:rPr>
              <a:t>“</a:t>
            </a:r>
            <a:br>
              <a:rPr lang="bg-BG" sz="2800" b="1" dirty="0" smtClean="0">
                <a:solidFill>
                  <a:schemeClr val="accent2">
                    <a:lumMod val="75000"/>
                  </a:schemeClr>
                </a:solidFill>
                <a:ea typeface="Times New Roman" panose="02020603050405020304" pitchFamily="18" charset="0"/>
              </a:rPr>
            </a:br>
            <a:r>
              <a:rPr lang="bg-BG" sz="2600" b="1" dirty="0" smtClean="0">
                <a:solidFill>
                  <a:schemeClr val="accent2">
                    <a:lumMod val="50000"/>
                  </a:schemeClr>
                </a:solidFill>
                <a:ea typeface="Times New Roman" panose="02020603050405020304" pitchFamily="18" charset="0"/>
              </a:rPr>
              <a:t>Водеща организация:</a:t>
            </a:r>
            <a:br>
              <a:rPr lang="bg-BG" sz="2600" b="1" dirty="0" smtClean="0">
                <a:solidFill>
                  <a:schemeClr val="accent2">
                    <a:lumMod val="50000"/>
                  </a:schemeClr>
                </a:solidFill>
                <a:ea typeface="Times New Roman" panose="02020603050405020304" pitchFamily="18" charset="0"/>
              </a:rPr>
            </a:br>
            <a:r>
              <a:rPr lang="bg-BG" sz="2600" b="1" dirty="0" smtClean="0">
                <a:solidFill>
                  <a:schemeClr val="accent2">
                    <a:lumMod val="50000"/>
                  </a:schemeClr>
                </a:solidFill>
                <a:ea typeface="Times New Roman" panose="02020603050405020304" pitchFamily="18" charset="0"/>
              </a:rPr>
              <a:t>Институт по електрохимия и енергийни системи на БАН</a:t>
            </a:r>
            <a:endParaRPr lang="en-US" sz="2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654576"/>
            <a:ext cx="9969645" cy="2926418"/>
          </a:xfrm>
        </p:spPr>
        <p:txBody>
          <a:bodyPr>
            <a:normAutofit/>
          </a:bodyPr>
          <a:lstStyle/>
          <a:p>
            <a:pPr algn="just"/>
            <a:r>
              <a:rPr lang="bg-BG" sz="2000" dirty="0" smtClean="0">
                <a:latin typeface="+mj-lt"/>
                <a:ea typeface="Times New Roman" panose="02020603050405020304" pitchFamily="18" charset="0"/>
              </a:rPr>
              <a:t>приложни </a:t>
            </a:r>
            <a:r>
              <a:rPr lang="bg-BG" sz="2000" dirty="0">
                <a:latin typeface="+mj-lt"/>
                <a:ea typeface="Times New Roman" panose="02020603050405020304" pitchFamily="18" charset="0"/>
              </a:rPr>
              <a:t>изследвания в авангардни области, които обхващат целия зелен енергиен цикъл: </a:t>
            </a:r>
            <a:r>
              <a:rPr lang="bg-BG" sz="2000" i="1" dirty="0">
                <a:latin typeface="+mj-lt"/>
                <a:ea typeface="Times New Roman" panose="02020603050405020304" pitchFamily="18" charset="0"/>
              </a:rPr>
              <a:t>ВЕИ (Слънце/Вятър/Биомаса) – Съхранение (Батерии и Водород) – Конверсия и Репотребление (Интегрирани хибридни енергийни системи</a:t>
            </a:r>
            <a:r>
              <a:rPr lang="bg-BG" sz="2000" i="1" dirty="0" smtClean="0">
                <a:latin typeface="+mj-lt"/>
                <a:ea typeface="Times New Roman" panose="02020603050405020304" pitchFamily="18" charset="0"/>
              </a:rPr>
              <a:t>);</a:t>
            </a:r>
            <a:endParaRPr lang="bg-BG" sz="2000" dirty="0" smtClean="0"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bg-BG" sz="2000" dirty="0" smtClean="0">
                <a:latin typeface="+mj-lt"/>
                <a:ea typeface="Times New Roman" panose="02020603050405020304" pitchFamily="18" charset="0"/>
              </a:rPr>
              <a:t>първият </a:t>
            </a:r>
            <a:r>
              <a:rPr lang="bg-BG" sz="2000" dirty="0">
                <a:latin typeface="+mj-lt"/>
                <a:ea typeface="Times New Roman" panose="02020603050405020304" pitchFamily="18" charset="0"/>
              </a:rPr>
              <a:t>в страната и региона научноразвоен (R&amp;D) център, в който ще могат да се разработват и тестват най-новите системи и технологии за „чиста енергия“, с реален капацитет за ефективна връзка „наука-бизнес“. </a:t>
            </a: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1509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9485" y="504497"/>
            <a:ext cx="8596668" cy="746234"/>
          </a:xfrm>
        </p:spPr>
        <p:txBody>
          <a:bodyPr>
            <a:normAutofit fontScale="90000"/>
          </a:bodyPr>
          <a:lstStyle/>
          <a:p>
            <a:pPr algn="ctr"/>
            <a:r>
              <a:rPr lang="bg-BG" sz="3300" b="1" dirty="0">
                <a:solidFill>
                  <a:schemeClr val="accent2">
                    <a:lumMod val="75000"/>
                  </a:schemeClr>
                </a:solidFill>
                <a:ea typeface="Times New Roman" panose="02020603050405020304" pitchFamily="18" charset="0"/>
              </a:rPr>
              <a:t>ПОДОБРЕНИ И НОВИ БАТЕРИИ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492469"/>
            <a:ext cx="10337507" cy="3321269"/>
          </a:xfrm>
        </p:spPr>
        <p:txBody>
          <a:bodyPr>
            <a:normAutofit/>
          </a:bodyPr>
          <a:lstStyle/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540385" algn="l"/>
              </a:tabLst>
            </a:pPr>
            <a:r>
              <a:rPr lang="bg-BG" sz="2400" dirty="0" smtClean="0">
                <a:latin typeface="+mj-lt"/>
                <a:ea typeface="Times New Roman" panose="02020603050405020304" pitchFamily="18" charset="0"/>
              </a:rPr>
              <a:t>Никел-цинков </a:t>
            </a:r>
            <a:r>
              <a:rPr lang="bg-BG" sz="2400" dirty="0">
                <a:latin typeface="+mj-lt"/>
                <a:ea typeface="Times New Roman" panose="02020603050405020304" pitchFamily="18" charset="0"/>
              </a:rPr>
              <a:t>акумулатор с подобрени работни характеристики, асемблиран с полимерни анионпроводящи мембрани или гелни </a:t>
            </a:r>
            <a:r>
              <a:rPr lang="bg-BG" sz="2400" dirty="0" smtClean="0">
                <a:latin typeface="+mj-lt"/>
                <a:ea typeface="Times New Roman" panose="02020603050405020304" pitchFamily="18" charset="0"/>
              </a:rPr>
              <a:t>електролити;</a:t>
            </a:r>
          </a:p>
          <a:p>
            <a:pPr marL="342900" indent="-342900" algn="just">
              <a:buFont typeface="Symbol" panose="05050102010706020507" pitchFamily="18" charset="2"/>
              <a:buChar char=""/>
              <a:tabLst>
                <a:tab pos="540385" algn="l"/>
              </a:tabLst>
            </a:pPr>
            <a:r>
              <a:rPr lang="bg-BG" sz="2400" dirty="0">
                <a:latin typeface="+mj-lt"/>
                <a:ea typeface="Calibri" panose="020F0502020204030204" pitchFamily="34" charset="0"/>
              </a:rPr>
              <a:t>Презареждаема батерия „метален хидрид – въздух“, базирана на нови материали с висока механична </a:t>
            </a:r>
            <a:r>
              <a:rPr lang="bg-BG" sz="2400" dirty="0" smtClean="0">
                <a:latin typeface="+mj-lt"/>
                <a:ea typeface="Calibri" panose="020F0502020204030204" pitchFamily="34" charset="0"/>
              </a:rPr>
              <a:t>стабилност;</a:t>
            </a:r>
            <a:endParaRPr lang="en-US" sz="2400" dirty="0">
              <a:latin typeface="+mj-lt"/>
              <a:ea typeface="Times New Roman" panose="02020603050405020304" pitchFamily="18" charset="0"/>
            </a:endParaRPr>
          </a:p>
          <a:p>
            <a:pPr marL="342900" indent="-342900" algn="just">
              <a:buFont typeface="Symbol" panose="05050102010706020507" pitchFamily="18" charset="2"/>
              <a:buChar char=""/>
              <a:tabLst>
                <a:tab pos="540385" algn="l"/>
              </a:tabLst>
            </a:pPr>
            <a:r>
              <a:rPr lang="bg-BG" sz="2400" dirty="0">
                <a:latin typeface="+mj-lt"/>
                <a:ea typeface="Times New Roman" panose="02020603050405020304" pitchFamily="18" charset="0"/>
              </a:rPr>
              <a:t>Механично презареждаема батерия Mg </a:t>
            </a:r>
            <a:r>
              <a:rPr lang="bg-BG" sz="2400" dirty="0">
                <a:latin typeface="+mj-lt"/>
                <a:ea typeface="Calibri" panose="020F0502020204030204" pitchFamily="34" charset="0"/>
              </a:rPr>
              <a:t>– </a:t>
            </a:r>
            <a:r>
              <a:rPr lang="bg-BG" sz="2400" dirty="0" smtClean="0">
                <a:latin typeface="+mj-lt"/>
                <a:ea typeface="Times New Roman" panose="02020603050405020304" pitchFamily="18" charset="0"/>
              </a:rPr>
              <a:t>въздух;</a:t>
            </a:r>
          </a:p>
          <a:p>
            <a:pPr marL="342900" indent="-342900" algn="just">
              <a:buFont typeface="Symbol" panose="05050102010706020507" pitchFamily="18" charset="2"/>
              <a:buChar char=""/>
              <a:tabLst>
                <a:tab pos="540385" algn="l"/>
              </a:tabLst>
            </a:pPr>
            <a:r>
              <a:rPr lang="bg-BG" sz="2400" dirty="0">
                <a:latin typeface="+mj-lt"/>
                <a:ea typeface="Times New Roman" panose="02020603050405020304" pitchFamily="18" charset="0"/>
              </a:rPr>
              <a:t>Батерия олово </a:t>
            </a:r>
            <a:r>
              <a:rPr lang="bg-BG" sz="2400" dirty="0">
                <a:latin typeface="+mj-lt"/>
                <a:ea typeface="Calibri" panose="020F0502020204030204" pitchFamily="34" charset="0"/>
              </a:rPr>
              <a:t>– </a:t>
            </a:r>
            <a:r>
              <a:rPr lang="bg-BG" sz="2400" dirty="0" smtClean="0">
                <a:latin typeface="+mj-lt"/>
                <a:ea typeface="Times New Roman" panose="02020603050405020304" pitchFamily="18" charset="0"/>
              </a:rPr>
              <a:t>въздух.</a:t>
            </a:r>
            <a:endParaRPr lang="en-US" sz="2400" dirty="0">
              <a:latin typeface="+mj-lt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540385" algn="l"/>
              </a:tabLst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75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1889</TotalTime>
  <Words>2852</Words>
  <Application>Microsoft Office PowerPoint</Application>
  <PresentationFormat>Widescreen</PresentationFormat>
  <Paragraphs>213</Paragraphs>
  <Slides>39</Slides>
  <Notes>39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8" baseType="lpstr">
      <vt:lpstr>Arial</vt:lpstr>
      <vt:lpstr>Calibri</vt:lpstr>
      <vt:lpstr>Cambria</vt:lpstr>
      <vt:lpstr>Myriad Pro</vt:lpstr>
      <vt:lpstr>Symbol</vt:lpstr>
      <vt:lpstr>Times New Roman</vt:lpstr>
      <vt:lpstr>Trebuchet MS</vt:lpstr>
      <vt:lpstr>Wingdings 3</vt:lpstr>
      <vt:lpstr>Facet</vt:lpstr>
      <vt:lpstr>  Иновационната дейност на БАН - актуално състояние и перспектива </vt:lpstr>
      <vt:lpstr>СТРАТЕГИЯ ЗА РАЗВИТИЕ НА БЪЛГАРСКАТА АКАДЕМИЯ НА НАУКИТЕ 2018 – 2030 г.</vt:lpstr>
      <vt:lpstr>ЦВП "НАЦИОНАЛЕН ЦЕНТЪР ПО МЕХАТРОНИКА И ЧИСТИ ТЕХНОЛОГИИ" Водеща организация:  Институт по обща и неорганична химия на БАН</vt:lpstr>
      <vt:lpstr>КАМПУС  „ГЕО МИЛЕВ“ -БАН</vt:lpstr>
      <vt:lpstr>PowerPoint Presentation</vt:lpstr>
      <vt:lpstr>PowerPoint Presentation</vt:lpstr>
      <vt:lpstr>ЦВП по „Информатика и информационни и комуникационни технологии“  Водеща организация: Институт по информационни и комуникационни технологии на БАН</vt:lpstr>
      <vt:lpstr>ЦК ХИТМОБИЛ „ Технологии и системи за генериране, съхранение и потребление на чиста енергия“ Водеща организация: Институт по електрохимия и енергийни системи на БАН</vt:lpstr>
      <vt:lpstr>ПОДОБРЕНИ И НОВИ БАТЕРИИ  </vt:lpstr>
      <vt:lpstr>НОВИ МАТЕРИАЛИ, ТЕХНОЛОГИИ И МЕТОДИ ЗА ОЦЕНКА НА ФОТОВОЛТАИЧНИ СИСТЕМИ  </vt:lpstr>
      <vt:lpstr>ЕЛЕКТРОХИМИЧНИ ВОДОРОДНИ ТЕХНОЛОГИИ </vt:lpstr>
      <vt:lpstr>ПОЛУЧАВАНЕ И ПРЕЧИСТВАНЕ НА БИОВОДОРОД</vt:lpstr>
      <vt:lpstr>ЕКСПЕРИМЕНТАЛЕН ДЕМОНСТРАЦИОНЕН  ЗЕЛЕН ЕНЕРГИЕН ЦИКЪЛ</vt:lpstr>
      <vt:lpstr>ЦК “Квантова комуникация, интелигентни системи за сигурност и управление на риска (QUASAR)”- Водеща организация: Институт по роботика на БАН</vt:lpstr>
      <vt:lpstr>Работен пакет „Квантова комуникация”</vt:lpstr>
      <vt:lpstr>Работен пакет  „Интелигентни системи за сигурност”  </vt:lpstr>
      <vt:lpstr>Работен пакет „Управление на риска”  </vt:lpstr>
      <vt:lpstr>Работен пакет  „Иновативни сензорни технологии с многофункционално предназначение”</vt:lpstr>
      <vt:lpstr>ЦК по Мехатроника и чисти технологии MIRACle (Mechatronics, Innovation, Robotics, Automation, Clean technologies) Водещата организация: Институт по механика на БАН</vt:lpstr>
      <vt:lpstr>ЦК „Устойчиво оползотворяване на био-ресурси и отпадъци от лечебни и ароматични растения за иновативни биоактивни продукти“ Водеща организация: Институт по органична химия с Център по фитохимия на БАН</vt:lpstr>
      <vt:lpstr>Иновационен потенциал на проекта </vt:lpstr>
      <vt:lpstr>Форум „Наука за бизнес“- 18.03.2021 г.</vt:lpstr>
      <vt:lpstr>Възможности за партньорства и реализации</vt:lpstr>
      <vt:lpstr>Среща БАН - Изпълнителна агенция за насърчаване на малки  и средни предприятия (ИАНМСП)</vt:lpstr>
      <vt:lpstr>План за възстановяване и устойчивост на Република България</vt:lpstr>
      <vt:lpstr>Специфична цел 1. Създаване на институционални структури и инструменти за ефективна връзка между БАН и бизнеса с оглед ускорено прилагане на иновации в икономиката и трансформацията ѝ в икономика на знанието </vt:lpstr>
      <vt:lpstr>Специфична цел 2. Разгръщане на изследователския потенциал на БАН посредством повишаване на уменията и квалификацията в областта на иновациите и утвърждаване на интер­дисциплинарен, междусекторен и интернационален подход </vt:lpstr>
      <vt:lpstr>PowerPoint Presentation</vt:lpstr>
      <vt:lpstr>PowerPoint Presentation</vt:lpstr>
      <vt:lpstr>ОПИСАНИЕ НА ДЕЙНОСТИТЕ  </vt:lpstr>
      <vt:lpstr>2. Дейности, свързани със създаването на иновационни продукти </vt:lpstr>
      <vt:lpstr>3. Дейности, свързани с придобиване и разработване на технологии  </vt:lpstr>
      <vt:lpstr>4. Дейности, свързани с човешкия капитал  </vt:lpstr>
      <vt:lpstr>PowerPoint Presentation</vt:lpstr>
      <vt:lpstr>Дейност 4.4. Повишаване на квалификацията посредством специализации  и обмяна на опит. </vt:lpstr>
      <vt:lpstr>5. Дейности, свързани с разходи за труд  </vt:lpstr>
      <vt:lpstr>Дейност 5.2. Формиране и функции  на Научно-иновационните съвети и рецензентите </vt:lpstr>
      <vt:lpstr>PowerPoint Presentation</vt:lpstr>
      <vt:lpstr>6. Управление и визуализация на проекта 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ИНОВАЦИОНЕН ПОТЕНЦИАЛ И ПОЛИТИКА НА БАН</dc:title>
  <dc:creator>SHadjitodorov</dc:creator>
  <cp:lastModifiedBy>BAN-5</cp:lastModifiedBy>
  <cp:revision>82</cp:revision>
  <dcterms:created xsi:type="dcterms:W3CDTF">2021-06-28T18:14:57Z</dcterms:created>
  <dcterms:modified xsi:type="dcterms:W3CDTF">2021-07-07T10:01:32Z</dcterms:modified>
</cp:coreProperties>
</file>