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80" r:id="rId2"/>
    <p:sldMasterId id="2147483792" r:id="rId3"/>
    <p:sldMasterId id="2147483804" r:id="rId4"/>
    <p:sldMasterId id="2147483816" r:id="rId5"/>
  </p:sldMasterIdLst>
  <p:notesMasterIdLst>
    <p:notesMasterId r:id="rId56"/>
  </p:notesMasterIdLst>
  <p:sldIdLst>
    <p:sldId id="426" r:id="rId6"/>
    <p:sldId id="530" r:id="rId7"/>
    <p:sldId id="531" r:id="rId8"/>
    <p:sldId id="543" r:id="rId9"/>
    <p:sldId id="505" r:id="rId10"/>
    <p:sldId id="494" r:id="rId11"/>
    <p:sldId id="495" r:id="rId12"/>
    <p:sldId id="497" r:id="rId13"/>
    <p:sldId id="493" r:id="rId14"/>
    <p:sldId id="496" r:id="rId15"/>
    <p:sldId id="532" r:id="rId16"/>
    <p:sldId id="473" r:id="rId17"/>
    <p:sldId id="471" r:id="rId18"/>
    <p:sldId id="472" r:id="rId19"/>
    <p:sldId id="474" r:id="rId20"/>
    <p:sldId id="544" r:id="rId21"/>
    <p:sldId id="466" r:id="rId22"/>
    <p:sldId id="467" r:id="rId23"/>
    <p:sldId id="475" r:id="rId24"/>
    <p:sldId id="507" r:id="rId25"/>
    <p:sldId id="482" r:id="rId26"/>
    <p:sldId id="481" r:id="rId27"/>
    <p:sldId id="480" r:id="rId28"/>
    <p:sldId id="479" r:id="rId29"/>
    <p:sldId id="478" r:id="rId30"/>
    <p:sldId id="533" r:id="rId31"/>
    <p:sldId id="477" r:id="rId32"/>
    <p:sldId id="513" r:id="rId33"/>
    <p:sldId id="514" r:id="rId34"/>
    <p:sldId id="511" r:id="rId35"/>
    <p:sldId id="512" r:id="rId36"/>
    <p:sldId id="515" r:id="rId37"/>
    <p:sldId id="516" r:id="rId38"/>
    <p:sldId id="483" r:id="rId39"/>
    <p:sldId id="468" r:id="rId40"/>
    <p:sldId id="534" r:id="rId41"/>
    <p:sldId id="518" r:id="rId42"/>
    <p:sldId id="519" r:id="rId43"/>
    <p:sldId id="520" r:id="rId44"/>
    <p:sldId id="521" r:id="rId45"/>
    <p:sldId id="549" r:id="rId46"/>
    <p:sldId id="545" r:id="rId47"/>
    <p:sldId id="529" r:id="rId48"/>
    <p:sldId id="546" r:id="rId49"/>
    <p:sldId id="550" r:id="rId50"/>
    <p:sldId id="547" r:id="rId51"/>
    <p:sldId id="548" r:id="rId52"/>
    <p:sldId id="523" r:id="rId53"/>
    <p:sldId id="524" r:id="rId54"/>
    <p:sldId id="522" r:id="rId5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33"/>
    <a:srgbClr val="FFCC99"/>
    <a:srgbClr val="CCFFCC"/>
    <a:srgbClr val="660033"/>
    <a:srgbClr val="FFCCCC"/>
    <a:srgbClr val="CCFFFF"/>
    <a:srgbClr val="CCECFF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8" autoAdjust="0"/>
    <p:restoredTop sz="94621" autoAdjust="0"/>
  </p:normalViewPr>
  <p:slideViewPr>
    <p:cSldViewPr>
      <p:cViewPr>
        <p:scale>
          <a:sx n="80" d="100"/>
          <a:sy n="80" d="100"/>
        </p:scale>
        <p:origin x="-71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62252-0CE8-4852-B309-7E251A154541}" type="datetimeFigureOut">
              <a:rPr lang="bg-BG" smtClean="0"/>
              <a:pPr/>
              <a:t>13.09.2021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2F081-144E-4657-895F-B2957A6584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48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13.09.2021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13.09.2021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2B35730-BCF4-4396-B8B9-CDCD4DB8B04E}" type="datetimeFigureOut">
              <a:rPr lang="bg-BG" smtClean="0"/>
              <a:pPr/>
              <a:t>13.09.2021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1DB72-B6C6-41AB-8082-83F3FADC0D57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B3B8A-060E-4BC7-8EBC-D119D29EDC7F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4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E3696-4BF0-465A-9365-22C9F9FA9E85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58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1F2C2-4164-40AA-9B31-462303E49867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82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9C060-B118-4664-B6DC-9B9E19CD5D94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93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E1A5E-A66B-4E66-B593-F9D805789665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51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2F075-CE27-4BB4-997C-EB02244E228A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1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BAC4-7CA8-4E6E-9785-0241368C342B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2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13.09.2021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E34EA-A07D-49C2-B1E3-D0E56119460B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43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BA2A-01F7-4C64-BF32-C0644B982F94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75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3DAB8-E651-46E4-9D09-C6A98C2C0DE6}" type="slidenum">
              <a:rPr 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45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13.09.2021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bg-BG">
              <a:solidFill>
                <a:srgbClr val="EBDDC3"/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F4BC6A-F2F2-4189-84A7-90C3E52F200B}" type="slidenum">
              <a:rPr lang="bg-BG" smtClean="0">
                <a:solidFill>
                  <a:srgbClr val="EBDDC3"/>
                </a:solidFill>
              </a:rPr>
              <a:pPr/>
              <a:t>‹#›</a:t>
            </a:fld>
            <a:endParaRPr lang="bg-BG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84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3695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44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Контейнер за долния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87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2" name="Контейнер за номер на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16" name="Текстов контейне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5" name="Текстов контейне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  <p:extLst>
      <p:ext uri="{BB962C8B-B14F-4D97-AF65-F5344CB8AC3E}">
        <p14:creationId xmlns:p14="http://schemas.microsoft.com/office/powerpoint/2010/main" val="4111705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7260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F4BC6A-F2F2-4189-84A7-90C3E52F200B}" type="slidenum">
              <a:rPr lang="bg-BG" smtClean="0">
                <a:solidFill>
                  <a:srgbClr val="775F55"/>
                </a:solidFill>
              </a:rPr>
              <a:pPr/>
              <a:t>‹#›</a:t>
            </a:fld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9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13.09.2021</a:t>
            </a:fld>
            <a:endParaRPr lang="bg-BG"/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8791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8" name="Правоъгъл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25736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25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6345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13.09.2021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bg-BG">
              <a:solidFill>
                <a:srgbClr val="EBDDC3"/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F4BC6A-F2F2-4189-84A7-90C3E52F200B}" type="slidenum">
              <a:rPr lang="bg-BG" smtClean="0">
                <a:solidFill>
                  <a:srgbClr val="EBDDC3"/>
                </a:solidFill>
              </a:rPr>
              <a:pPr/>
              <a:t>‹#›</a:t>
            </a:fld>
            <a:endParaRPr lang="bg-BG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24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5816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06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Контейнер за долния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1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2" name="Контейнер за номер на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16" name="Текстов контейне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5" name="Текстов контейне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  <p:extLst>
      <p:ext uri="{BB962C8B-B14F-4D97-AF65-F5344CB8AC3E}">
        <p14:creationId xmlns:p14="http://schemas.microsoft.com/office/powerpoint/2010/main" val="845411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230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B35730-BCF4-4396-B8B9-CDCD4DB8B04E}" type="datetimeFigureOut">
              <a:rPr lang="bg-BG" smtClean="0"/>
              <a:pPr/>
              <a:t>13.09.2021</a:t>
            </a:fld>
            <a:endParaRPr lang="bg-BG"/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Контейнер за долния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F4BC6A-F2F2-4189-84A7-90C3E52F200B}" type="slidenum">
              <a:rPr lang="bg-BG" smtClean="0">
                <a:solidFill>
                  <a:srgbClr val="775F55"/>
                </a:solidFill>
              </a:rPr>
              <a:pPr/>
              <a:t>‹#›</a:t>
            </a:fld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68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9713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8" name="Правоъгъл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65608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13679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8853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13.09.2021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bg-BG">
              <a:solidFill>
                <a:srgbClr val="EBDDC3"/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F4BC6A-F2F2-4189-84A7-90C3E52F200B}" type="slidenum">
              <a:rPr lang="bg-BG" smtClean="0">
                <a:solidFill>
                  <a:srgbClr val="EBDDC3"/>
                </a:solidFill>
              </a:rPr>
              <a:pPr/>
              <a:t>‹#›</a:t>
            </a:fld>
            <a:endParaRPr lang="bg-BG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88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8371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64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Контейнер за долния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22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2" name="Контейнер за номер на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16" name="Текстов контейне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5" name="Текстов контейне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  <p:extLst>
      <p:ext uri="{BB962C8B-B14F-4D97-AF65-F5344CB8AC3E}">
        <p14:creationId xmlns:p14="http://schemas.microsoft.com/office/powerpoint/2010/main" val="31253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B35730-BCF4-4396-B8B9-CDCD4DB8B04E}" type="datetimeFigureOut">
              <a:rPr lang="bg-BG" smtClean="0"/>
              <a:pPr/>
              <a:t>13.09.2021</a:t>
            </a:fld>
            <a:endParaRPr lang="bg-BG"/>
          </a:p>
        </p:txBody>
      </p:sp>
      <p:sp>
        <p:nvSpPr>
          <p:cNvPr id="12" name="Контейнер за номер на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16" name="Текстов контейне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5" name="Текстов контейне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0109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F4BC6A-F2F2-4189-84A7-90C3E52F200B}" type="slidenum">
              <a:rPr lang="bg-BG" smtClean="0">
                <a:solidFill>
                  <a:srgbClr val="775F55"/>
                </a:solidFill>
              </a:rPr>
              <a:pPr/>
              <a:t>‹#›</a:t>
            </a:fld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00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5379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8" name="Правоъгъл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93447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367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7055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13.09.2021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13.09.2021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13.09.2021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8" name="Правоъгъл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2B35730-BCF4-4396-B8B9-CDCD4DB8B04E}" type="datetimeFigureOut">
              <a:rPr lang="bg-BG" smtClean="0"/>
              <a:pPr/>
              <a:t>13.09.2021</a:t>
            </a:fld>
            <a:endParaRPr lang="bg-BG"/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13.09.2021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8ED57-457E-452A-AAAE-EE9868A21001}" type="slidenum">
              <a:rPr 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8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84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63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B35730-BCF4-4396-B8B9-CDCD4DB8B04E}" type="datetimeFigureOut">
              <a:rPr lang="bg-BG" smtClean="0">
                <a:solidFill>
                  <a:srgbClr val="775F55"/>
                </a:solidFill>
              </a:rPr>
              <a:pPr/>
              <a:t>13.09.2021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811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nrd.2017.24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39762" y="2588711"/>
            <a:ext cx="8252718" cy="1200329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sz="3600" b="1" dirty="0" smtClean="0"/>
              <a:t>COVID-19 </a:t>
            </a:r>
            <a:r>
              <a:rPr lang="ru-RU" sz="3600" b="1" dirty="0"/>
              <a:t>и </a:t>
            </a:r>
            <a:r>
              <a:rPr lang="ru-RU" sz="3600" b="1" dirty="0" err="1"/>
              <a:t>ваксини</a:t>
            </a:r>
            <a:r>
              <a:rPr lang="ru-RU" sz="3600" b="1" dirty="0"/>
              <a:t>: </a:t>
            </a:r>
            <a:r>
              <a:rPr lang="ru-RU" sz="3600" b="1" dirty="0" err="1"/>
              <a:t>науката</a:t>
            </a:r>
            <a:r>
              <a:rPr lang="ru-RU" sz="3600" b="1" dirty="0"/>
              <a:t> в отговор на </a:t>
            </a:r>
            <a:r>
              <a:rPr lang="ru-RU" sz="3600" b="1" dirty="0" err="1" smtClean="0"/>
              <a:t>предизвикателствата</a:t>
            </a:r>
            <a:endParaRPr lang="bg-BG" sz="3600" b="1" dirty="0"/>
          </a:p>
        </p:txBody>
      </p:sp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350"/>
            <a:ext cx="169227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19137" y="4797152"/>
            <a:ext cx="77057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bg-BG" sz="2400" b="1" i="1" dirty="0" smtClean="0">
                <a:solidFill>
                  <a:srgbClr val="660066"/>
                </a:solidFill>
              </a:rPr>
              <a:t>Проф. </a:t>
            </a:r>
            <a:r>
              <a:rPr lang="bg-BG" sz="2400" b="1" i="1" dirty="0">
                <a:solidFill>
                  <a:srgbClr val="660066"/>
                </a:solidFill>
              </a:rPr>
              <a:t>Радостина Александрова, доктор</a:t>
            </a:r>
            <a:endParaRPr lang="en-US" sz="2400" b="1" i="1" dirty="0">
              <a:solidFill>
                <a:srgbClr val="660066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bg-BG" sz="2000" i="1" dirty="0"/>
              <a:t>Институт по експериментална</a:t>
            </a:r>
            <a:r>
              <a:rPr lang="bg-BG" sz="2000" i="1" dirty="0">
                <a:solidFill>
                  <a:schemeClr val="bg1"/>
                </a:solidFill>
              </a:rPr>
              <a:t> </a:t>
            </a:r>
            <a:r>
              <a:rPr lang="bg-BG" sz="2000" i="1" dirty="0"/>
              <a:t>морфология, патология и антропология с музей – БАН,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bg-BG" sz="2000" i="1" dirty="0"/>
              <a:t>Преподавател към Центъра за обучение на докторанти в БАН,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bg-BG" sz="2000" i="1" dirty="0"/>
              <a:t>Хоноруван преподавател в Биологическия факултет на </a:t>
            </a:r>
            <a:r>
              <a:rPr lang="bg-BG" sz="2000" i="1" dirty="0" smtClean="0"/>
              <a:t>                      СУ </a:t>
            </a:r>
            <a:r>
              <a:rPr lang="bg-BG" sz="2000" i="1" dirty="0"/>
              <a:t>“Св. </a:t>
            </a:r>
            <a:r>
              <a:rPr lang="bg-BG" sz="2000" i="1" dirty="0" err="1"/>
              <a:t>Кл</a:t>
            </a:r>
            <a:r>
              <a:rPr lang="bg-BG" sz="2000" i="1" dirty="0"/>
              <a:t>. Охридски”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4019"/>
            <a:ext cx="1003177" cy="99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-1916907" y="732252"/>
            <a:ext cx="51133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bg-BG" sz="1600" dirty="0">
              <a:latin typeface="Times New Roman" pitchFamily="18" charset="0"/>
            </a:endParaRPr>
          </a:p>
        </p:txBody>
      </p:sp>
      <p:sp>
        <p:nvSpPr>
          <p:cNvPr id="2055" name="AutoShape 8" descr="&amp;Rcy;&amp;iecy;&amp;zcy;&amp;ucy;&amp;lcy;&amp;tcy;&amp;acy;&amp;tcy; &amp;scy; &amp;icy;&amp;zcy;&amp;ocy;&amp;bcy;&amp;rcy;&amp;acy;&amp;zhcy;&amp;iecy;&amp;ncy;&amp;icy;&amp;iecy; &amp;zcy;&amp;acy; &amp;Scy;&amp;Bcy;&amp;Acy;&amp;Lcy;&amp;Ocy; &amp;lcy;&amp;ocy;&amp;gcy;&amp;o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056" name="AutoShape 12" descr="Резултат с изображение за MedicRON лого"/>
          <p:cNvSpPr>
            <a:spLocks noChangeAspect="1" noChangeArrowheads="1"/>
          </p:cNvSpPr>
          <p:nvPr/>
        </p:nvSpPr>
        <p:spPr bwMode="auto">
          <a:xfrm>
            <a:off x="155575" y="-1790700"/>
            <a:ext cx="38766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057" name="AutoShape 14" descr="Резултат с изображение за MedicRON лого"/>
          <p:cNvSpPr>
            <a:spLocks noChangeAspect="1" noChangeArrowheads="1"/>
          </p:cNvSpPr>
          <p:nvPr/>
        </p:nvSpPr>
        <p:spPr bwMode="auto">
          <a:xfrm>
            <a:off x="155575" y="-1790700"/>
            <a:ext cx="38766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058" name="AutoShape 16" descr="Резултат с изображение за MedicRON лого"/>
          <p:cNvSpPr>
            <a:spLocks noChangeAspect="1" noChangeArrowheads="1"/>
          </p:cNvSpPr>
          <p:nvPr/>
        </p:nvSpPr>
        <p:spPr bwMode="auto">
          <a:xfrm>
            <a:off x="155575" y="-1790700"/>
            <a:ext cx="38766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059" name="AutoShape 18" descr="Резултат с изображение за MedicRON лого"/>
          <p:cNvSpPr>
            <a:spLocks noChangeAspect="1" noChangeArrowheads="1"/>
          </p:cNvSpPr>
          <p:nvPr/>
        </p:nvSpPr>
        <p:spPr bwMode="auto">
          <a:xfrm>
            <a:off x="155575" y="-1790700"/>
            <a:ext cx="38766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39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100" y="1361409"/>
            <a:ext cx="82809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2400" dirty="0">
              <a:solidFill>
                <a:prstClr val="black"/>
              </a:solidFill>
            </a:endParaRPr>
          </a:p>
          <a:p>
            <a:r>
              <a:rPr lang="bg-BG" sz="2400" dirty="0" smtClean="0">
                <a:solidFill>
                  <a:prstClr val="black"/>
                </a:solidFill>
              </a:rPr>
              <a:t>Не </a:t>
            </a:r>
            <a:r>
              <a:rPr lang="bg-BG" sz="2400" dirty="0">
                <a:solidFill>
                  <a:prstClr val="black"/>
                </a:solidFill>
              </a:rPr>
              <a:t>е намерена зависимост между тежестта на протичане на инфекцията и времетраенето и симптоматиката на продължителния </a:t>
            </a:r>
            <a:r>
              <a:rPr lang="en-US" sz="2400" dirty="0">
                <a:solidFill>
                  <a:prstClr val="black"/>
                </a:solidFill>
              </a:rPr>
              <a:t>COVID</a:t>
            </a:r>
            <a:r>
              <a:rPr lang="bg-BG" sz="2400" dirty="0">
                <a:solidFill>
                  <a:prstClr val="black"/>
                </a:solidFill>
              </a:rPr>
              <a:t>-19. </a:t>
            </a:r>
            <a:endParaRPr lang="bg-BG" sz="2400" dirty="0" smtClean="0">
              <a:solidFill>
                <a:prstClr val="black"/>
              </a:solidFill>
            </a:endParaRPr>
          </a:p>
          <a:p>
            <a:r>
              <a:rPr lang="bg-BG" sz="2400" dirty="0" smtClean="0">
                <a:solidFill>
                  <a:prstClr val="black"/>
                </a:solidFill>
              </a:rPr>
              <a:t>Не </a:t>
            </a:r>
            <a:r>
              <a:rPr lang="bg-BG" sz="2400" dirty="0">
                <a:solidFill>
                  <a:prstClr val="black"/>
                </a:solidFill>
              </a:rPr>
              <a:t>е установено и значението на редица други фактори, сред които възраст, пол, етническа принадлежност, съпътстващи заболявания и др. </a:t>
            </a:r>
          </a:p>
          <a:p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60648"/>
            <a:ext cx="8964488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bg-BG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родължителен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COVID</a:t>
            </a:r>
            <a:r>
              <a:rPr lang="bg-BG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-19</a:t>
            </a:r>
            <a:endParaRPr lang="bg-BG" sz="2400" b="1" dirty="0">
              <a:solidFill>
                <a:prstClr val="black"/>
              </a:solidFill>
            </a:endParaRPr>
          </a:p>
        </p:txBody>
      </p:sp>
      <p:pic>
        <p:nvPicPr>
          <p:cNvPr id="9220" name="Picture 4" descr="I could barely function&amp;#39; – the devastating effects of long COVID - The  Pharmaceutical Jour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16" y="4317996"/>
            <a:ext cx="3249563" cy="216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352928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800" b="1" dirty="0" smtClean="0"/>
              <a:t>За какво ще си говорим</a:t>
            </a:r>
            <a:endParaRPr lang="bg-BG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Естествена инфекция или ваксина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Най-чести опасения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Нежелани реакции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Вирусът и децата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От какво ни пазят ваксините, имунитет и други въпроси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Да завършим с надежда !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381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95410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800" b="1" dirty="0"/>
              <a:t>Не се ли появиха прекалено бързо и скоро ваксините срещу </a:t>
            </a:r>
            <a:r>
              <a:rPr lang="en-US" sz="2800" b="1" dirty="0" smtClean="0"/>
              <a:t>COVID-19</a:t>
            </a:r>
            <a:r>
              <a:rPr lang="bg-BG" sz="2800" b="1" dirty="0" smtClean="0"/>
              <a:t>?</a:t>
            </a:r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332471" y="2082328"/>
            <a:ext cx="56076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/>
              <a:t>Проектът „Човешки геном“</a:t>
            </a:r>
            <a:r>
              <a:rPr lang="en-US" sz="2400" dirty="0" smtClean="0"/>
              <a:t> </a:t>
            </a:r>
            <a:r>
              <a:rPr lang="bg-BG" sz="2400" dirty="0" smtClean="0"/>
              <a:t>- октомври </a:t>
            </a:r>
            <a:r>
              <a:rPr lang="bg-BG" sz="2400" dirty="0"/>
              <a:t>1990 – април </a:t>
            </a:r>
            <a:r>
              <a:rPr lang="bg-BG" sz="2400" dirty="0" smtClean="0"/>
              <a:t>2003 е ценен опит</a:t>
            </a:r>
            <a:endParaRPr lang="bg-BG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/>
              <a:t>Опити за ваксина </a:t>
            </a:r>
            <a:r>
              <a:rPr lang="bg-BG" sz="2400" dirty="0"/>
              <a:t>срещу </a:t>
            </a:r>
            <a:r>
              <a:rPr lang="bg-BG" sz="2400" dirty="0" smtClean="0"/>
              <a:t>SARS-CoV-1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/>
              <a:t>П</a:t>
            </a:r>
            <a:r>
              <a:rPr lang="bg-BG" sz="2400" dirty="0" smtClean="0"/>
              <a:t>ървото </a:t>
            </a:r>
            <a:r>
              <a:rPr lang="bg-BG" sz="2400" dirty="0"/>
              <a:t>клинично проучване фаза I/II с </a:t>
            </a:r>
            <a:r>
              <a:rPr lang="bg-BG" sz="2400" dirty="0" smtClean="0"/>
              <a:t>използване </a:t>
            </a:r>
            <a:r>
              <a:rPr lang="bg-BG" sz="2400" dirty="0"/>
              <a:t>на </a:t>
            </a:r>
            <a:r>
              <a:rPr lang="bg-BG" sz="2400" dirty="0" err="1"/>
              <a:t>иРНК</a:t>
            </a:r>
            <a:r>
              <a:rPr lang="bg-BG" sz="2400" dirty="0"/>
              <a:t> молекула при пациенти с </a:t>
            </a:r>
            <a:r>
              <a:rPr lang="bg-BG" sz="2400" dirty="0" err="1"/>
              <a:t>меланом</a:t>
            </a:r>
            <a:r>
              <a:rPr lang="bg-BG" sz="2400" dirty="0"/>
              <a:t> са публикувани </a:t>
            </a:r>
            <a:r>
              <a:rPr lang="bg-BG" sz="2400" dirty="0" smtClean="0"/>
              <a:t>през </a:t>
            </a:r>
            <a:r>
              <a:rPr lang="bg-BG" sz="2400" dirty="0"/>
              <a:t>2008 г. в списание “</a:t>
            </a:r>
            <a:r>
              <a:rPr lang="bg-BG" sz="2400" dirty="0" err="1"/>
              <a:t>Journal</a:t>
            </a:r>
            <a:r>
              <a:rPr lang="bg-BG" sz="2400" dirty="0"/>
              <a:t> of </a:t>
            </a:r>
            <a:r>
              <a:rPr lang="bg-BG" sz="2400" dirty="0" err="1"/>
              <a:t>Immunotherapy</a:t>
            </a:r>
            <a:r>
              <a:rPr lang="bg-BG" sz="2400" dirty="0" smtClean="0"/>
              <a:t>”</a:t>
            </a:r>
            <a:r>
              <a:rPr lang="bg-BG" sz="2400" dirty="0"/>
              <a:t> </a:t>
            </a:r>
            <a:r>
              <a:rPr lang="bg-BG" sz="2400" dirty="0" smtClean="0"/>
              <a:t>–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/>
              <a:t>“</a:t>
            </a:r>
            <a:r>
              <a:rPr lang="bg-BG" sz="2400" dirty="0" err="1"/>
              <a:t>Nature</a:t>
            </a:r>
            <a:r>
              <a:rPr lang="bg-BG" sz="2400" dirty="0"/>
              <a:t> </a:t>
            </a:r>
            <a:r>
              <a:rPr lang="bg-BG" sz="2400" dirty="0" err="1"/>
              <a:t>Reviews</a:t>
            </a:r>
            <a:r>
              <a:rPr lang="bg-BG" sz="2400" dirty="0"/>
              <a:t> Drug </a:t>
            </a:r>
            <a:r>
              <a:rPr lang="bg-BG" sz="2400" dirty="0" err="1"/>
              <a:t>Discovery</a:t>
            </a:r>
            <a:r>
              <a:rPr lang="bg-BG" sz="2400" dirty="0" smtClean="0"/>
              <a:t>” - 12 </a:t>
            </a:r>
            <a:r>
              <a:rPr lang="bg-BG" sz="2400" dirty="0"/>
              <a:t>януари 2018 г</a:t>
            </a:r>
            <a:r>
              <a:rPr lang="bg-BG" sz="2400" dirty="0" smtClean="0"/>
              <a:t>.:  „</a:t>
            </a:r>
            <a:r>
              <a:rPr lang="bg-BG" sz="2400" b="1" dirty="0" err="1">
                <a:solidFill>
                  <a:schemeClr val="accent1">
                    <a:lumMod val="50000"/>
                  </a:schemeClr>
                </a:solidFill>
              </a:rPr>
              <a:t>иРНК</a:t>
            </a: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 ваксините – нова ера във </a:t>
            </a:r>
            <a:r>
              <a:rPr lang="bg-BG" sz="2400" b="1" dirty="0" err="1">
                <a:solidFill>
                  <a:schemeClr val="accent1">
                    <a:lumMod val="50000"/>
                  </a:schemeClr>
                </a:solidFill>
              </a:rPr>
              <a:t>ваксинологията</a:t>
            </a:r>
            <a:r>
              <a:rPr lang="bg-BG" sz="2400" dirty="0"/>
              <a:t>“. </a:t>
            </a:r>
          </a:p>
        </p:txBody>
      </p:sp>
      <p:pic>
        <p:nvPicPr>
          <p:cNvPr id="1026" name="Picture 2" descr="Lesson Video: The Human Genome Project | Nag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19508"/>
            <a:ext cx="307234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VOLUTION OF MOBILE PHONE – Information Visualiz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87" y="3530917"/>
            <a:ext cx="256028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puter Technologies Evolution Vector Banner by vectorpocket | GraphicRi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33" y="4995105"/>
            <a:ext cx="3240360" cy="16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241691"/>
              </p:ext>
            </p:extLst>
          </p:nvPr>
        </p:nvGraphicFramePr>
        <p:xfrm>
          <a:off x="251518" y="1628409"/>
          <a:ext cx="8640965" cy="4998584"/>
        </p:xfrm>
        <a:graphic>
          <a:graphicData uri="http://schemas.openxmlformats.org/drawingml/2006/table">
            <a:tbl>
              <a:tblPr/>
              <a:tblGrid>
                <a:gridCol w="1728193"/>
                <a:gridCol w="1728193"/>
                <a:gridCol w="1728193"/>
                <a:gridCol w="1728193"/>
                <a:gridCol w="1728193"/>
              </a:tblGrid>
              <a:tr h="419071">
                <a:tc>
                  <a:txBody>
                    <a:bodyPr/>
                    <a:lstStyle/>
                    <a:p>
                      <a:r>
                        <a:rPr lang="en-US" sz="1400" dirty="0"/>
                        <a:t>Sponsoring institution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Vaccine type (route of administration)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Targets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Trial numbers (phase)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Status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1173398">
                <a:tc>
                  <a:txBody>
                    <a:bodyPr/>
                    <a:lstStyle/>
                    <a:p>
                      <a:r>
                        <a:rPr lang="en-US" sz="1400" dirty="0"/>
                        <a:t>Argos Therapeutics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DC EP with autologous viral Ag and CD40L mRNAs (</a:t>
                      </a:r>
                      <a:r>
                        <a:rPr lang="en-US" sz="1400" dirty="0" err="1"/>
                        <a:t>i.d.</a:t>
                      </a:r>
                      <a:r>
                        <a:rPr lang="en-US" sz="1400" dirty="0"/>
                        <a:t>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HIV-1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• NCT00672191 (II)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• NCT01069809 (II)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• NCT02042248 (I)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• Completed</a:t>
                      </a:r>
                      <a:r>
                        <a:rPr lang="en-US" sz="1400" baseline="30000" dirty="0">
                          <a:hlinkClick r:id="rId2" tooltip="Jacobson, J. M. et al. Dendritic cell immunotherapy for HIV-1 infection using autologous HIV-1 RNA: a randomized, double-blind, placebo-controlled clinical trial. J. Acquir. Immune Def. Syndr. 72, 31–38 (2016)."/>
                        </a:rPr>
                        <a:t>105</a:t>
                      </a:r>
                      <a:r>
                        <a:rPr lang="en-US" sz="1400" dirty="0"/>
                        <a:t/>
                      </a:r>
                      <a:br>
                        <a:rPr lang="en-US" sz="1400" dirty="0"/>
                      </a:br>
                      <a:r>
                        <a:rPr lang="en-US" sz="1400" dirty="0"/>
                        <a:t>• Completed; results NA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• Completed; results NA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071">
                <a:tc>
                  <a:txBody>
                    <a:bodyPr/>
                    <a:lstStyle/>
                    <a:p>
                      <a:r>
                        <a:rPr lang="en-US" sz="1400"/>
                        <a:t>CureVac AG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RNActive viral Ag mRNA (i.m., i.d.)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Rabies virus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NCT02241135 (I)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Active</a:t>
                      </a:r>
                      <a:r>
                        <a:rPr lang="en-US" sz="1400" baseline="30000">
                          <a:hlinkClick r:id="rId2" tooltip="Schnee, M. et al. An mRNA vaccine encoding rabies virus glycoprotein induces protection against lethal infection in mice and correlates of protection in adult and newborn pigs. PLoS Negl. Trop. Dis. 10, e0004746 (2016)."/>
                        </a:rPr>
                        <a:t>56</a:t>
                      </a:r>
                      <a:r>
                        <a:rPr lang="en-US" sz="1400" baseline="30000"/>
                        <a:t>,</a:t>
                      </a:r>
                      <a:r>
                        <a:rPr lang="en-US" sz="1400" baseline="30000">
                          <a:hlinkClick r:id="rId2" tooltip="Alberer, M. et al. Safety and immunogenicity of a mRNA rabies vaccine in healthy adults: an open-label, non-randomised, prospective, first-in-human phase 1 clinical trial. Lancet 390, 1511–1520 (2017). This is a report of a clinical vaccine trial using directly injected, non-replicating, unmodified mRNA against an infectious pathogen."/>
                        </a:rPr>
                        <a:t>91</a:t>
                      </a:r>
                      <a:r>
                        <a:rPr lang="en-US" sz="1400"/>
                        <a:t>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792">
                <a:tc>
                  <a:txBody>
                    <a:bodyPr/>
                    <a:lstStyle/>
                    <a:p>
                      <a:r>
                        <a:rPr lang="en-US" sz="1400"/>
                        <a:t>Erasmus Medical Center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DC loaded with viral Ag mRNA with TriMix (i.nod.)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HIV-1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NCT02888756 (II)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Recruiting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071">
                <a:tc>
                  <a:txBody>
                    <a:bodyPr/>
                    <a:lstStyle/>
                    <a:p>
                      <a:r>
                        <a:rPr lang="es-ES" sz="1400"/>
                        <a:t>Fundació Clínic per la Recerca Biomèdica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Viral Ag mRNA with </a:t>
                      </a:r>
                      <a:r>
                        <a:rPr lang="en-US" sz="1400" dirty="0" err="1"/>
                        <a:t>TriMix</a:t>
                      </a:r>
                      <a:r>
                        <a:rPr lang="en-US" sz="1400" dirty="0"/>
                        <a:t> (NA)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HIV-1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NCT02413645 (I)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Active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071">
                <a:tc>
                  <a:txBody>
                    <a:bodyPr/>
                    <a:lstStyle/>
                    <a:p>
                      <a:r>
                        <a:rPr lang="en-US" sz="1400"/>
                        <a:t>Massachusetts General Hospital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DC loaded with viral Ag mRNA (i.d.)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HIV-1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NCT00833781 (II)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Completed</a:t>
                      </a:r>
                      <a:r>
                        <a:rPr lang="en-US" sz="1400" baseline="30000">
                          <a:hlinkClick r:id="rId2" tooltip="Gandhi, R. T. et al. Immunization of HIV-1-infected persons with autologous dendritic cells transfected with mRNA encoding HIV-1 Gag and Nef: results of a randomized, placebo-controlled clinical trial. J. Acquir. Immune Def. Syndr. 71, 246–253 (2016)."/>
                        </a:rPr>
                        <a:t>104</a:t>
                      </a:r>
                      <a:r>
                        <a:rPr lang="en-US" sz="1400"/>
                        <a:t>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792">
                <a:tc>
                  <a:txBody>
                    <a:bodyPr/>
                    <a:lstStyle/>
                    <a:p>
                      <a:r>
                        <a:rPr lang="en-US" sz="1400"/>
                        <a:t>McGill University Health Centre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DC EP with autologous viral Ag and CD40L mRNAs (i.d.)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HIV-1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NCT00381212 (I/II)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Completed</a:t>
                      </a:r>
                      <a:r>
                        <a:rPr lang="en-US" sz="1400" baseline="30000" dirty="0">
                          <a:hlinkClick r:id="rId2" tooltip="Routy, J. P. et al. Immunologic activity and safety of autologous HIV RNA-electroporated dendritic cells in HIV-1 infected patients receiving antiretroviral therapy. Clin. Immunol. 134, 140–147 (2010)."/>
                        </a:rPr>
                        <a:t>102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49">
                <a:tc rowSpan="2">
                  <a:txBody>
                    <a:bodyPr/>
                    <a:lstStyle/>
                    <a:p>
                      <a:r>
                        <a:rPr lang="en-US" sz="1400"/>
                        <a:t>Moderna Therapeutics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/>
                        <a:t>Nucleoside-modified viral Ag mRNA (i.m.)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Zika virus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NCT03014089 (I/II)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Recruiting</a:t>
                      </a:r>
                      <a:r>
                        <a:rPr lang="en-US" sz="1400" baseline="30000" dirty="0">
                          <a:hlinkClick r:id="rId2" tooltip="Richner, J. M. et al. Modified mRNA Vaccines protect against Zika virus infection. Cell 168, 1114–1125.e10 (2017)."/>
                        </a:rPr>
                        <a:t>85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49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Influenza virus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NCT03076385 (I)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Ongoing</a:t>
                      </a:r>
                      <a:r>
                        <a:rPr lang="en-US" sz="1400" baseline="30000" dirty="0">
                          <a:hlinkClick r:id="rId2" tooltip="Bahl, K. et al. Preclinical and clinical demonstration of immunogenicity by mRNA vaccines against H10N8 and H7N9 influenza viruses. Mol. Ther. 25, 1316–1327 (2017). This is a report of a clinical vaccine trial using directly injected, non-replicating, nucleoside-modified mRNA against an infectious pathogen."/>
                        </a:rPr>
                        <a:t>22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41907" marR="41907" marT="20954" marB="20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79267"/>
            <a:ext cx="85689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Clinical</a:t>
            </a:r>
            <a:r>
              <a:rPr kumimoji="0" lang="bg-BG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bg-BG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trials</a:t>
            </a:r>
            <a:r>
              <a:rPr kumimoji="0" lang="bg-BG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bg-BG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with</a:t>
            </a:r>
            <a:r>
              <a:rPr kumimoji="0" lang="bg-BG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bg-BG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mRNA</a:t>
            </a:r>
            <a:r>
              <a:rPr kumimoji="0" lang="bg-BG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bg-BG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vaccines</a:t>
            </a:r>
            <a:r>
              <a:rPr kumimoji="0" lang="bg-BG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bg-BG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against</a:t>
            </a:r>
            <a:r>
              <a:rPr kumimoji="0" lang="bg-BG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bg-BG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infectious</a:t>
            </a:r>
            <a:r>
              <a:rPr kumimoji="0" lang="bg-BG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bg-BG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diseases</a:t>
            </a:r>
            <a:endParaRPr kumimoji="0" lang="bg-BG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43608" y="3717032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FDA News Release</a:t>
            </a:r>
          </a:p>
          <a:p>
            <a:pPr algn="ctr"/>
            <a:r>
              <a:rPr lang="en-US" sz="2800" b="1" dirty="0"/>
              <a:t>FDA Approves First COVID-19 Vaccine</a:t>
            </a:r>
          </a:p>
          <a:p>
            <a:pPr algn="ctr"/>
            <a:r>
              <a:rPr lang="en-US" sz="2800" b="1" dirty="0"/>
              <a:t>Approval Signifies Key Achievement for Public Health</a:t>
            </a:r>
          </a:p>
        </p:txBody>
      </p:sp>
      <p:pic>
        <p:nvPicPr>
          <p:cNvPr id="3075" name="Picture 3" descr="Review of 2020 FDA Enforcement Activities – Policy &amp;amp;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28788"/>
            <a:ext cx="3071813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DA одобр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93" y="1778794"/>
            <a:ext cx="28575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532914"/>
            <a:ext cx="8856984" cy="1200329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bg-BG" sz="2400" dirty="0"/>
              <a:t>На 23 август 2021 г. произведената от </a:t>
            </a:r>
            <a:r>
              <a:rPr lang="en-US" sz="2400" dirty="0"/>
              <a:t>Pfizer / </a:t>
            </a:r>
            <a:r>
              <a:rPr lang="en-US" sz="2400" dirty="0" err="1"/>
              <a:t>BioNTech</a:t>
            </a:r>
            <a:r>
              <a:rPr lang="en-US" sz="2400" dirty="0"/>
              <a:t> </a:t>
            </a:r>
            <a:r>
              <a:rPr lang="en-US" sz="2400" dirty="0" err="1"/>
              <a:t>ваксина</a:t>
            </a:r>
            <a:r>
              <a:rPr lang="en-US" sz="2400" dirty="0"/>
              <a:t> </a:t>
            </a:r>
            <a:r>
              <a:rPr lang="en-US" sz="2400" dirty="0" err="1"/>
              <a:t>Comirnaty</a:t>
            </a:r>
            <a:r>
              <a:rPr lang="en-US" sz="2400" dirty="0"/>
              <a:t> </a:t>
            </a:r>
            <a:r>
              <a:rPr lang="en-US" sz="2400" dirty="0" err="1"/>
              <a:t>стана</a:t>
            </a:r>
            <a:r>
              <a:rPr lang="en-US" sz="2400" dirty="0"/>
              <a:t> </a:t>
            </a:r>
            <a:r>
              <a:rPr lang="en-US" sz="2400" dirty="0" err="1"/>
              <a:t>първата</a:t>
            </a:r>
            <a:r>
              <a:rPr lang="en-US" sz="2400" dirty="0"/>
              <a:t> </a:t>
            </a:r>
            <a:r>
              <a:rPr lang="en-US" sz="2400" dirty="0" err="1"/>
              <a:t>ваксина</a:t>
            </a:r>
            <a:r>
              <a:rPr lang="en-US" sz="2400" dirty="0"/>
              <a:t> </a:t>
            </a:r>
            <a:r>
              <a:rPr lang="en-US" sz="2400" dirty="0" err="1"/>
              <a:t>срещу</a:t>
            </a:r>
            <a:r>
              <a:rPr lang="en-US" sz="2400" dirty="0"/>
              <a:t> COVID-19</a:t>
            </a:r>
            <a:r>
              <a:rPr lang="bg-BG" sz="2400" dirty="0"/>
              <a:t>, напълно одобрена за приложение при хора на и над 16 години от </a:t>
            </a:r>
            <a:r>
              <a:rPr lang="en-US" sz="2400" dirty="0" smtClean="0"/>
              <a:t>FDA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3900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681" y="284142"/>
            <a:ext cx="8424936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800" b="1" dirty="0"/>
              <a:t>Ще променят ли РНК ваксините нашия </a:t>
            </a:r>
            <a:r>
              <a:rPr lang="bg-BG" sz="2800" b="1" dirty="0" smtClean="0"/>
              <a:t>геном</a:t>
            </a:r>
            <a:endParaRPr lang="bg-BG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587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РНК ваксините срещу </a:t>
            </a:r>
            <a:r>
              <a:rPr lang="en-US" sz="2400" dirty="0"/>
              <a:t>COVID-19 </a:t>
            </a:r>
            <a:r>
              <a:rPr lang="bg-BG" sz="2400" dirty="0"/>
              <a:t>далеч не са единствената ни среща с генетична информация на (</a:t>
            </a:r>
            <a:r>
              <a:rPr lang="bg-BG" sz="2400" dirty="0" err="1" smtClean="0"/>
              <a:t>микро</a:t>
            </a:r>
            <a:r>
              <a:rPr lang="bg-BG" sz="2400" dirty="0" smtClean="0"/>
              <a:t>)организми</a:t>
            </a:r>
            <a:r>
              <a:rPr lang="en-US" sz="2400" dirty="0" smtClean="0"/>
              <a:t>.</a:t>
            </a:r>
            <a:endParaRPr lang="bg-BG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64" y="2711028"/>
            <a:ext cx="33782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36912"/>
            <a:ext cx="4896544" cy="378565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+mj-lt"/>
                <a:ea typeface="Times New Roman"/>
              </a:rPr>
              <a:t>В живота си всеки от нас нееднократно се е заразявал с редица инфекциозни </a:t>
            </a:r>
            <a:r>
              <a:rPr lang="bg-BG" sz="2400" dirty="0">
                <a:solidFill>
                  <a:srgbClr val="000000"/>
                </a:solidFill>
                <a:latin typeface="+mj-lt"/>
                <a:ea typeface="Times New Roman"/>
              </a:rPr>
              <a:t>агенти</a:t>
            </a:r>
            <a:r>
              <a:rPr lang="bg-BG" sz="2400" dirty="0" smtClean="0">
                <a:solidFill>
                  <a:srgbClr val="000000"/>
                </a:solidFill>
                <a:latin typeface="+mj-lt"/>
                <a:ea typeface="Times New Roman"/>
              </a:rPr>
              <a:t>.</a:t>
            </a:r>
            <a:endParaRPr lang="en-US" sz="2400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r>
              <a:rPr lang="bg-BG" sz="2400" dirty="0" smtClean="0">
                <a:solidFill>
                  <a:srgbClr val="000000"/>
                </a:solidFill>
                <a:latin typeface="+mj-lt"/>
              </a:rPr>
              <a:t>Човешкият </a:t>
            </a:r>
            <a:r>
              <a:rPr lang="bg-BG" sz="2400" dirty="0" err="1" smtClean="0">
                <a:solidFill>
                  <a:srgbClr val="000000"/>
                </a:solidFill>
                <a:latin typeface="+mj-lt"/>
              </a:rPr>
              <a:t>микробиом</a:t>
            </a:r>
            <a:r>
              <a:rPr lang="bg-BG" sz="2400" dirty="0" smtClean="0">
                <a:solidFill>
                  <a:srgbClr val="000000"/>
                </a:solidFill>
                <a:latin typeface="+mj-lt"/>
              </a:rPr>
              <a:t> или защо ние никога не сме сами</a:t>
            </a:r>
          </a:p>
          <a:p>
            <a:endParaRPr lang="bg-BG" sz="2400" dirty="0">
              <a:solidFill>
                <a:srgbClr val="000000"/>
              </a:solidFill>
              <a:latin typeface="+mj-lt"/>
            </a:endParaRPr>
          </a:p>
          <a:p>
            <a:r>
              <a:rPr lang="bg-BG" sz="2400" dirty="0">
                <a:latin typeface="+mj-lt"/>
                <a:ea typeface="Times New Roman"/>
              </a:rPr>
              <a:t>8% от генома ни е вирусна генетична информация – това са т.нар. ендогенни </a:t>
            </a:r>
            <a:r>
              <a:rPr lang="bg-BG" sz="2400" dirty="0" err="1" smtClean="0">
                <a:latin typeface="+mj-lt"/>
                <a:ea typeface="Times New Roman"/>
              </a:rPr>
              <a:t>ретровируси</a:t>
            </a:r>
            <a:r>
              <a:rPr lang="bg-BG" sz="2400" dirty="0">
                <a:latin typeface="+mj-lt"/>
                <a:ea typeface="Times New Roman"/>
              </a:rPr>
              <a:t>.</a:t>
            </a:r>
            <a:endParaRPr lang="bg-B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00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681" y="284142"/>
            <a:ext cx="8424936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prstClr val="black"/>
                </a:solidFill>
              </a:rPr>
              <a:t>Ще променят ли РНК ваксините нашия </a:t>
            </a:r>
            <a:r>
              <a:rPr lang="bg-BG" sz="2800" b="1" dirty="0" smtClean="0">
                <a:solidFill>
                  <a:prstClr val="black"/>
                </a:solidFill>
              </a:rPr>
              <a:t>геном</a:t>
            </a:r>
            <a:endParaRPr lang="bg-BG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060848"/>
            <a:ext cx="6912768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Природата ни е дарила с прецизни регулаторни механизми и нарушаването на целостта на генома ни изобщо не е толкова лесно. </a:t>
            </a:r>
            <a:endParaRPr lang="bg-BG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85457" y="2060848"/>
            <a:ext cx="165618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sz="8000" dirty="0" smtClean="0">
                <a:solidFill>
                  <a:srgbClr val="FF0000"/>
                </a:solidFill>
              </a:rPr>
              <a:t>!</a:t>
            </a:r>
            <a:endParaRPr lang="bg-BG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4" cy="8002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g-BG" sz="2800" b="1" dirty="0"/>
              <a:t>Ваксини срещу COVID-19 и репродуктивна система</a:t>
            </a:r>
            <a:endParaRPr lang="bg-BG" sz="2800" dirty="0"/>
          </a:p>
          <a:p>
            <a:endParaRPr lang="bg-BG" dirty="0"/>
          </a:p>
        </p:txBody>
      </p:sp>
      <p:pic>
        <p:nvPicPr>
          <p:cNvPr id="2050" name="Picture 2" descr="Pregnant woman getting vaccin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6322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301208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 smtClean="0">
                <a:solidFill>
                  <a:srgbClr val="FF0000"/>
                </a:solidFill>
              </a:rPr>
              <a:t>Ваксините няма да предизвикат стерилитет!</a:t>
            </a:r>
            <a:endParaRPr lang="bg-BG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309385"/>
            <a:ext cx="80648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Във Великобритания е проведено изследване върху 3371 неваксинирани бременни жени, приети в болница със симптоматичен COVID-19:</a:t>
            </a:r>
          </a:p>
          <a:p>
            <a:endParaRPr lang="bg-BG" sz="2400" dirty="0" smtClean="0"/>
          </a:p>
          <a:p>
            <a:r>
              <a:rPr lang="bg-BG" sz="2400" dirty="0" smtClean="0"/>
              <a:t>24% от </a:t>
            </a:r>
            <a:r>
              <a:rPr lang="bg-BG" sz="2400" dirty="0" err="1" smtClean="0"/>
              <a:t>от</a:t>
            </a:r>
            <a:r>
              <a:rPr lang="bg-BG" sz="2400" dirty="0" smtClean="0"/>
              <a:t> </a:t>
            </a:r>
            <a:r>
              <a:rPr lang="bg-BG" sz="2400" dirty="0" smtClean="0"/>
              <a:t>приетите в болница по време на  първата вълна имат умерено или тежко заболяване, </a:t>
            </a:r>
          </a:p>
          <a:p>
            <a:endParaRPr lang="bg-BG" sz="2400" dirty="0" smtClean="0"/>
          </a:p>
          <a:p>
            <a:r>
              <a:rPr lang="bg-BG" sz="2400" dirty="0" smtClean="0"/>
              <a:t>в сравнение с 36% от тези, заразени с Алфа варианта и </a:t>
            </a:r>
          </a:p>
          <a:p>
            <a:endParaRPr lang="bg-BG" sz="2400" dirty="0" smtClean="0"/>
          </a:p>
          <a:p>
            <a:r>
              <a:rPr lang="bg-BG" sz="2400" dirty="0" smtClean="0"/>
              <a:t>45% при варианта Делта.</a:t>
            </a:r>
          </a:p>
          <a:p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208912" cy="95410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800" b="1" dirty="0" smtClean="0"/>
              <a:t>Бременните жени са в по-висок </a:t>
            </a:r>
            <a:r>
              <a:rPr lang="bg-BG" sz="2800" b="1" dirty="0" smtClean="0"/>
              <a:t>риск от тежко протичане на</a:t>
            </a:r>
            <a:r>
              <a:rPr lang="en-US" sz="2800" b="1" dirty="0" smtClean="0"/>
              <a:t> </a:t>
            </a:r>
            <a:r>
              <a:rPr lang="bg-BG" sz="2800" b="1" dirty="0" smtClean="0"/>
              <a:t>респираторни заболявания </a:t>
            </a:r>
            <a:endParaRPr lang="bg-BG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8833" y="1628800"/>
            <a:ext cx="8135615" cy="461665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Това се отнася и за </a:t>
            </a:r>
            <a:r>
              <a:rPr lang="en-US" sz="2400" dirty="0" smtClean="0"/>
              <a:t>COVID-19</a:t>
            </a:r>
            <a:r>
              <a:rPr lang="bg-BG" sz="2400" dirty="0" smtClean="0"/>
              <a:t>, особено за Делта варианта</a:t>
            </a:r>
            <a:r>
              <a:rPr lang="en-US" sz="2400" dirty="0" smtClean="0"/>
              <a:t> </a:t>
            </a:r>
            <a:r>
              <a:rPr lang="bg-BG" sz="2400" dirty="0" smtClean="0"/>
              <a:t> </a:t>
            </a:r>
            <a:r>
              <a:rPr lang="en-US" sz="2400" dirty="0" smtClean="0"/>
              <a:t>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6472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628800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/>
                <a:ea typeface="Times New Roman"/>
              </a:rPr>
              <a:t>Информация </a:t>
            </a:r>
            <a:r>
              <a:rPr lang="bg-BG" sz="2400" dirty="0">
                <a:latin typeface="Times New Roman"/>
                <a:ea typeface="Times New Roman"/>
              </a:rPr>
              <a:t>за 35 691 </a:t>
            </a:r>
            <a:r>
              <a:rPr lang="bg-BG" sz="2400" dirty="0" smtClean="0">
                <a:latin typeface="Times New Roman"/>
                <a:ea typeface="Times New Roman"/>
              </a:rPr>
              <a:t>ваксинирани бременни </a:t>
            </a:r>
            <a:r>
              <a:rPr lang="bg-BG" sz="2400" dirty="0">
                <a:latin typeface="Times New Roman"/>
                <a:ea typeface="Times New Roman"/>
              </a:rPr>
              <a:t>жени (на възраст от 17 до 55 </a:t>
            </a:r>
            <a:r>
              <a:rPr lang="bg-BG" sz="2400" dirty="0" smtClean="0">
                <a:latin typeface="Times New Roman"/>
                <a:ea typeface="Times New Roman"/>
              </a:rPr>
              <a:t>години) е </a:t>
            </a:r>
            <a:r>
              <a:rPr lang="bg-BG" sz="2400" dirty="0">
                <a:latin typeface="Times New Roman"/>
                <a:ea typeface="Times New Roman"/>
              </a:rPr>
              <a:t>обобщена в </a:t>
            </a:r>
            <a:r>
              <a:rPr lang="bg-BG" sz="2400" dirty="0" smtClean="0">
                <a:latin typeface="Times New Roman"/>
                <a:ea typeface="Times New Roman"/>
              </a:rPr>
              <a:t>статия в </a:t>
            </a:r>
            <a:r>
              <a:rPr lang="bg-BG" sz="2400" dirty="0">
                <a:latin typeface="Times New Roman"/>
                <a:ea typeface="Times New Roman"/>
              </a:rPr>
              <a:t>“New </a:t>
            </a:r>
            <a:r>
              <a:rPr lang="bg-BG" sz="2400" dirty="0" err="1">
                <a:latin typeface="Times New Roman"/>
                <a:ea typeface="Times New Roman"/>
              </a:rPr>
              <a:t>England</a:t>
            </a:r>
            <a:r>
              <a:rPr lang="bg-BG" sz="2400" dirty="0">
                <a:latin typeface="Times New Roman"/>
                <a:ea typeface="Times New Roman"/>
              </a:rPr>
              <a:t> </a:t>
            </a:r>
            <a:r>
              <a:rPr lang="bg-BG" sz="2400" dirty="0" err="1">
                <a:latin typeface="Times New Roman"/>
                <a:ea typeface="Times New Roman"/>
              </a:rPr>
              <a:t>Journal</a:t>
            </a:r>
            <a:r>
              <a:rPr lang="bg-BG" sz="2400" dirty="0">
                <a:latin typeface="Times New Roman"/>
                <a:ea typeface="Times New Roman"/>
              </a:rPr>
              <a:t> of </a:t>
            </a:r>
            <a:r>
              <a:rPr lang="bg-BG" sz="2400" dirty="0" err="1">
                <a:latin typeface="Times New Roman"/>
                <a:ea typeface="Times New Roman"/>
              </a:rPr>
              <a:t>Medicine</a:t>
            </a:r>
            <a:r>
              <a:rPr lang="bg-BG" sz="2400" dirty="0">
                <a:latin typeface="Times New Roman"/>
                <a:ea typeface="Times New Roman"/>
              </a:rPr>
              <a:t>” </a:t>
            </a:r>
            <a:r>
              <a:rPr lang="bg-BG" sz="2400" dirty="0" smtClean="0">
                <a:latin typeface="Times New Roman"/>
                <a:ea typeface="Times New Roman"/>
              </a:rPr>
              <a:t>от</a:t>
            </a:r>
            <a:r>
              <a:rPr lang="bg-BG" sz="2400" dirty="0" smtClean="0">
                <a:latin typeface="Times New Roman"/>
                <a:ea typeface="Times New Roman"/>
              </a:rPr>
              <a:t> </a:t>
            </a:r>
            <a:r>
              <a:rPr lang="bg-BG" sz="2400" dirty="0">
                <a:latin typeface="Times New Roman"/>
                <a:ea typeface="Times New Roman"/>
              </a:rPr>
              <a:t>17 юни 2021 г</a:t>
            </a:r>
            <a:r>
              <a:rPr lang="bg-BG" sz="2400" dirty="0" smtClean="0">
                <a:latin typeface="Times New Roman"/>
                <a:ea typeface="Times New Roman"/>
              </a:rPr>
              <a:t>. – наблюдавани са някои неблагополучия, но честотата им не е по-висока от регистрирана и преди пандемията</a:t>
            </a:r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717032"/>
            <a:ext cx="8280920" cy="3046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2400" dirty="0"/>
              <a:t>В актуализираната си информация от 20.08.2021 г. </a:t>
            </a:r>
            <a:r>
              <a:rPr lang="bg-BG" sz="2400" b="1" dirty="0">
                <a:solidFill>
                  <a:srgbClr val="FF0000"/>
                </a:solidFill>
              </a:rPr>
              <a:t>Кралският колеж по акушерство и гинекология </a:t>
            </a:r>
            <a:r>
              <a:rPr lang="bg-BG" sz="2400" dirty="0"/>
              <a:t>в Обединеното кралство препоръчва прилагането на ваксина срещу SARS-CoV-2 по време на </a:t>
            </a:r>
            <a:r>
              <a:rPr lang="bg-BG" sz="2400" dirty="0" smtClean="0"/>
              <a:t>бременност</a:t>
            </a:r>
          </a:p>
          <a:p>
            <a:r>
              <a:rPr lang="bg-BG" sz="2400" b="1" dirty="0" smtClean="0">
                <a:solidFill>
                  <a:srgbClr val="FF0000"/>
                </a:solidFill>
              </a:rPr>
              <a:t>Препоръки </a:t>
            </a:r>
            <a:r>
              <a:rPr lang="bg-BG" sz="2400" b="1" dirty="0" smtClean="0">
                <a:solidFill>
                  <a:srgbClr val="FF0000"/>
                </a:solidFill>
              </a:rPr>
              <a:t>на </a:t>
            </a:r>
            <a:r>
              <a:rPr lang="en-US" sz="2400" b="1" dirty="0" smtClean="0">
                <a:solidFill>
                  <a:srgbClr val="FF0000"/>
                </a:solidFill>
              </a:rPr>
              <a:t>CDC</a:t>
            </a:r>
            <a:r>
              <a:rPr lang="bg-BG" sz="2400" b="1" dirty="0" smtClean="0">
                <a:solidFill>
                  <a:srgbClr val="FF0000"/>
                </a:solidFill>
              </a:rPr>
              <a:t> </a:t>
            </a:r>
            <a:r>
              <a:rPr lang="bg-BG" sz="2400" dirty="0" smtClean="0"/>
              <a:t>-  за ваксиниране на хора на и над 12 години, включително бременни и кърмещи жени; </a:t>
            </a:r>
            <a:r>
              <a:rPr lang="bg-BG" sz="2400" dirty="0" err="1" smtClean="0"/>
              <a:t>жени</a:t>
            </a:r>
            <a:r>
              <a:rPr lang="bg-BG" sz="2400" dirty="0" smtClean="0"/>
              <a:t>, които се опитват да забременеят и такива, които ще го направят по-късно</a:t>
            </a:r>
            <a:endParaRPr lang="bg-BG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32656"/>
            <a:ext cx="8280920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800" b="1" dirty="0" smtClean="0"/>
              <a:t>Ваксини </a:t>
            </a:r>
            <a:r>
              <a:rPr lang="bg-BG" sz="2800" b="1" dirty="0" smtClean="0"/>
              <a:t>срещу </a:t>
            </a:r>
            <a:r>
              <a:rPr lang="en-US" sz="2800" b="1" dirty="0" smtClean="0"/>
              <a:t>COVID-19 </a:t>
            </a:r>
            <a:r>
              <a:rPr lang="bg-BG" sz="2800" b="1" dirty="0" smtClean="0"/>
              <a:t>при бременни</a:t>
            </a:r>
            <a:r>
              <a:rPr lang="bg-BG" sz="2800" b="1" dirty="0"/>
              <a:t> </a:t>
            </a:r>
            <a:r>
              <a:rPr lang="bg-BG" sz="2800" b="1" dirty="0" smtClean="0"/>
              <a:t>жени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36864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352928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800" b="1" dirty="0" smtClean="0"/>
              <a:t>За какво ще си говорим</a:t>
            </a:r>
            <a:endParaRPr lang="bg-BG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Естествена инфекция или ваксина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Най-чести опасения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Нежелани реакции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Вирусът и децата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От какво ни пазят ваксините, имунитет и други въпроси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Да завършим с надежда !</a:t>
            </a:r>
          </a:p>
          <a:p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01317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И по други теми, разбира се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9668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060848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Проучване</a:t>
            </a:r>
            <a:r>
              <a:rPr lang="bg-BG" sz="2400" dirty="0"/>
              <a:t>, проведено в Университета в Маями, САЩ, чиито резултати бяха публикувани в „</a:t>
            </a:r>
            <a:r>
              <a:rPr lang="en-US" sz="2400" dirty="0"/>
              <a:t>JAMA</a:t>
            </a:r>
            <a:r>
              <a:rPr lang="bg-BG" sz="2400" dirty="0"/>
              <a:t>“ на 14 юни 2021 г. </a:t>
            </a:r>
            <a:endParaRPr lang="bg-BG" sz="2400" dirty="0" smtClean="0"/>
          </a:p>
          <a:p>
            <a:endParaRPr lang="bg-BG" sz="2400" dirty="0"/>
          </a:p>
          <a:p>
            <a:r>
              <a:rPr lang="bg-BG" sz="2400" dirty="0" smtClean="0"/>
              <a:t>оценява </a:t>
            </a:r>
            <a:r>
              <a:rPr lang="bg-BG" sz="2400" dirty="0"/>
              <a:t>параметрите на сперматозоидите при здрави мъже на възраст от 18 до 50 години преди и след поставянето на РНК ваксина. </a:t>
            </a:r>
            <a:endParaRPr lang="bg-BG" sz="2400" dirty="0" smtClean="0"/>
          </a:p>
          <a:p>
            <a:endParaRPr lang="bg-BG" sz="2400" dirty="0"/>
          </a:p>
          <a:p>
            <a:r>
              <a:rPr lang="bg-BG" sz="3600" b="1" dirty="0" smtClean="0">
                <a:solidFill>
                  <a:srgbClr val="FF0000"/>
                </a:solidFill>
              </a:rPr>
              <a:t>Неблагоприятно </a:t>
            </a:r>
            <a:r>
              <a:rPr lang="bg-BG" sz="3600" b="1" dirty="0">
                <a:solidFill>
                  <a:srgbClr val="FF0000"/>
                </a:solidFill>
              </a:rPr>
              <a:t>влияние върху тях не е намерено</a:t>
            </a:r>
            <a:r>
              <a:rPr lang="bg-BG" sz="3600" dirty="0"/>
              <a:t>.  </a:t>
            </a:r>
          </a:p>
          <a:p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8424936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800" b="1" dirty="0"/>
              <a:t>Да не забравим и </a:t>
            </a:r>
            <a:r>
              <a:rPr lang="bg-BG" sz="2800" b="1" dirty="0" smtClean="0"/>
              <a:t>мъжете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19393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280920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/>
              <a:t>Възможно </a:t>
            </a:r>
            <a:r>
              <a:rPr lang="bg-BG" sz="2400" b="1" dirty="0"/>
              <a:t>ли е наличието на антитела срещу вируса да обуслови по-тежко протичане на </a:t>
            </a:r>
            <a:r>
              <a:rPr lang="bg-BG" sz="2400" b="1" dirty="0" smtClean="0"/>
              <a:t>заболяването</a:t>
            </a:r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91683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Antobody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-dependent enhancement –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ADE</a:t>
            </a:r>
            <a:endParaRPr lang="bg-BG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bg-BG" sz="2400" dirty="0" smtClean="0"/>
              <a:t>Парадоксална патологична реакция, при която антителата не само не помагат за неутрализирането на вируса, но водят до водят до по-тежко протичане на болестта. </a:t>
            </a:r>
          </a:p>
          <a:p>
            <a:pPr algn="ctr"/>
            <a:r>
              <a:rPr lang="bg-BG" sz="2400" dirty="0" smtClean="0"/>
              <a:t>Наблюдавана е при някои вируси и ваксини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50131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/>
          </a:p>
        </p:txBody>
      </p:sp>
      <p:sp>
        <p:nvSpPr>
          <p:cNvPr id="5" name="TextBox 4"/>
          <p:cNvSpPr txBox="1"/>
          <p:nvPr/>
        </p:nvSpPr>
        <p:spPr>
          <a:xfrm>
            <a:off x="323528" y="4145012"/>
            <a:ext cx="8424936" cy="230832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g-BG" sz="2400" dirty="0">
                <a:solidFill>
                  <a:prstClr val="black"/>
                </a:solidFill>
              </a:rPr>
              <a:t>Разработването на ваксина срещу </a:t>
            </a:r>
            <a:r>
              <a:rPr lang="en-US" sz="2400" dirty="0">
                <a:solidFill>
                  <a:prstClr val="black"/>
                </a:solidFill>
              </a:rPr>
              <a:t>SARS</a:t>
            </a:r>
            <a:r>
              <a:rPr lang="bg-BG" sz="2400" dirty="0">
                <a:solidFill>
                  <a:prstClr val="black"/>
                </a:solidFill>
              </a:rPr>
              <a:t>-</a:t>
            </a:r>
            <a:r>
              <a:rPr lang="en-US" sz="2400" dirty="0">
                <a:solidFill>
                  <a:prstClr val="black"/>
                </a:solidFill>
              </a:rPr>
              <a:t>CoV-1 </a:t>
            </a:r>
            <a:r>
              <a:rPr lang="bg-BG" sz="2400" dirty="0">
                <a:solidFill>
                  <a:prstClr val="black"/>
                </a:solidFill>
              </a:rPr>
              <a:t>(предизвикал епидемията от тежък остър респираторен синдром през 2002-2003 г.)  и </a:t>
            </a:r>
            <a:r>
              <a:rPr lang="en-US" sz="2400" dirty="0">
                <a:solidFill>
                  <a:prstClr val="black"/>
                </a:solidFill>
              </a:rPr>
              <a:t>MERS</a:t>
            </a:r>
            <a:r>
              <a:rPr lang="bg-BG" sz="2400" dirty="0">
                <a:solidFill>
                  <a:prstClr val="black"/>
                </a:solidFill>
              </a:rPr>
              <a:t>-</a:t>
            </a:r>
            <a:r>
              <a:rPr lang="en-US" sz="2400" dirty="0" err="1">
                <a:solidFill>
                  <a:prstClr val="black"/>
                </a:solidFill>
              </a:rPr>
              <a:t>CoV</a:t>
            </a:r>
            <a:r>
              <a:rPr lang="bg-BG" sz="2400" dirty="0">
                <a:solidFill>
                  <a:prstClr val="black"/>
                </a:solidFill>
              </a:rPr>
              <a:t> (причинителят на близкоизточния респираторен синдром, появил се през 2012 г.) е било силно затруднено поради предизвикания от ваксините  </a:t>
            </a:r>
            <a:r>
              <a:rPr lang="en-US" sz="2400" dirty="0">
                <a:solidFill>
                  <a:prstClr val="black"/>
                </a:solidFill>
              </a:rPr>
              <a:t>ADE</a:t>
            </a:r>
            <a:r>
              <a:rPr lang="bg-BG" sz="2400" dirty="0">
                <a:solidFill>
                  <a:prstClr val="black"/>
                </a:solidFill>
              </a:rPr>
              <a:t> в използваните животински </a:t>
            </a:r>
            <a:r>
              <a:rPr lang="bg-BG" sz="2400" dirty="0" smtClean="0">
                <a:solidFill>
                  <a:prstClr val="black"/>
                </a:solidFill>
              </a:rPr>
              <a:t>модели.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864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2060848"/>
            <a:ext cx="8280920" cy="530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/>
              <a:buChar char=""/>
            </a:pPr>
            <a:r>
              <a:rPr lang="bg-BG" sz="2400" dirty="0" smtClean="0">
                <a:latin typeface="Times New Roman"/>
                <a:ea typeface="Calibri"/>
                <a:cs typeface="Times New Roman"/>
              </a:rPr>
              <a:t>Насочване </a:t>
            </a:r>
            <a:r>
              <a:rPr lang="bg-BG" sz="2400" dirty="0">
                <a:latin typeface="Times New Roman"/>
                <a:ea typeface="Calibri"/>
                <a:cs typeface="Times New Roman"/>
              </a:rPr>
              <a:t>на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ваксината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bg-BG" sz="2400" dirty="0">
                <a:latin typeface="Times New Roman"/>
                <a:ea typeface="Calibri"/>
                <a:cs typeface="Times New Roman"/>
              </a:rPr>
              <a:t>срещу вирусен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белтък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който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е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най-малко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вероятно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да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причини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ADE</a:t>
            </a:r>
            <a:r>
              <a:rPr lang="bg-BG" sz="2400" dirty="0">
                <a:latin typeface="Times New Roman"/>
                <a:ea typeface="Calibri"/>
                <a:cs typeface="Times New Roman"/>
              </a:rPr>
              <a:t>;</a:t>
            </a:r>
            <a:endParaRPr lang="bg-BG" sz="2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/>
              <a:buChar char=""/>
            </a:pPr>
            <a:r>
              <a:rPr lang="bg-BG" sz="2400" dirty="0">
                <a:latin typeface="Times New Roman"/>
                <a:ea typeface="Calibri"/>
                <a:cs typeface="Times New Roman"/>
              </a:rPr>
              <a:t>Провеждане на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проучвания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върху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животни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за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bg-BG" sz="2400" dirty="0">
                <a:latin typeface="Times New Roman"/>
                <a:ea typeface="Calibri"/>
                <a:cs typeface="Times New Roman"/>
              </a:rPr>
              <a:t>установяване на евентуален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ADE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след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ваксинация</a:t>
            </a:r>
            <a:r>
              <a:rPr lang="bg-BG" sz="2400" dirty="0">
                <a:latin typeface="Times New Roman"/>
                <a:ea typeface="Calibri"/>
                <a:cs typeface="Times New Roman"/>
              </a:rPr>
              <a:t>;</a:t>
            </a:r>
            <a:endParaRPr lang="bg-BG" sz="2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/>
              <a:buChar char=""/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Оценка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на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състоянието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на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доброволците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включени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в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клиничните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проучвания</a:t>
            </a:r>
            <a:r>
              <a:rPr lang="bg-BG" sz="2400" dirty="0">
                <a:latin typeface="Times New Roman"/>
                <a:ea typeface="Calibri"/>
                <a:cs typeface="Times New Roman"/>
              </a:rPr>
              <a:t>;</a:t>
            </a:r>
            <a:endParaRPr lang="bg-BG" sz="2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/>
              <a:buChar char=""/>
            </a:pPr>
            <a:r>
              <a:rPr lang="bg-BG" sz="2400" dirty="0">
                <a:latin typeface="Times New Roman"/>
                <a:ea typeface="Calibri"/>
                <a:cs typeface="Times New Roman"/>
              </a:rPr>
              <a:t>Събиране на данни за ваксините срещу COVID-19 в реалния живот.</a:t>
            </a:r>
            <a:endParaRPr lang="bg-BG" sz="2400" dirty="0">
              <a:ea typeface="Times New Roman"/>
              <a:cs typeface="Times New Roman"/>
            </a:endParaRPr>
          </a:p>
          <a:p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4624"/>
            <a:ext cx="8784976" cy="11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При конструиране 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 производство на ваксини срещу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COVID-19 </a:t>
            </a: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са приложени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стратеги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избягване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ADE</a:t>
            </a: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bg-B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72816"/>
            <a:ext cx="8280920" cy="2308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FF0000"/>
                </a:solidFill>
              </a:rPr>
              <a:t>До </a:t>
            </a:r>
            <a:r>
              <a:rPr lang="bg-BG" sz="2400" b="1" dirty="0">
                <a:solidFill>
                  <a:srgbClr val="FF0000"/>
                </a:solidFill>
              </a:rPr>
              <a:t>момента няма информация  за настъпване на </a:t>
            </a:r>
            <a:r>
              <a:rPr lang="en-US" sz="2400" b="1" dirty="0">
                <a:solidFill>
                  <a:srgbClr val="FF0000"/>
                </a:solidFill>
              </a:rPr>
              <a:t>ADE </a:t>
            </a:r>
            <a:r>
              <a:rPr lang="bg-BG" sz="2400" b="1" dirty="0">
                <a:solidFill>
                  <a:srgbClr val="FF0000"/>
                </a:solidFill>
              </a:rPr>
              <a:t>при </a:t>
            </a:r>
            <a:r>
              <a:rPr lang="bg-BG" sz="2400" b="1" dirty="0" smtClean="0">
                <a:solidFill>
                  <a:srgbClr val="FF0000"/>
                </a:solidFill>
              </a:rPr>
              <a:t>ваксинирани </a:t>
            </a:r>
            <a:r>
              <a:rPr lang="bg-BG" sz="2400" b="1" dirty="0">
                <a:solidFill>
                  <a:srgbClr val="FF0000"/>
                </a:solidFill>
              </a:rPr>
              <a:t>срещу </a:t>
            </a:r>
            <a:r>
              <a:rPr lang="en-US" sz="2400" b="1" dirty="0" smtClean="0">
                <a:solidFill>
                  <a:srgbClr val="FF0000"/>
                </a:solidFill>
              </a:rPr>
              <a:t>COVID-19</a:t>
            </a:r>
            <a:r>
              <a:rPr lang="bg-BG" sz="2400" b="1" dirty="0" smtClean="0">
                <a:solidFill>
                  <a:srgbClr val="FF0000"/>
                </a:solidFill>
              </a:rPr>
              <a:t>. </a:t>
            </a:r>
            <a:endParaRPr lang="bg-BG" sz="2400" b="1" dirty="0" smtClean="0">
              <a:solidFill>
                <a:srgbClr val="FF0000"/>
              </a:solidFill>
            </a:endParaRPr>
          </a:p>
          <a:p>
            <a:endParaRPr lang="bg-BG" sz="2400" dirty="0" smtClean="0"/>
          </a:p>
          <a:p>
            <a:r>
              <a:rPr lang="bg-BG" sz="2400" dirty="0" smtClean="0"/>
              <a:t>Терапия с </a:t>
            </a:r>
            <a:r>
              <a:rPr lang="bg-BG" sz="2400" dirty="0" smtClean="0"/>
              <a:t>плазма – също не е дала тревожни сигнали</a:t>
            </a:r>
            <a:endParaRPr lang="bg-BG" sz="2400" dirty="0" smtClean="0"/>
          </a:p>
          <a:p>
            <a:endParaRPr lang="bg-BG" sz="2400" dirty="0"/>
          </a:p>
          <a:p>
            <a:r>
              <a:rPr lang="bg-BG" sz="2400" dirty="0" smtClean="0">
                <a:solidFill>
                  <a:srgbClr val="FF0000"/>
                </a:solidFill>
              </a:rPr>
              <a:t>Наблюденията </a:t>
            </a:r>
            <a:r>
              <a:rPr lang="bg-BG" sz="2400" dirty="0">
                <a:solidFill>
                  <a:srgbClr val="FF0000"/>
                </a:solidFill>
              </a:rPr>
              <a:t>и проучванията в това направление не спират.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0466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/>
              <a:t>Какво знаем?</a:t>
            </a:r>
            <a:endParaRPr lang="bg-BG" sz="3200" b="1" dirty="0"/>
          </a:p>
        </p:txBody>
      </p:sp>
    </p:spTree>
    <p:extLst>
      <p:ext uri="{BB962C8B-B14F-4D97-AF65-F5344CB8AC3E}">
        <p14:creationId xmlns:p14="http://schemas.microsoft.com/office/powerpoint/2010/main" val="36864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96944" cy="58714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400" b="1" dirty="0">
                <a:latin typeface="Times New Roman"/>
                <a:ea typeface="Times New Roman"/>
                <a:cs typeface="Times New Roman"/>
              </a:rPr>
              <a:t>Могат ли ваксините срещу 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COVID-19 </a:t>
            </a:r>
            <a:r>
              <a:rPr lang="bg-BG" sz="2400" b="1" dirty="0">
                <a:latin typeface="Times New Roman"/>
                <a:ea typeface="Times New Roman"/>
                <a:cs typeface="Times New Roman"/>
              </a:rPr>
              <a:t>да предизвикат </a:t>
            </a:r>
            <a:r>
              <a:rPr lang="bg-BG" sz="2400" b="1" dirty="0" smtClean="0">
                <a:latin typeface="Times New Roman"/>
                <a:ea typeface="Times New Roman"/>
                <a:cs typeface="Times New Roman"/>
              </a:rPr>
              <a:t>рак</a:t>
            </a:r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88840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g-BG" sz="2400" dirty="0" smtClean="0"/>
              <a:t> Не съдържат канцерогенни съставки</a:t>
            </a:r>
          </a:p>
          <a:p>
            <a:pPr marL="285750" indent="-285750">
              <a:buFont typeface="Wingdings" pitchFamily="2" charset="2"/>
              <a:buChar char="q"/>
            </a:pPr>
            <a:endParaRPr lang="bg-BG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bg-BG" sz="2400" dirty="0" smtClean="0"/>
              <a:t> </a:t>
            </a:r>
            <a:r>
              <a:rPr lang="bg-BG" sz="2400" dirty="0" err="1" smtClean="0"/>
              <a:t>Аденовирусите</a:t>
            </a:r>
            <a:r>
              <a:rPr lang="bg-BG" sz="2400" dirty="0" smtClean="0"/>
              <a:t> се използват в генната терапия на рака – т.е. за лечение</a:t>
            </a:r>
          </a:p>
          <a:p>
            <a:pPr marL="285750" indent="-285750">
              <a:buFont typeface="Wingdings" pitchFamily="2" charset="2"/>
              <a:buChar char="q"/>
            </a:pPr>
            <a:endParaRPr lang="bg-BG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bg-BG" sz="2400" dirty="0" smtClean="0"/>
              <a:t> На </a:t>
            </a:r>
            <a:r>
              <a:rPr lang="bg-BG" sz="2400" dirty="0" err="1" smtClean="0"/>
              <a:t>иРНК</a:t>
            </a:r>
            <a:r>
              <a:rPr lang="bg-BG" sz="2400" dirty="0" smtClean="0"/>
              <a:t> </a:t>
            </a:r>
            <a:r>
              <a:rPr lang="bg-BG" sz="2400" dirty="0" err="1" smtClean="0"/>
              <a:t>вакснини</a:t>
            </a:r>
            <a:r>
              <a:rPr lang="bg-BG" sz="2400" dirty="0" smtClean="0"/>
              <a:t> също разчитаме да помогнат в борбата с раковите заболявания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6864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92333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Ваксините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ще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ускорят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ли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мутациите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bg-BG" sz="2400" b="1" dirty="0" smtClean="0"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вируса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?</a:t>
            </a:r>
            <a:endParaRPr lang="bg-BG" sz="2400" dirty="0">
              <a:ea typeface="Times New Roman"/>
              <a:cs typeface="Times New Roman"/>
            </a:endParaRPr>
          </a:p>
          <a:p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556792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Вариантите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безпокойство</a:t>
            </a:r>
            <a:r>
              <a:rPr lang="en-US" sz="2400" dirty="0"/>
              <a:t> – </a:t>
            </a:r>
            <a:r>
              <a:rPr lang="en-US" sz="2400" dirty="0" err="1"/>
              <a:t>Алфа</a:t>
            </a:r>
            <a:r>
              <a:rPr lang="en-US" sz="2400" dirty="0"/>
              <a:t>, </a:t>
            </a:r>
            <a:r>
              <a:rPr lang="en-US" sz="2400" dirty="0" err="1"/>
              <a:t>Бета</a:t>
            </a:r>
            <a:r>
              <a:rPr lang="en-US" sz="2400" dirty="0"/>
              <a:t>, </a:t>
            </a:r>
            <a:r>
              <a:rPr lang="en-US" sz="2400" dirty="0" err="1"/>
              <a:t>Гама</a:t>
            </a:r>
            <a:r>
              <a:rPr lang="en-US" sz="2400" dirty="0"/>
              <a:t> и </a:t>
            </a:r>
            <a:r>
              <a:rPr lang="en-US" sz="2400" dirty="0" err="1" smtClean="0"/>
              <a:t>Делта</a:t>
            </a:r>
            <a:r>
              <a:rPr lang="bg-BG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/>
              <a:t>се</a:t>
            </a:r>
            <a:r>
              <a:rPr lang="en-US" sz="2400" dirty="0"/>
              <a:t> </a:t>
            </a:r>
            <a:r>
              <a:rPr lang="en-US" sz="2400" dirty="0" err="1"/>
              <a:t>появиха</a:t>
            </a:r>
            <a:r>
              <a:rPr lang="en-US" sz="2400" dirty="0"/>
              <a:t> </a:t>
            </a:r>
            <a:r>
              <a:rPr lang="bg-BG" sz="2400" dirty="0" smtClean="0"/>
              <a:t>още в </a:t>
            </a:r>
            <a:r>
              <a:rPr lang="bg-BG" sz="2400" dirty="0"/>
              <a:t>края на</a:t>
            </a:r>
            <a:r>
              <a:rPr lang="en-US" sz="2400" dirty="0"/>
              <a:t> 2020 г</a:t>
            </a:r>
            <a:r>
              <a:rPr lang="en-US" sz="2400" dirty="0" smtClean="0"/>
              <a:t>.</a:t>
            </a:r>
            <a:r>
              <a:rPr lang="bg-BG" sz="2400" dirty="0" smtClean="0"/>
              <a:t>, т.е. преди ваксините</a:t>
            </a:r>
            <a:r>
              <a:rPr lang="en-US" sz="2400" dirty="0" smtClean="0"/>
              <a:t> </a:t>
            </a:r>
            <a:endParaRPr lang="bg-BG" sz="2400" dirty="0"/>
          </a:p>
          <a:p>
            <a:endParaRPr lang="bg-BG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Индия – Делта вариантът се разпространи в момент, когато под 10% от хората са ваксинирани</a:t>
            </a:r>
            <a:endParaRPr lang="bg-BG" sz="2400" dirty="0"/>
          </a:p>
        </p:txBody>
      </p:sp>
      <p:pic>
        <p:nvPicPr>
          <p:cNvPr id="6146" name="Picture 2" descr="Model analyzes how viruses escape the immune system | MIT News |  Massachusetts Institute of Techn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399" y="1628800"/>
            <a:ext cx="2304073" cy="153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0983"/>
            <a:ext cx="2160240" cy="143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788525"/>
            <a:ext cx="8640960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Нарастването на относителния дял на хората с имунитет (поради ваксина или естествена инфекция) стеснява нишата, в която вирусът циркулира. И той ще се опита да избяга от имунния ни отговор. Вирусът мутира, само когато се размножава. Затова е важно да ограничим разпространението му.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6864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352928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800" b="1" dirty="0" smtClean="0"/>
              <a:t>За какво ще си говорим</a:t>
            </a:r>
            <a:endParaRPr lang="bg-BG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Естествена инфекция или ваксина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Най-чести опасения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Нежелани реакции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Вирусът и децата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От какво ни пазят ваксините, имунитет и други въпроси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Да завършим с надежда !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381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1015663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800" b="1" dirty="0">
                <a:latin typeface="Times New Roman"/>
                <a:ea typeface="Times New Roman"/>
                <a:cs typeface="Times New Roman"/>
              </a:rPr>
              <a:t>Още веднъж за това колко безопасни са ваксините</a:t>
            </a:r>
            <a:endParaRPr lang="bg-BG" sz="2800" dirty="0">
              <a:ea typeface="Times New Roman"/>
              <a:cs typeface="Times New Roman"/>
            </a:endParaRPr>
          </a:p>
          <a:p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91683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/>
                <a:ea typeface="Times New Roman"/>
              </a:rPr>
              <a:t>Идеален медицински продукт, който в 100% от случаите и при абсолютно всички хора, да не предизвиква нежелани реакции, просто не съществува. </a:t>
            </a:r>
            <a:endParaRPr lang="en-US" sz="2400" dirty="0" smtClean="0">
              <a:latin typeface="Times New Roman"/>
              <a:ea typeface="Times New Roman"/>
            </a:endParaRPr>
          </a:p>
          <a:p>
            <a:endParaRPr lang="en-US" sz="2400" dirty="0">
              <a:latin typeface="Times New Roman"/>
              <a:ea typeface="Times New Roman"/>
            </a:endParaRPr>
          </a:p>
          <a:p>
            <a:endParaRPr lang="bg-BG" sz="2400" b="1" dirty="0">
              <a:latin typeface="Times New Roman"/>
            </a:endParaRPr>
          </a:p>
          <a:p>
            <a:r>
              <a:rPr lang="bg-BG" sz="2400" b="1" dirty="0" smtClean="0">
                <a:latin typeface="Times New Roman"/>
              </a:rPr>
              <a:t>Риск / полза</a:t>
            </a:r>
            <a:endParaRPr lang="bg-BG" sz="2400" b="1" dirty="0"/>
          </a:p>
        </p:txBody>
      </p:sp>
      <p:pic>
        <p:nvPicPr>
          <p:cNvPr id="4" name="Picture 2" descr="The elusive omni-channel retail balance in digital transformation - two  exemplars of what happens when it goes wro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42755"/>
            <a:ext cx="2857875" cy="19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4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92333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400" b="1" dirty="0">
                <a:latin typeface="Times New Roman"/>
                <a:ea typeface="Times New Roman"/>
                <a:cs typeface="Times New Roman"/>
              </a:rPr>
              <a:t>Странични ефекти на ваксините срещу 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COVID-19 </a:t>
            </a:r>
            <a:endParaRPr lang="bg-BG" sz="2400" dirty="0">
              <a:ea typeface="Times New Roman"/>
              <a:cs typeface="Times New Roman"/>
            </a:endParaRPr>
          </a:p>
          <a:p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0608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Обичайните странични ефекти – температура, умора, главоболие, подуване на лимфни възли и др. се срещат по-рядко и са по-слабо изразени при хора над 55-60 години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6266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008" y="260648"/>
            <a:ext cx="892899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Нежелани редки събития при ваксините </a:t>
            </a:r>
            <a:r>
              <a:rPr lang="en-US" sz="2800" b="1" dirty="0" smtClean="0"/>
              <a:t>                       </a:t>
            </a:r>
            <a:r>
              <a:rPr lang="bg-BG" sz="2800" b="1" dirty="0" smtClean="0"/>
              <a:t>срещу </a:t>
            </a:r>
            <a:r>
              <a:rPr lang="en-US" sz="2800" b="1" dirty="0" smtClean="0"/>
              <a:t>COVID-19 </a:t>
            </a:r>
            <a:r>
              <a:rPr lang="bg-BG" sz="2800" b="1" dirty="0" smtClean="0"/>
              <a:t> </a:t>
            </a:r>
            <a:endParaRPr lang="bg-BG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132856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В клиничните изпитвания при ваксините срещу</a:t>
            </a:r>
            <a:r>
              <a:rPr lang="en-US" sz="2400" dirty="0" smtClean="0"/>
              <a:t> COVID-19 </a:t>
            </a:r>
            <a:r>
              <a:rPr lang="bg-BG" sz="2400" dirty="0" smtClean="0"/>
              <a:t>са включени десетки хиляди доброволци, което е много повече в сравнение с проучванията при предишните ваксини. </a:t>
            </a:r>
          </a:p>
          <a:p>
            <a:endParaRPr lang="bg-BG" sz="2400" dirty="0"/>
          </a:p>
          <a:p>
            <a:r>
              <a:rPr lang="bg-BG" sz="2400" dirty="0" smtClean="0"/>
              <a:t>За съжаление, колкото и дълго да протичат проучванията, няма как в тях да бъдат открити редки събития, настъпващи по-рядко от 1 на 3000 и 1 на 5000 случая например. </a:t>
            </a:r>
          </a:p>
          <a:p>
            <a:endParaRPr lang="bg-BG" sz="2400" dirty="0"/>
          </a:p>
          <a:p>
            <a:r>
              <a:rPr lang="bg-BG" sz="2400" dirty="0" smtClean="0"/>
              <a:t>При всички медицински продукти нежеланите редки събития „излизат на светло“, когато продуктът влезе в реалния живот и стигне до огромен брой хора (</a:t>
            </a:r>
            <a:r>
              <a:rPr lang="en-US" sz="2400" dirty="0" smtClean="0"/>
              <a:t>IV </a:t>
            </a:r>
            <a:r>
              <a:rPr lang="bg-BG" sz="2400" dirty="0" smtClean="0"/>
              <a:t>/ </a:t>
            </a:r>
            <a:r>
              <a:rPr lang="bg-BG" sz="2400" dirty="0" err="1" smtClean="0"/>
              <a:t>Постмаркетингова</a:t>
            </a:r>
            <a:r>
              <a:rPr lang="bg-BG" sz="2400" dirty="0" smtClean="0"/>
              <a:t> фаза) .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0290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352928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800" b="1" dirty="0" smtClean="0"/>
              <a:t>За какво ще си говорим</a:t>
            </a:r>
            <a:endParaRPr lang="bg-BG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Естествена инфекция или ваксина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Най-чести опасения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Нежелани реакции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Вирусът и децата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От какво ни пазят ваксините, имунитет и други въпроси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Да завършим с надежда !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381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24" y="3017338"/>
            <a:ext cx="3262672" cy="228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628800"/>
            <a:ext cx="86415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Честотата </a:t>
            </a:r>
            <a:r>
              <a:rPr lang="bg-BG" sz="2400" dirty="0"/>
              <a:t>им (според публикация в списание </a:t>
            </a:r>
            <a:r>
              <a:rPr lang="ru-RU" sz="2400" dirty="0"/>
              <a:t>“</a:t>
            </a:r>
            <a:r>
              <a:rPr lang="bg-BG" sz="2400" dirty="0" err="1"/>
              <a:t>Nature</a:t>
            </a:r>
            <a:r>
              <a:rPr lang="ru-RU" sz="2400" dirty="0"/>
              <a:t>” </a:t>
            </a:r>
            <a:r>
              <a:rPr lang="bg-BG" sz="2400" dirty="0"/>
              <a:t>от 17 февруари 2021 г.) </a:t>
            </a:r>
            <a:r>
              <a:rPr lang="bg-BG" sz="2400" dirty="0" smtClean="0"/>
              <a:t>е: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/>
              <a:t>3 </a:t>
            </a:r>
            <a:r>
              <a:rPr lang="bg-BG" sz="2400" dirty="0"/>
              <a:t>случая на 1 милион </a:t>
            </a:r>
            <a:r>
              <a:rPr lang="bg-BG" sz="2400" dirty="0" smtClean="0"/>
              <a:t>дози </a:t>
            </a:r>
            <a:r>
              <a:rPr lang="bg-BG" sz="2400" dirty="0"/>
              <a:t>при </a:t>
            </a:r>
            <a:r>
              <a:rPr lang="bg-BG" sz="2400" dirty="0" err="1" smtClean="0"/>
              <a:t>Moderna</a:t>
            </a:r>
            <a:r>
              <a:rPr lang="bg-BG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Spikevax</a:t>
            </a:r>
            <a:r>
              <a:rPr lang="en-US" sz="2400" dirty="0"/>
              <a:t>) </a:t>
            </a:r>
            <a:r>
              <a:rPr lang="ru-RU" sz="2400" dirty="0"/>
              <a:t>и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5 </a:t>
            </a:r>
            <a:r>
              <a:rPr lang="ru-RU" sz="2400" dirty="0"/>
              <a:t>случая на 1 </a:t>
            </a:r>
            <a:r>
              <a:rPr lang="ru-RU" sz="2400" dirty="0" err="1"/>
              <a:t>милион</a:t>
            </a:r>
            <a:r>
              <a:rPr lang="ru-RU" sz="2400" dirty="0"/>
              <a:t> </a:t>
            </a:r>
            <a:r>
              <a:rPr lang="ru-RU" sz="2400" dirty="0" err="1"/>
              <a:t>дози</a:t>
            </a:r>
            <a:r>
              <a:rPr lang="ru-RU" sz="2400" dirty="0"/>
              <a:t> при </a:t>
            </a:r>
            <a:r>
              <a:rPr lang="ru-RU" sz="2400" dirty="0" err="1"/>
              <a:t>тази</a:t>
            </a:r>
            <a:r>
              <a:rPr lang="ru-RU" sz="2400" dirty="0"/>
              <a:t> на </a:t>
            </a:r>
            <a:r>
              <a:rPr lang="bg-BG" sz="2400" dirty="0" err="1"/>
              <a:t>Pfizer</a:t>
            </a:r>
            <a:r>
              <a:rPr lang="en-US" sz="2400" dirty="0"/>
              <a:t>/</a:t>
            </a:r>
            <a:r>
              <a:rPr lang="en-US" sz="2400" dirty="0" err="1"/>
              <a:t>BioNTech</a:t>
            </a:r>
            <a:r>
              <a:rPr lang="en-US" sz="2400" dirty="0"/>
              <a:t> (</a:t>
            </a:r>
            <a:r>
              <a:rPr lang="en-US" sz="2400" dirty="0" err="1"/>
              <a:t>Comirnaty</a:t>
            </a:r>
            <a:r>
              <a:rPr lang="en-US" sz="2400" dirty="0"/>
              <a:t>)</a:t>
            </a:r>
            <a:r>
              <a:rPr lang="ru-RU" sz="24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8424936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800" b="1" u="sng" dirty="0">
                <a:solidFill>
                  <a:prstClr val="black"/>
                </a:solidFill>
              </a:rPr>
              <a:t>Алергични реакции</a:t>
            </a:r>
            <a:endParaRPr lang="bg-BG" sz="2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19305" y="530120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2400" dirty="0" smtClean="0">
                <a:solidFill>
                  <a:prstClr val="black"/>
                </a:solidFill>
              </a:rPr>
              <a:t>На </a:t>
            </a:r>
            <a:r>
              <a:rPr lang="bg-BG" sz="2400" dirty="0">
                <a:solidFill>
                  <a:prstClr val="black"/>
                </a:solidFill>
              </a:rPr>
              <a:t>29 март 2021 г. ЕМА </a:t>
            </a:r>
            <a:r>
              <a:rPr lang="bg-BG" sz="2400" dirty="0" smtClean="0">
                <a:solidFill>
                  <a:prstClr val="black"/>
                </a:solidFill>
              </a:rPr>
              <a:t> - тежка </a:t>
            </a:r>
            <a:r>
              <a:rPr lang="bg-BG" sz="2400" dirty="0">
                <a:solidFill>
                  <a:prstClr val="black"/>
                </a:solidFill>
              </a:rPr>
              <a:t>алергична реакция след прием на </a:t>
            </a:r>
            <a:r>
              <a:rPr lang="en-US" sz="2400" dirty="0" smtClean="0">
                <a:solidFill>
                  <a:prstClr val="black"/>
                </a:solidFill>
              </a:rPr>
              <a:t>AstraZeneca (</a:t>
            </a:r>
            <a:r>
              <a:rPr lang="bg-BG" sz="2400" dirty="0" err="1" smtClean="0">
                <a:solidFill>
                  <a:prstClr val="black"/>
                </a:solidFill>
              </a:rPr>
              <a:t>Vaxzevria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r>
              <a:rPr lang="bg-BG" sz="2400" dirty="0" smtClean="0">
                <a:solidFill>
                  <a:prstClr val="black"/>
                </a:solidFill>
              </a:rPr>
              <a:t>  - при 41 </a:t>
            </a:r>
            <a:r>
              <a:rPr lang="bg-BG" sz="2400" dirty="0">
                <a:solidFill>
                  <a:prstClr val="black"/>
                </a:solidFill>
              </a:rPr>
              <a:t>ваксинирани на около 5 милиона </a:t>
            </a:r>
            <a:r>
              <a:rPr lang="bg-BG" sz="2400" dirty="0" smtClean="0">
                <a:solidFill>
                  <a:prstClr val="black"/>
                </a:solidFill>
              </a:rPr>
              <a:t>дози  </a:t>
            </a:r>
            <a:r>
              <a:rPr lang="bg-BG" sz="2400" dirty="0">
                <a:solidFill>
                  <a:prstClr val="black"/>
                </a:solidFill>
              </a:rPr>
              <a:t>във </a:t>
            </a:r>
            <a:r>
              <a:rPr lang="bg-BG" sz="2400" dirty="0" smtClean="0">
                <a:solidFill>
                  <a:prstClr val="black"/>
                </a:solidFill>
              </a:rPr>
              <a:t>Великобритания (</a:t>
            </a:r>
            <a:r>
              <a:rPr lang="bg-BG" sz="2400" dirty="0" err="1" smtClean="0">
                <a:solidFill>
                  <a:prstClr val="black"/>
                </a:solidFill>
              </a:rPr>
              <a:t>полисорбат</a:t>
            </a:r>
            <a:r>
              <a:rPr lang="bg-BG" sz="2400" dirty="0" smtClean="0">
                <a:solidFill>
                  <a:prstClr val="black"/>
                </a:solidFill>
              </a:rPr>
              <a:t>).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7875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628800"/>
            <a:ext cx="85707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 smtClean="0"/>
              <a:t>При </a:t>
            </a:r>
            <a:r>
              <a:rPr lang="bg-BG" sz="2400" b="1" dirty="0"/>
              <a:t>съдържащи </a:t>
            </a:r>
            <a:r>
              <a:rPr lang="bg-BG" sz="2400" b="1" dirty="0" err="1"/>
              <a:t>аденовирусни</a:t>
            </a:r>
            <a:r>
              <a:rPr lang="bg-BG" sz="2400" b="1" dirty="0"/>
              <a:t> вектори </a:t>
            </a:r>
            <a:r>
              <a:rPr lang="bg-BG" sz="2400" b="1" dirty="0" smtClean="0"/>
              <a:t>ваксини </a:t>
            </a:r>
            <a:r>
              <a:rPr lang="en-US" sz="2400" b="1" dirty="0" smtClean="0"/>
              <a:t>(</a:t>
            </a:r>
            <a:r>
              <a:rPr lang="en-US" sz="2400" dirty="0" smtClean="0"/>
              <a:t>Astra Zeneca </a:t>
            </a:r>
            <a:r>
              <a:rPr lang="bg-BG" sz="2400" dirty="0" smtClean="0"/>
              <a:t>и </a:t>
            </a:r>
            <a:r>
              <a:rPr lang="en-US" sz="2400" dirty="0" err="1"/>
              <a:t>Johnson&amp;Johnson</a:t>
            </a:r>
            <a:r>
              <a:rPr lang="en-US" sz="2400" dirty="0"/>
              <a:t> / </a:t>
            </a:r>
            <a:r>
              <a:rPr lang="en-US" sz="2400" dirty="0" smtClean="0"/>
              <a:t>Janssen</a:t>
            </a:r>
            <a:r>
              <a:rPr lang="bg-BG" sz="2400" b="1" dirty="0" smtClean="0"/>
              <a:t>)</a:t>
            </a:r>
            <a:r>
              <a:rPr lang="bg-BG" sz="2400" b="1" dirty="0" smtClean="0"/>
              <a:t> . </a:t>
            </a:r>
            <a:endParaRPr lang="bg-BG" sz="2400" b="1" dirty="0" smtClean="0"/>
          </a:p>
          <a:p>
            <a:r>
              <a:rPr lang="bg-BG" sz="2400" dirty="0" smtClean="0"/>
              <a:t>Става </a:t>
            </a:r>
            <a:r>
              <a:rPr lang="bg-BG" sz="2400" dirty="0"/>
              <a:t>дума за необичайни и редки проблеми с кръвосъсирването - </a:t>
            </a:r>
            <a:r>
              <a:rPr lang="bg-BG" sz="2400" dirty="0" err="1"/>
              <a:t>съсиреци</a:t>
            </a:r>
            <a:r>
              <a:rPr lang="bg-BG" sz="2400" dirty="0"/>
              <a:t> и </a:t>
            </a:r>
            <a:r>
              <a:rPr lang="bg-BG" sz="2400" dirty="0" err="1" smtClean="0"/>
              <a:t>тромбоцитопения</a:t>
            </a:r>
            <a:r>
              <a:rPr lang="bg-BG" sz="2400" dirty="0" smtClean="0"/>
              <a:t> </a:t>
            </a:r>
            <a:r>
              <a:rPr lang="bg-BG" sz="2400" dirty="0"/>
              <a:t>с кървене, в мозъка и </a:t>
            </a:r>
            <a:r>
              <a:rPr lang="bg-BG" sz="2400" dirty="0" smtClean="0"/>
              <a:t>корема (няколко на един милион поставени дози).</a:t>
            </a:r>
            <a:endParaRPr lang="bg-BG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/>
              <a:t>При хора </a:t>
            </a:r>
            <a:r>
              <a:rPr lang="bg-BG" sz="2400" b="1" dirty="0">
                <a:solidFill>
                  <a:srgbClr val="FF0000"/>
                </a:solidFill>
              </a:rPr>
              <a:t>под 60 години</a:t>
            </a:r>
            <a:r>
              <a:rPr lang="bg-BG" sz="2400" dirty="0"/>
              <a:t>, предимно </a:t>
            </a:r>
            <a:r>
              <a:rPr lang="bg-BG" sz="2400" b="1" dirty="0">
                <a:solidFill>
                  <a:srgbClr val="FF0000"/>
                </a:solidFill>
              </a:rPr>
              <a:t>жени</a:t>
            </a:r>
            <a:r>
              <a:rPr lang="bg-BG" sz="2400" dirty="0"/>
              <a:t>. </a:t>
            </a:r>
            <a:endParaRPr lang="bg-BG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/>
              <a:t>До </a:t>
            </a:r>
            <a:r>
              <a:rPr lang="bg-BG" sz="2400" dirty="0"/>
              <a:t>две седмици </a:t>
            </a:r>
            <a:r>
              <a:rPr lang="bg-BG" sz="2400" b="1" dirty="0" smtClean="0">
                <a:solidFill>
                  <a:srgbClr val="FF0000"/>
                </a:solidFill>
              </a:rPr>
              <a:t>след </a:t>
            </a:r>
            <a:r>
              <a:rPr lang="bg-BG" sz="2400" b="1" dirty="0">
                <a:solidFill>
                  <a:srgbClr val="FF0000"/>
                </a:solidFill>
              </a:rPr>
              <a:t>първата доза </a:t>
            </a:r>
            <a:r>
              <a:rPr lang="bg-BG" sz="2400" dirty="0"/>
              <a:t>на </a:t>
            </a:r>
            <a:r>
              <a:rPr lang="bg-BG" sz="2400" dirty="0" smtClean="0"/>
              <a:t>ваксината на </a:t>
            </a:r>
            <a:r>
              <a:rPr lang="en-US" sz="2400" dirty="0" smtClean="0"/>
              <a:t>AstraZeneca</a:t>
            </a:r>
            <a:r>
              <a:rPr lang="bg-BG" sz="2400" dirty="0" smtClean="0"/>
              <a:t> </a:t>
            </a:r>
            <a:r>
              <a:rPr lang="bg-BG" sz="2400" dirty="0"/>
              <a:t>и до 3 седмици при тази на </a:t>
            </a:r>
            <a:r>
              <a:rPr lang="en-US" sz="2400" dirty="0" err="1"/>
              <a:t>Johnson&amp;Johnson</a:t>
            </a:r>
            <a:r>
              <a:rPr lang="en-US" sz="2400" dirty="0"/>
              <a:t> / Janssen</a:t>
            </a:r>
            <a:r>
              <a:rPr lang="bg-BG" sz="2400" dirty="0"/>
              <a:t>. </a:t>
            </a:r>
            <a:endParaRPr lang="bg-BG" sz="2400" dirty="0" smtClean="0"/>
          </a:p>
          <a:p>
            <a:r>
              <a:rPr lang="bg-BG" sz="2400" b="1" dirty="0" smtClean="0"/>
              <a:t>Механизмът им и п</a:t>
            </a:r>
            <a:r>
              <a:rPr lang="bg-BG" sz="2400" b="1" dirty="0" smtClean="0">
                <a:solidFill>
                  <a:prstClr val="black"/>
                </a:solidFill>
              </a:rPr>
              <a:t>рофилът </a:t>
            </a:r>
            <a:r>
              <a:rPr lang="bg-BG" sz="2400" b="1" dirty="0">
                <a:solidFill>
                  <a:prstClr val="black"/>
                </a:solidFill>
              </a:rPr>
              <a:t>на застрашените </a:t>
            </a:r>
            <a:r>
              <a:rPr lang="bg-BG" sz="2400" b="1" dirty="0" smtClean="0">
                <a:solidFill>
                  <a:prstClr val="black"/>
                </a:solidFill>
              </a:rPr>
              <a:t>хора не е</a:t>
            </a:r>
            <a:r>
              <a:rPr lang="bg-BG" sz="2400" b="1" dirty="0" smtClean="0"/>
              <a:t> ясен.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8568952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800" b="1" u="sng" dirty="0"/>
              <a:t>Проблеми с кръвосъсирването</a:t>
            </a:r>
            <a:r>
              <a:rPr lang="bg-BG" sz="28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6021288"/>
            <a:ext cx="8856984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lvl="0"/>
            <a:r>
              <a:rPr lang="bg-BG" sz="2400" b="1" dirty="0" smtClean="0">
                <a:solidFill>
                  <a:prstClr val="black"/>
                </a:solidFill>
              </a:rPr>
              <a:t>Без </a:t>
            </a:r>
            <a:r>
              <a:rPr lang="bg-BG" sz="2400" b="1" dirty="0">
                <a:solidFill>
                  <a:prstClr val="black"/>
                </a:solidFill>
              </a:rPr>
              <a:t>самолечение</a:t>
            </a:r>
            <a:r>
              <a:rPr lang="bg-BG" sz="2400" b="1" dirty="0" smtClean="0">
                <a:solidFill>
                  <a:prstClr val="black"/>
                </a:solidFill>
              </a:rPr>
              <a:t>!!!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3214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0080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>
                <a:solidFill>
                  <a:prstClr val="black"/>
                </a:solidFill>
              </a:rPr>
              <a:t>По данни на </a:t>
            </a:r>
            <a:r>
              <a:rPr lang="bg-BG" sz="2400" dirty="0" smtClean="0">
                <a:solidFill>
                  <a:prstClr val="black"/>
                </a:solidFill>
              </a:rPr>
              <a:t>ЕМА </a:t>
            </a:r>
            <a:r>
              <a:rPr lang="bg-BG" sz="2400" dirty="0">
                <a:solidFill>
                  <a:prstClr val="black"/>
                </a:solidFill>
              </a:rPr>
              <a:t>и СЗО  </a:t>
            </a:r>
            <a:r>
              <a:rPr lang="bg-BG" sz="2400" dirty="0" smtClean="0">
                <a:solidFill>
                  <a:prstClr val="black"/>
                </a:solidFill>
              </a:rPr>
              <a:t>се </a:t>
            </a:r>
            <a:r>
              <a:rPr lang="bg-BG" sz="2400" dirty="0">
                <a:solidFill>
                  <a:prstClr val="black"/>
                </a:solidFill>
              </a:rPr>
              <a:t>наблюдават предимно </a:t>
            </a:r>
            <a:r>
              <a:rPr lang="bg-BG" sz="2400" b="1" dirty="0">
                <a:solidFill>
                  <a:srgbClr val="0000CC"/>
                </a:solidFill>
              </a:rPr>
              <a:t>при мъже</a:t>
            </a:r>
            <a:r>
              <a:rPr lang="bg-BG" sz="2400" dirty="0">
                <a:solidFill>
                  <a:prstClr val="black"/>
                </a:solidFill>
              </a:rPr>
              <a:t>, </a:t>
            </a:r>
            <a:r>
              <a:rPr lang="bg-BG" sz="2400" dirty="0" smtClean="0">
                <a:solidFill>
                  <a:prstClr val="black"/>
                </a:solidFill>
              </a:rPr>
              <a:t>     в </a:t>
            </a:r>
            <a:r>
              <a:rPr lang="bg-BG" sz="2400" dirty="0">
                <a:solidFill>
                  <a:prstClr val="black"/>
                </a:solidFill>
              </a:rPr>
              <a:t>рамките на няколко дни (до 14) след </a:t>
            </a:r>
            <a:r>
              <a:rPr lang="bg-BG" sz="2400" b="1" dirty="0" smtClean="0">
                <a:solidFill>
                  <a:srgbClr val="0000CC"/>
                </a:solidFill>
              </a:rPr>
              <a:t>втората </a:t>
            </a:r>
            <a:r>
              <a:rPr lang="bg-BG" sz="2400" b="1" dirty="0">
                <a:solidFill>
                  <a:srgbClr val="0000CC"/>
                </a:solidFill>
              </a:rPr>
              <a:t>доза </a:t>
            </a:r>
            <a:r>
              <a:rPr lang="bg-BG" sz="2400" b="1" dirty="0" err="1">
                <a:solidFill>
                  <a:srgbClr val="0000CC"/>
                </a:solidFill>
              </a:rPr>
              <a:t>иРНК</a:t>
            </a:r>
            <a:r>
              <a:rPr lang="bg-BG" sz="2400" b="1" dirty="0">
                <a:solidFill>
                  <a:srgbClr val="0000CC"/>
                </a:solidFill>
              </a:rPr>
              <a:t> ваксина</a:t>
            </a:r>
            <a:r>
              <a:rPr lang="bg-BG" sz="2400" dirty="0">
                <a:solidFill>
                  <a:prstClr val="black"/>
                </a:solidFill>
              </a:rPr>
              <a:t>. </a:t>
            </a:r>
            <a:r>
              <a:rPr lang="bg-BG" sz="2400" dirty="0" smtClean="0">
                <a:solidFill>
                  <a:prstClr val="black"/>
                </a:solidFill>
              </a:rPr>
              <a:t>По-чести са при млади мъже.</a:t>
            </a:r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84969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g-BG" sz="2800" b="1" u="sng" dirty="0" smtClean="0">
                <a:solidFill>
                  <a:prstClr val="black"/>
                </a:solidFill>
              </a:rPr>
              <a:t>Миокардити и перикардити</a:t>
            </a:r>
            <a:endParaRPr lang="bg-BG" sz="2800" b="1" u="sng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996952"/>
            <a:ext cx="8568952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>
                <a:solidFill>
                  <a:prstClr val="black"/>
                </a:solidFill>
              </a:rPr>
              <a:t>До 31 май 2021 г. в страните от ЕЕА са докладвани</a:t>
            </a:r>
            <a:r>
              <a:rPr lang="bg-BG" sz="2400" dirty="0">
                <a:solidFill>
                  <a:prstClr val="black"/>
                </a:solidFill>
              </a:rPr>
              <a:t>: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bg-BG" sz="2400" dirty="0">
                <a:solidFill>
                  <a:prstClr val="black"/>
                </a:solidFill>
              </a:rPr>
              <a:t>145 случая на миокардит при </a:t>
            </a:r>
            <a:r>
              <a:rPr lang="en-US" sz="2400" dirty="0" err="1">
                <a:solidFill>
                  <a:prstClr val="black"/>
                </a:solidFill>
              </a:rPr>
              <a:t>Comirnaty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bg-BG" sz="2400" dirty="0">
                <a:solidFill>
                  <a:prstClr val="black"/>
                </a:solidFill>
              </a:rPr>
              <a:t>ваксината на </a:t>
            </a:r>
            <a:r>
              <a:rPr lang="en-US" sz="2400" dirty="0">
                <a:solidFill>
                  <a:prstClr val="black"/>
                </a:solidFill>
              </a:rPr>
              <a:t>Pfizer/</a:t>
            </a:r>
            <a:r>
              <a:rPr lang="en-US" sz="2400" dirty="0" err="1">
                <a:solidFill>
                  <a:prstClr val="black"/>
                </a:solidFill>
              </a:rPr>
              <a:t>BioNTech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  <a:r>
              <a:rPr lang="bg-BG" sz="2400" dirty="0">
                <a:solidFill>
                  <a:prstClr val="black"/>
                </a:solidFill>
              </a:rPr>
              <a:t>,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bg-BG" sz="2400" dirty="0">
                <a:solidFill>
                  <a:prstClr val="black"/>
                </a:solidFill>
              </a:rPr>
              <a:t>19 случая след прилагане на </a:t>
            </a:r>
            <a:r>
              <a:rPr lang="en-US" sz="2400" dirty="0" err="1">
                <a:solidFill>
                  <a:prstClr val="black"/>
                </a:solidFill>
              </a:rPr>
              <a:t>Spikevax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bg-BG" sz="2400" dirty="0">
                <a:solidFill>
                  <a:prstClr val="black"/>
                </a:solidFill>
              </a:rPr>
              <a:t>ваксината на </a:t>
            </a:r>
            <a:r>
              <a:rPr lang="en-US" sz="2400" dirty="0" err="1">
                <a:solidFill>
                  <a:prstClr val="black"/>
                </a:solidFill>
              </a:rPr>
              <a:t>Moderna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  <a:r>
              <a:rPr lang="bg-BG" sz="2400" dirty="0">
                <a:solidFill>
                  <a:prstClr val="black"/>
                </a:solidFill>
              </a:rPr>
              <a:t>,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bg-BG" sz="2400" dirty="0">
                <a:solidFill>
                  <a:prstClr val="black"/>
                </a:solidFill>
              </a:rPr>
              <a:t>138 случая на перикардити след </a:t>
            </a:r>
            <a:r>
              <a:rPr lang="en-US" sz="2400" dirty="0" err="1">
                <a:solidFill>
                  <a:prstClr val="black"/>
                </a:solidFill>
              </a:rPr>
              <a:t>Comirnaty</a:t>
            </a:r>
            <a:r>
              <a:rPr lang="bg-BG" sz="2400" dirty="0">
                <a:solidFill>
                  <a:prstClr val="black"/>
                </a:solidFill>
              </a:rPr>
              <a:t> и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bg-BG" sz="2400" dirty="0">
                <a:solidFill>
                  <a:prstClr val="black"/>
                </a:solidFill>
              </a:rPr>
              <a:t>19 случая след прилагане на </a:t>
            </a:r>
            <a:r>
              <a:rPr lang="en-US" sz="2400" dirty="0" err="1">
                <a:solidFill>
                  <a:prstClr val="black"/>
                </a:solidFill>
              </a:rPr>
              <a:t>Spikevax</a:t>
            </a:r>
            <a:r>
              <a:rPr lang="bg-BG" sz="2400" dirty="0">
                <a:solidFill>
                  <a:prstClr val="black"/>
                </a:solidFill>
              </a:rPr>
              <a:t>. </a:t>
            </a:r>
          </a:p>
          <a:p>
            <a:pPr algn="just"/>
            <a:r>
              <a:rPr lang="bg-BG" sz="2400" dirty="0">
                <a:solidFill>
                  <a:prstClr val="black"/>
                </a:solidFill>
              </a:rPr>
              <a:t>За същия период от време, до края на май тази година,  в ЕЕА са приложени 177 милиона дози </a:t>
            </a:r>
            <a:r>
              <a:rPr lang="en-US" sz="2400" dirty="0" err="1">
                <a:solidFill>
                  <a:prstClr val="black"/>
                </a:solidFill>
              </a:rPr>
              <a:t>Comirnaty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bg-BG" sz="2400" dirty="0">
                <a:solidFill>
                  <a:prstClr val="black"/>
                </a:solidFill>
              </a:rPr>
              <a:t>и 20 милиона дози </a:t>
            </a:r>
            <a:r>
              <a:rPr lang="en-US" sz="2400" dirty="0" err="1">
                <a:solidFill>
                  <a:prstClr val="black"/>
                </a:solidFill>
              </a:rPr>
              <a:t>Spikevax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endParaRPr lang="bg-BG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00808"/>
            <a:ext cx="84969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prstClr val="black"/>
                </a:solidFill>
              </a:rPr>
              <a:t>СЗО </a:t>
            </a:r>
            <a:r>
              <a:rPr lang="bg-BG" sz="2400" b="1" dirty="0">
                <a:solidFill>
                  <a:prstClr val="black"/>
                </a:solidFill>
              </a:rPr>
              <a:t>представя </a:t>
            </a:r>
            <a:r>
              <a:rPr lang="bg-BG" sz="2400" b="1" dirty="0" smtClean="0">
                <a:solidFill>
                  <a:prstClr val="black"/>
                </a:solidFill>
              </a:rPr>
              <a:t>данните</a:t>
            </a:r>
            <a:r>
              <a:rPr lang="bg-BG" sz="2400" b="1" dirty="0">
                <a:solidFill>
                  <a:prstClr val="black"/>
                </a:solidFill>
              </a:rPr>
              <a:t>,</a:t>
            </a:r>
            <a:r>
              <a:rPr lang="bg-BG" sz="2400" b="1" dirty="0" smtClean="0">
                <a:solidFill>
                  <a:prstClr val="black"/>
                </a:solidFill>
              </a:rPr>
              <a:t> </a:t>
            </a:r>
            <a:r>
              <a:rPr lang="bg-BG" sz="2400" b="1" dirty="0">
                <a:solidFill>
                  <a:prstClr val="black"/>
                </a:solidFill>
              </a:rPr>
              <a:t>постъпили в Американската система за докладване на нежелани събития за ваксини (VAERS) </a:t>
            </a:r>
            <a:endParaRPr lang="bg-BG" sz="2400" b="1" dirty="0" smtClean="0">
              <a:solidFill>
                <a:prstClr val="black"/>
              </a:solidFill>
            </a:endParaRPr>
          </a:p>
          <a:p>
            <a:endParaRPr lang="bg-BG" sz="2400" dirty="0">
              <a:solidFill>
                <a:prstClr val="black"/>
              </a:solidFill>
            </a:endParaRPr>
          </a:p>
          <a:p>
            <a:r>
              <a:rPr lang="bg-BG" sz="2400" u="sng" dirty="0">
                <a:solidFill>
                  <a:prstClr val="black"/>
                </a:solidFill>
              </a:rPr>
              <a:t>К</a:t>
            </a:r>
            <a:r>
              <a:rPr lang="bg-BG" sz="2400" u="sng" dirty="0" smtClean="0">
                <a:solidFill>
                  <a:prstClr val="black"/>
                </a:solidFill>
              </a:rPr>
              <a:t>ъм </a:t>
            </a:r>
            <a:r>
              <a:rPr lang="bg-BG" sz="2400" u="sng" dirty="0">
                <a:solidFill>
                  <a:prstClr val="black"/>
                </a:solidFill>
              </a:rPr>
              <a:t>11 юни 2021 г</a:t>
            </a:r>
            <a:r>
              <a:rPr lang="bg-BG" sz="2400" u="sng" dirty="0" smtClean="0">
                <a:solidFill>
                  <a:prstClr val="black"/>
                </a:solidFill>
              </a:rPr>
              <a:t>.: </a:t>
            </a:r>
            <a:endParaRPr lang="bg-BG" sz="2400" u="sng" dirty="0" smtClean="0">
              <a:solidFill>
                <a:prstClr val="black"/>
              </a:solidFill>
            </a:endParaRPr>
          </a:p>
          <a:p>
            <a:r>
              <a:rPr lang="bg-BG" sz="2400" dirty="0" smtClean="0">
                <a:solidFill>
                  <a:prstClr val="black"/>
                </a:solidFill>
              </a:rPr>
              <a:t>при </a:t>
            </a:r>
            <a:r>
              <a:rPr lang="bg-BG" sz="2400" dirty="0">
                <a:solidFill>
                  <a:prstClr val="black"/>
                </a:solidFill>
              </a:rPr>
              <a:t>лица на възраст </a:t>
            </a:r>
            <a:r>
              <a:rPr lang="bg-BG" sz="2400" b="1" dirty="0">
                <a:solidFill>
                  <a:prstClr val="black"/>
                </a:solidFill>
              </a:rPr>
              <a:t>12-29 </a:t>
            </a:r>
            <a:r>
              <a:rPr lang="bg-BG" sz="2400" b="1" dirty="0" smtClean="0">
                <a:solidFill>
                  <a:prstClr val="black"/>
                </a:solidFill>
              </a:rPr>
              <a:t>години - </a:t>
            </a:r>
            <a:r>
              <a:rPr lang="bg-BG" sz="2400" b="1" dirty="0" smtClean="0">
                <a:solidFill>
                  <a:prstClr val="black"/>
                </a:solidFill>
              </a:rPr>
              <a:t>40.6 </a:t>
            </a:r>
            <a:r>
              <a:rPr lang="bg-BG" sz="2400" dirty="0">
                <a:solidFill>
                  <a:prstClr val="black"/>
                </a:solidFill>
              </a:rPr>
              <a:t>случая на миокардит при мъже </a:t>
            </a:r>
            <a:r>
              <a:rPr lang="bg-BG" sz="2400" b="1" dirty="0">
                <a:solidFill>
                  <a:prstClr val="black"/>
                </a:solidFill>
              </a:rPr>
              <a:t>на един милион </a:t>
            </a:r>
            <a:r>
              <a:rPr lang="bg-BG" sz="2400" dirty="0">
                <a:solidFill>
                  <a:prstClr val="black"/>
                </a:solidFill>
              </a:rPr>
              <a:t>втори дози </a:t>
            </a:r>
            <a:r>
              <a:rPr lang="bg-BG" sz="2400" dirty="0" err="1">
                <a:solidFill>
                  <a:prstClr val="black"/>
                </a:solidFill>
              </a:rPr>
              <a:t>иРНК</a:t>
            </a:r>
            <a:r>
              <a:rPr lang="bg-BG" sz="2400" dirty="0">
                <a:solidFill>
                  <a:prstClr val="black"/>
                </a:solidFill>
              </a:rPr>
              <a:t> COVID-19 ваксини и 4.2 случая при жени, които са получили втора доза ваксина. </a:t>
            </a:r>
            <a:endParaRPr lang="bg-BG" sz="2400" dirty="0" smtClean="0">
              <a:solidFill>
                <a:prstClr val="black"/>
              </a:solidFill>
            </a:endParaRPr>
          </a:p>
          <a:p>
            <a:endParaRPr lang="bg-BG" sz="2400" dirty="0">
              <a:solidFill>
                <a:prstClr val="black"/>
              </a:solidFill>
            </a:endParaRPr>
          </a:p>
          <a:p>
            <a:r>
              <a:rPr lang="bg-BG" sz="2400" dirty="0" smtClean="0">
                <a:solidFill>
                  <a:prstClr val="black"/>
                </a:solidFill>
              </a:rPr>
              <a:t>При </a:t>
            </a:r>
            <a:r>
              <a:rPr lang="bg-BG" sz="2400" dirty="0">
                <a:solidFill>
                  <a:prstClr val="black"/>
                </a:solidFill>
              </a:rPr>
              <a:t>хора </a:t>
            </a:r>
            <a:r>
              <a:rPr lang="bg-BG" sz="2400" b="1" dirty="0">
                <a:solidFill>
                  <a:prstClr val="black"/>
                </a:solidFill>
              </a:rPr>
              <a:t>над 30-годишна</a:t>
            </a:r>
            <a:r>
              <a:rPr lang="bg-BG" sz="2400" dirty="0">
                <a:solidFill>
                  <a:prstClr val="black"/>
                </a:solidFill>
              </a:rPr>
              <a:t> възраст </a:t>
            </a:r>
            <a:r>
              <a:rPr lang="bg-BG" sz="2400" dirty="0" smtClean="0">
                <a:solidFill>
                  <a:prstClr val="black"/>
                </a:solidFill>
              </a:rPr>
              <a:t>- </a:t>
            </a:r>
            <a:r>
              <a:rPr lang="bg-BG" sz="2400" b="1" dirty="0" smtClean="0">
                <a:solidFill>
                  <a:prstClr val="black"/>
                </a:solidFill>
              </a:rPr>
              <a:t>2.4 </a:t>
            </a:r>
            <a:r>
              <a:rPr lang="bg-BG" sz="2400" b="1" dirty="0">
                <a:solidFill>
                  <a:prstClr val="black"/>
                </a:solidFill>
              </a:rPr>
              <a:t>и 1.0 на милион </a:t>
            </a:r>
            <a:r>
              <a:rPr lang="bg-BG" sz="2400" dirty="0">
                <a:solidFill>
                  <a:prstClr val="black"/>
                </a:solidFill>
              </a:rPr>
              <a:t>втори дози за мъже и жени съответно.</a:t>
            </a:r>
          </a:p>
          <a:p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84969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prstClr val="black"/>
                </a:solidFill>
              </a:rPr>
              <a:t>Миокардити и перикардити</a:t>
            </a:r>
            <a:endParaRPr lang="bg-BG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02128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</a:rPr>
              <a:t>Barda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bg-BG" sz="2000" dirty="0" smtClean="0">
                <a:solidFill>
                  <a:prstClr val="black"/>
                </a:solidFill>
              </a:rPr>
              <a:t>е</a:t>
            </a:r>
            <a:r>
              <a:rPr lang="en-US" sz="2000" dirty="0" smtClean="0">
                <a:solidFill>
                  <a:prstClr val="black"/>
                </a:solidFill>
              </a:rPr>
              <a:t>t al. Safety </a:t>
            </a:r>
            <a:r>
              <a:rPr lang="en-US" sz="2000" dirty="0">
                <a:solidFill>
                  <a:prstClr val="black"/>
                </a:solidFill>
              </a:rPr>
              <a:t>of the BNT162b2 mRNA Covid-19 Vaccine in a Nationwide Setting. N </a:t>
            </a:r>
            <a:r>
              <a:rPr lang="en-US" sz="2000" dirty="0" err="1">
                <a:solidFill>
                  <a:prstClr val="black"/>
                </a:solidFill>
              </a:rPr>
              <a:t>Engl</a:t>
            </a:r>
            <a:r>
              <a:rPr lang="en-US" sz="2000" dirty="0">
                <a:solidFill>
                  <a:prstClr val="black"/>
                </a:solidFill>
              </a:rPr>
              <a:t> J Med. 2021 Aug 25</a:t>
            </a:r>
            <a:r>
              <a:rPr lang="en-US" sz="2000" dirty="0" smtClean="0">
                <a:solidFill>
                  <a:prstClr val="black"/>
                </a:solidFill>
              </a:rPr>
              <a:t>:</a:t>
            </a:r>
            <a:endParaRPr lang="bg-BG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40" y="1772816"/>
            <a:ext cx="8208912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solidFill>
                  <a:prstClr val="black"/>
                </a:solidFill>
              </a:rPr>
              <a:t>Ваксината на </a:t>
            </a:r>
            <a:r>
              <a:rPr lang="en-US" sz="2400" dirty="0" smtClean="0">
                <a:solidFill>
                  <a:prstClr val="black"/>
                </a:solidFill>
              </a:rPr>
              <a:t>Pfizer / </a:t>
            </a:r>
            <a:r>
              <a:rPr lang="en-US" sz="2400" dirty="0" err="1" smtClean="0">
                <a:solidFill>
                  <a:prstClr val="black"/>
                </a:solidFill>
              </a:rPr>
              <a:t>BioNTech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prstClr val="black"/>
                </a:solidFill>
              </a:rPr>
              <a:t>Проучване върху 2 </a:t>
            </a:r>
            <a:r>
              <a:rPr lang="en-US" sz="2400" dirty="0" err="1" smtClean="0">
                <a:solidFill>
                  <a:prstClr val="black"/>
                </a:solidFill>
              </a:rPr>
              <a:t>милиона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души</a:t>
            </a:r>
            <a:r>
              <a:rPr lang="en-US" sz="2400" dirty="0">
                <a:solidFill>
                  <a:prstClr val="black"/>
                </a:solidFill>
              </a:rPr>
              <a:t> в </a:t>
            </a:r>
            <a:r>
              <a:rPr lang="bg-BG" sz="2400" dirty="0" smtClean="0">
                <a:solidFill>
                  <a:prstClr val="black"/>
                </a:solidFill>
              </a:rPr>
              <a:t>Израел -  </a:t>
            </a:r>
            <a:r>
              <a:rPr lang="bg-BG" sz="2400" dirty="0">
                <a:solidFill>
                  <a:prstClr val="black"/>
                </a:solidFill>
              </a:rPr>
              <a:t>резултатите </a:t>
            </a:r>
            <a:r>
              <a:rPr lang="bg-BG" sz="2400" dirty="0" smtClean="0">
                <a:solidFill>
                  <a:prstClr val="black"/>
                </a:solidFill>
              </a:rPr>
              <a:t>са публикувани </a:t>
            </a:r>
            <a:r>
              <a:rPr lang="bg-BG" sz="2400" dirty="0">
                <a:solidFill>
                  <a:prstClr val="black"/>
                </a:solidFill>
              </a:rPr>
              <a:t>в “New </a:t>
            </a:r>
            <a:r>
              <a:rPr lang="bg-BG" sz="2400" dirty="0" err="1">
                <a:solidFill>
                  <a:prstClr val="black"/>
                </a:solidFill>
              </a:rPr>
              <a:t>England</a:t>
            </a:r>
            <a:r>
              <a:rPr lang="bg-BG" sz="2400" dirty="0">
                <a:solidFill>
                  <a:prstClr val="black"/>
                </a:solidFill>
              </a:rPr>
              <a:t> </a:t>
            </a:r>
            <a:r>
              <a:rPr lang="bg-BG" sz="2400" dirty="0" err="1">
                <a:solidFill>
                  <a:prstClr val="black"/>
                </a:solidFill>
              </a:rPr>
              <a:t>Journal</a:t>
            </a:r>
            <a:r>
              <a:rPr lang="bg-BG" sz="2400" dirty="0">
                <a:solidFill>
                  <a:prstClr val="black"/>
                </a:solidFill>
              </a:rPr>
              <a:t> of </a:t>
            </a:r>
            <a:r>
              <a:rPr lang="bg-BG" sz="2400" dirty="0" err="1">
                <a:solidFill>
                  <a:prstClr val="black"/>
                </a:solidFill>
              </a:rPr>
              <a:t>Medicine</a:t>
            </a:r>
            <a:r>
              <a:rPr lang="bg-BG" sz="2400" dirty="0">
                <a:solidFill>
                  <a:prstClr val="black"/>
                </a:solidFill>
              </a:rPr>
              <a:t>” на 25.08.2021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365104"/>
            <a:ext cx="3148382" cy="120032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prstClr val="black"/>
                </a:solidFill>
              </a:rPr>
              <a:t>2.7 </a:t>
            </a:r>
            <a:r>
              <a:rPr lang="bg-BG" sz="2400" dirty="0">
                <a:solidFill>
                  <a:prstClr val="black"/>
                </a:solidFill>
              </a:rPr>
              <a:t>на 100 </a:t>
            </a:r>
            <a:r>
              <a:rPr lang="bg-BG" sz="2400" dirty="0" smtClean="0">
                <a:solidFill>
                  <a:prstClr val="black"/>
                </a:solidFill>
              </a:rPr>
              <a:t>000 </a:t>
            </a:r>
          </a:p>
          <a:p>
            <a:r>
              <a:rPr lang="bg-BG" sz="2400" dirty="0" smtClean="0">
                <a:solidFill>
                  <a:prstClr val="black"/>
                </a:solidFill>
              </a:rPr>
              <a:t>(от 1 до 5)</a:t>
            </a:r>
            <a:r>
              <a:rPr lang="bg-BG" sz="2400" dirty="0" smtClean="0">
                <a:solidFill>
                  <a:prstClr val="black"/>
                </a:solidFill>
              </a:rPr>
              <a:t> 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bg-BG" sz="2400" dirty="0" smtClean="0">
                <a:solidFill>
                  <a:prstClr val="black"/>
                </a:solidFill>
              </a:rPr>
              <a:t>ваксинирани</a:t>
            </a:r>
            <a:endParaRPr lang="bg-BG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59942" y="2524254"/>
            <a:ext cx="2252218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prstClr val="black"/>
                </a:solidFill>
              </a:rPr>
              <a:t>Миокардитът</a:t>
            </a:r>
            <a:endParaRPr lang="bg-BG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72996" y="4221088"/>
            <a:ext cx="3555388" cy="156966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prstClr val="black"/>
                </a:solidFill>
              </a:rPr>
              <a:t>11 </a:t>
            </a:r>
            <a:r>
              <a:rPr lang="bg-BG" sz="2400" dirty="0" smtClean="0">
                <a:solidFill>
                  <a:prstClr val="black"/>
                </a:solidFill>
              </a:rPr>
              <a:t>на </a:t>
            </a:r>
            <a:r>
              <a:rPr lang="bg-BG" sz="2400" dirty="0">
                <a:solidFill>
                  <a:prstClr val="black"/>
                </a:solidFill>
              </a:rPr>
              <a:t>100 000 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bg-BG" sz="2400" dirty="0" smtClean="0">
                <a:solidFill>
                  <a:prstClr val="black"/>
                </a:solidFill>
              </a:rPr>
              <a:t>неваксинирани</a:t>
            </a:r>
            <a:r>
              <a:rPr lang="bg-BG" sz="2400" dirty="0">
                <a:solidFill>
                  <a:prstClr val="black"/>
                </a:solidFill>
              </a:rPr>
              <a:t>, които са се заразили със </a:t>
            </a:r>
            <a:r>
              <a:rPr lang="en-US" sz="2400" dirty="0">
                <a:solidFill>
                  <a:prstClr val="black"/>
                </a:solidFill>
              </a:rPr>
              <a:t>SARS-CoV-2 </a:t>
            </a:r>
            <a:r>
              <a:rPr lang="bg-BG" sz="2400" dirty="0" smtClean="0">
                <a:solidFill>
                  <a:prstClr val="black"/>
                </a:solidFill>
              </a:rPr>
              <a:t>е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8054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FF0000"/>
                </a:solidFill>
              </a:rPr>
              <a:t>Инфекцията </a:t>
            </a:r>
            <a:r>
              <a:rPr lang="bg-BG" sz="2400" b="1" dirty="0">
                <a:solidFill>
                  <a:srgbClr val="FF0000"/>
                </a:solidFill>
              </a:rPr>
              <a:t>със SARS-CoV-2, </a:t>
            </a:r>
            <a:r>
              <a:rPr lang="bg-BG" sz="2400" b="1" dirty="0" smtClean="0">
                <a:solidFill>
                  <a:srgbClr val="FF0000"/>
                </a:solidFill>
              </a:rPr>
              <a:t>НО НЕ И ВАКСИНАТА, </a:t>
            </a:r>
            <a:r>
              <a:rPr lang="bg-BG" sz="2400" b="1" dirty="0">
                <a:solidFill>
                  <a:srgbClr val="FF0000"/>
                </a:solidFill>
              </a:rPr>
              <a:t>се свързва и със значително повишен </a:t>
            </a:r>
            <a:r>
              <a:rPr lang="bg-BG" sz="2400" b="1" dirty="0" smtClean="0">
                <a:solidFill>
                  <a:srgbClr val="FF0000"/>
                </a:solidFill>
              </a:rPr>
              <a:t>риск от: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844824"/>
            <a:ext cx="79928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bg-BG" sz="2400" dirty="0" smtClean="0">
                <a:solidFill>
                  <a:prstClr val="black"/>
                </a:solidFill>
              </a:rPr>
              <a:t>Перикардит,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bg-BG" sz="2400" dirty="0">
                <a:solidFill>
                  <a:prstClr val="black"/>
                </a:solidFill>
              </a:rPr>
              <a:t>С</a:t>
            </a:r>
            <a:r>
              <a:rPr lang="bg-BG" sz="2400" dirty="0" smtClean="0">
                <a:solidFill>
                  <a:prstClr val="black"/>
                </a:solidFill>
              </a:rPr>
              <a:t>ърдечни </a:t>
            </a:r>
            <a:r>
              <a:rPr lang="bg-BG" sz="2400" dirty="0">
                <a:solidFill>
                  <a:prstClr val="black"/>
                </a:solidFill>
              </a:rPr>
              <a:t>аритмии, </a:t>
            </a:r>
            <a:endParaRPr lang="bg-BG" sz="24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bg-BG" sz="2400" dirty="0">
                <a:solidFill>
                  <a:prstClr val="black"/>
                </a:solidFill>
              </a:rPr>
              <a:t>И</a:t>
            </a:r>
            <a:r>
              <a:rPr lang="bg-BG" sz="2400" dirty="0" smtClean="0">
                <a:solidFill>
                  <a:prstClr val="black"/>
                </a:solidFill>
              </a:rPr>
              <a:t>нфаркти</a:t>
            </a:r>
            <a:r>
              <a:rPr lang="bg-BG" sz="2400" dirty="0">
                <a:solidFill>
                  <a:prstClr val="black"/>
                </a:solidFill>
              </a:rPr>
              <a:t>, </a:t>
            </a:r>
            <a:endParaRPr lang="bg-BG" sz="24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bg-BG" sz="2400" dirty="0">
                <a:solidFill>
                  <a:prstClr val="black"/>
                </a:solidFill>
              </a:rPr>
              <a:t>И</a:t>
            </a:r>
            <a:r>
              <a:rPr lang="bg-BG" sz="2400" dirty="0" smtClean="0">
                <a:solidFill>
                  <a:prstClr val="black"/>
                </a:solidFill>
              </a:rPr>
              <a:t>нсулти</a:t>
            </a:r>
            <a:r>
              <a:rPr lang="bg-BG" sz="2400" dirty="0">
                <a:solidFill>
                  <a:prstClr val="black"/>
                </a:solidFill>
              </a:rPr>
              <a:t>, </a:t>
            </a:r>
            <a:endParaRPr lang="bg-BG" sz="24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bg-BG" sz="2400" dirty="0">
                <a:solidFill>
                  <a:prstClr val="black"/>
                </a:solidFill>
              </a:rPr>
              <a:t>Б</a:t>
            </a:r>
            <a:r>
              <a:rPr lang="bg-BG" sz="2400" dirty="0" smtClean="0">
                <a:solidFill>
                  <a:prstClr val="black"/>
                </a:solidFill>
              </a:rPr>
              <a:t>елодробна </a:t>
            </a:r>
            <a:r>
              <a:rPr lang="bg-BG" sz="2400" dirty="0">
                <a:solidFill>
                  <a:prstClr val="black"/>
                </a:solidFill>
              </a:rPr>
              <a:t>емболия, </a:t>
            </a:r>
            <a:endParaRPr lang="bg-BG" sz="24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bg-BG" sz="2400" dirty="0">
                <a:solidFill>
                  <a:prstClr val="black"/>
                </a:solidFill>
              </a:rPr>
              <a:t>Д</a:t>
            </a:r>
            <a:r>
              <a:rPr lang="bg-BG" sz="2400" dirty="0" smtClean="0">
                <a:solidFill>
                  <a:prstClr val="black"/>
                </a:solidFill>
              </a:rPr>
              <a:t>ълбока </a:t>
            </a:r>
            <a:r>
              <a:rPr lang="bg-BG" sz="2400" dirty="0">
                <a:solidFill>
                  <a:prstClr val="black"/>
                </a:solidFill>
              </a:rPr>
              <a:t>венозна тромбоза, </a:t>
            </a:r>
            <a:endParaRPr lang="bg-BG" sz="24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bg-BG" sz="2400" dirty="0">
                <a:solidFill>
                  <a:prstClr val="black"/>
                </a:solidFill>
              </a:rPr>
              <a:t>О</a:t>
            </a:r>
            <a:r>
              <a:rPr lang="bg-BG" sz="2400" dirty="0" smtClean="0">
                <a:solidFill>
                  <a:prstClr val="black"/>
                </a:solidFill>
              </a:rPr>
              <a:t>стро </a:t>
            </a:r>
            <a:r>
              <a:rPr lang="bg-BG" sz="2400" dirty="0">
                <a:solidFill>
                  <a:prstClr val="black"/>
                </a:solidFill>
              </a:rPr>
              <a:t>бъбречно увреждане и др.</a:t>
            </a:r>
          </a:p>
          <a:p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542042" y="5373216"/>
            <a:ext cx="799288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Times New Roman"/>
                <a:ea typeface="Times New Roman"/>
              </a:rPr>
              <a:t>Н</a:t>
            </a:r>
            <a:r>
              <a:rPr lang="bg-BG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ежеланите реакции, които ни притесняват при ваксината, се случват по-често, ако се заразим със самия вирус.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900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352928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800" b="1" dirty="0" smtClean="0"/>
              <a:t>За какво ще си говорим</a:t>
            </a:r>
            <a:endParaRPr lang="bg-BG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Естествена инфекция или ваксина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Най-чести опасения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Нежелани реакции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Вирусът и децата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От какво ни пазят ваксините, имунитет и други въпроси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bg1">
                    <a:lumMod val="85000"/>
                  </a:schemeClr>
                </a:solidFill>
              </a:rPr>
              <a:t>Да завършим с надежда !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381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5679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g-BG" sz="2400" dirty="0" smtClean="0">
                <a:solidFill>
                  <a:prstClr val="black"/>
                </a:solidFill>
              </a:rPr>
              <a:t>В </a:t>
            </a:r>
            <a:r>
              <a:rPr lang="bg-BG" sz="2400" dirty="0">
                <a:solidFill>
                  <a:prstClr val="black"/>
                </a:solidFill>
              </a:rPr>
              <a:t>края на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юли</a:t>
            </a:r>
            <a:r>
              <a:rPr lang="en-US" sz="2400" dirty="0">
                <a:solidFill>
                  <a:prstClr val="black"/>
                </a:solidFill>
              </a:rPr>
              <a:t> 2021 г. </a:t>
            </a:r>
            <a:r>
              <a:rPr lang="bg-BG" sz="2400" dirty="0" smtClean="0">
                <a:solidFill>
                  <a:prstClr val="black"/>
                </a:solidFill>
              </a:rPr>
              <a:t>-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12 000 </a:t>
            </a:r>
            <a:r>
              <a:rPr lang="en-US" sz="2400" dirty="0" err="1">
                <a:solidFill>
                  <a:prstClr val="black"/>
                </a:solidFill>
              </a:rPr>
              <a:t>нови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случая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при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деца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endParaRPr lang="bg-BG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94 </a:t>
            </a:r>
            <a:r>
              <a:rPr lang="en-US" sz="2400" dirty="0">
                <a:solidFill>
                  <a:prstClr val="black"/>
                </a:solidFill>
              </a:rPr>
              <a:t>000 </a:t>
            </a:r>
            <a:r>
              <a:rPr lang="en-US" sz="2400" dirty="0" err="1">
                <a:solidFill>
                  <a:prstClr val="black"/>
                </a:solidFill>
              </a:rPr>
              <a:t>през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първата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седмица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на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август</a:t>
            </a:r>
            <a:endParaRPr lang="bg-BG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bg-BG" sz="2400" dirty="0" smtClean="0">
                <a:solidFill>
                  <a:prstClr val="black"/>
                </a:solidFill>
              </a:rPr>
              <a:t>180 </a:t>
            </a:r>
            <a:r>
              <a:rPr lang="bg-BG" sz="2400" dirty="0">
                <a:solidFill>
                  <a:prstClr val="black"/>
                </a:solidFill>
              </a:rPr>
              <a:t>000 през третата седмица на същия месец. </a:t>
            </a:r>
            <a:endParaRPr lang="bg-BG" sz="2400" dirty="0" smtClean="0">
              <a:solidFill>
                <a:prstClr val="black"/>
              </a:solidFill>
            </a:endParaRPr>
          </a:p>
          <a:p>
            <a:endParaRPr lang="bg-BG" sz="2400" dirty="0">
              <a:solidFill>
                <a:prstClr val="black"/>
              </a:solidFill>
            </a:endParaRPr>
          </a:p>
          <a:p>
            <a:r>
              <a:rPr lang="bg-BG" sz="2400" dirty="0">
                <a:solidFill>
                  <a:prstClr val="black"/>
                </a:solidFill>
              </a:rPr>
              <a:t>О</a:t>
            </a:r>
            <a:r>
              <a:rPr lang="en-US" sz="2400" dirty="0" smtClean="0">
                <a:solidFill>
                  <a:prstClr val="black"/>
                </a:solidFill>
              </a:rPr>
              <a:t>т </a:t>
            </a:r>
            <a:r>
              <a:rPr lang="en-US" sz="2400" dirty="0" err="1">
                <a:solidFill>
                  <a:prstClr val="black"/>
                </a:solidFill>
              </a:rPr>
              <a:t>началото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на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пандемията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bg-BG" sz="2400" dirty="0" smtClean="0">
                <a:solidFill>
                  <a:prstClr val="black"/>
                </a:solidFill>
              </a:rPr>
              <a:t>- </a:t>
            </a:r>
            <a:r>
              <a:rPr lang="en-US" sz="2400" dirty="0" smtClean="0">
                <a:solidFill>
                  <a:srgbClr val="FF0000"/>
                </a:solidFill>
              </a:rPr>
              <a:t>14.3</a:t>
            </a:r>
            <a:r>
              <a:rPr lang="en-US" sz="2400" dirty="0">
                <a:solidFill>
                  <a:srgbClr val="FF0000"/>
                </a:solidFill>
              </a:rPr>
              <a:t>%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от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общия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брой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на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случаите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endParaRPr lang="bg-BG" sz="2400" dirty="0" smtClean="0">
              <a:solidFill>
                <a:prstClr val="black"/>
              </a:solidFill>
            </a:endParaRPr>
          </a:p>
          <a:p>
            <a:r>
              <a:rPr lang="bg-BG" sz="2400" dirty="0" err="1">
                <a:solidFill>
                  <a:prstClr val="black"/>
                </a:solidFill>
              </a:rPr>
              <a:t>Н</a:t>
            </a:r>
            <a:r>
              <a:rPr lang="en-US" sz="2400" dirty="0" smtClean="0">
                <a:solidFill>
                  <a:prstClr val="black"/>
                </a:solidFill>
              </a:rPr>
              <a:t>а </a:t>
            </a:r>
            <a:r>
              <a:rPr lang="en-US" sz="2400" dirty="0">
                <a:solidFill>
                  <a:prstClr val="black"/>
                </a:solidFill>
              </a:rPr>
              <a:t>29 </a:t>
            </a:r>
            <a:r>
              <a:rPr lang="en-US" sz="2400" dirty="0" err="1">
                <a:solidFill>
                  <a:prstClr val="black"/>
                </a:solidFill>
              </a:rPr>
              <a:t>юли</a:t>
            </a:r>
            <a:r>
              <a:rPr lang="en-US" sz="2400" dirty="0">
                <a:solidFill>
                  <a:prstClr val="black"/>
                </a:solidFill>
              </a:rPr>
              <a:t> 2021 г. </a:t>
            </a:r>
            <a:r>
              <a:rPr lang="en-US" sz="2400" dirty="0" err="1">
                <a:solidFill>
                  <a:prstClr val="black"/>
                </a:solidFill>
              </a:rPr>
              <a:t>те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са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19</a:t>
            </a:r>
            <a:r>
              <a:rPr lang="en-US" sz="2400" dirty="0">
                <a:solidFill>
                  <a:srgbClr val="FF0000"/>
                </a:solidFill>
              </a:rPr>
              <a:t>%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от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седмичните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случаи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endParaRPr lang="bg-BG" sz="2400" dirty="0" smtClean="0">
              <a:solidFill>
                <a:prstClr val="black"/>
              </a:solidFill>
            </a:endParaRPr>
          </a:p>
          <a:p>
            <a:r>
              <a:rPr lang="bg-BG" sz="2400" dirty="0">
                <a:solidFill>
                  <a:prstClr val="black"/>
                </a:solidFill>
              </a:rPr>
              <a:t>В</a:t>
            </a:r>
            <a:r>
              <a:rPr lang="bg-BG" sz="2400" dirty="0" smtClean="0">
                <a:solidFill>
                  <a:prstClr val="black"/>
                </a:solidFill>
              </a:rPr>
              <a:t>ъв </a:t>
            </a:r>
            <a:r>
              <a:rPr lang="bg-BG" sz="2400" dirty="0">
                <a:solidFill>
                  <a:prstClr val="black"/>
                </a:solidFill>
              </a:rPr>
              <a:t>втората десетдневка на август достигат </a:t>
            </a:r>
            <a:r>
              <a:rPr lang="bg-BG" sz="2400" dirty="0">
                <a:solidFill>
                  <a:srgbClr val="FF0000"/>
                </a:solidFill>
              </a:rPr>
              <a:t>22</a:t>
            </a:r>
            <a:r>
              <a:rPr lang="bg-BG" sz="2400" dirty="0" smtClean="0">
                <a:solidFill>
                  <a:srgbClr val="FF0000"/>
                </a:solidFill>
              </a:rPr>
              <a:t>%  и 24%. </a:t>
            </a:r>
          </a:p>
          <a:p>
            <a:endParaRPr lang="bg-BG" sz="2400" dirty="0">
              <a:solidFill>
                <a:prstClr val="black"/>
              </a:solidFill>
            </a:endParaRPr>
          </a:p>
          <a:p>
            <a:r>
              <a:rPr lang="bg-BG" sz="2400" dirty="0" smtClean="0">
                <a:solidFill>
                  <a:prstClr val="black"/>
                </a:solidFill>
              </a:rPr>
              <a:t>В края на третата седмица </a:t>
            </a:r>
            <a:r>
              <a:rPr lang="bg-BG" sz="2400" dirty="0" smtClean="0">
                <a:solidFill>
                  <a:prstClr val="black"/>
                </a:solidFill>
              </a:rPr>
              <a:t>на август в </a:t>
            </a:r>
            <a:r>
              <a:rPr lang="bg-BG" sz="2400" dirty="0" smtClean="0">
                <a:solidFill>
                  <a:prstClr val="black"/>
                </a:solidFill>
              </a:rPr>
              <a:t>болница дневно </a:t>
            </a:r>
            <a:r>
              <a:rPr lang="bg-BG" sz="2400" dirty="0" smtClean="0">
                <a:solidFill>
                  <a:prstClr val="black"/>
                </a:solidFill>
              </a:rPr>
              <a:t>са </a:t>
            </a:r>
            <a:r>
              <a:rPr lang="bg-BG" sz="2400" dirty="0">
                <a:solidFill>
                  <a:prstClr val="black"/>
                </a:solidFill>
              </a:rPr>
              <a:t>приемани </a:t>
            </a:r>
            <a:r>
              <a:rPr lang="bg-BG" sz="2400" dirty="0" smtClean="0">
                <a:solidFill>
                  <a:prstClr val="black"/>
                </a:solidFill>
              </a:rPr>
              <a:t>средно по </a:t>
            </a:r>
            <a:r>
              <a:rPr lang="bg-BG" sz="2400" dirty="0">
                <a:solidFill>
                  <a:prstClr val="black"/>
                </a:solidFill>
              </a:rPr>
              <a:t>303 деца, заразени с </a:t>
            </a:r>
            <a:r>
              <a:rPr lang="en-US" sz="2400" dirty="0">
                <a:solidFill>
                  <a:prstClr val="black"/>
                </a:solidFill>
              </a:rPr>
              <a:t>SARS-CoV-2 </a:t>
            </a:r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404664"/>
            <a:ext cx="7776864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g-BG" sz="2800" b="1" dirty="0" smtClean="0">
                <a:solidFill>
                  <a:prstClr val="black"/>
                </a:solidFill>
              </a:rPr>
              <a:t>Деца и </a:t>
            </a:r>
            <a:r>
              <a:rPr lang="en-US" sz="2800" b="1" dirty="0" smtClean="0">
                <a:solidFill>
                  <a:prstClr val="black"/>
                </a:solidFill>
              </a:rPr>
              <a:t>COVID-19</a:t>
            </a:r>
            <a:r>
              <a:rPr lang="bg-BG" sz="2800" b="1" dirty="0" smtClean="0">
                <a:solidFill>
                  <a:prstClr val="black"/>
                </a:solidFill>
              </a:rPr>
              <a:t>: Какво се случва в САЩ?</a:t>
            </a:r>
            <a:endParaRPr lang="bg-BG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700808"/>
            <a:ext cx="8712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rgbClr val="0000CC"/>
                </a:solidFill>
              </a:rPr>
              <a:t>Доклад на Центъра за контрол на заболяванията в САЩ (</a:t>
            </a:r>
            <a:r>
              <a:rPr lang="en-US" sz="2400" b="1" dirty="0">
                <a:solidFill>
                  <a:srgbClr val="0000CC"/>
                </a:solidFill>
              </a:rPr>
              <a:t>CDC</a:t>
            </a:r>
            <a:r>
              <a:rPr lang="bg-BG" sz="2400" b="1" dirty="0">
                <a:solidFill>
                  <a:srgbClr val="0000CC"/>
                </a:solidFill>
              </a:rPr>
              <a:t>)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публикуван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на</a:t>
            </a:r>
            <a:r>
              <a:rPr lang="en-US" sz="2400" b="1" dirty="0">
                <a:solidFill>
                  <a:srgbClr val="0000CC"/>
                </a:solidFill>
              </a:rPr>
              <a:t> 03.09.202</a:t>
            </a:r>
            <a:r>
              <a:rPr lang="bg-BG" sz="2400" b="1" dirty="0">
                <a:solidFill>
                  <a:srgbClr val="0000CC"/>
                </a:solidFill>
              </a:rPr>
              <a:t>1 г</a:t>
            </a:r>
            <a:r>
              <a:rPr lang="bg-BG" sz="2400" b="1" dirty="0" smtClean="0">
                <a:solidFill>
                  <a:srgbClr val="0000CC"/>
                </a:solidFill>
              </a:rPr>
              <a:t>.</a:t>
            </a:r>
          </a:p>
          <a:p>
            <a:endParaRPr lang="bg-BG" sz="2400" b="1" dirty="0" smtClean="0">
              <a:solidFill>
                <a:srgbClr val="0000CC"/>
              </a:solidFill>
            </a:endParaRPr>
          </a:p>
          <a:p>
            <a:r>
              <a:rPr lang="bg-BG" sz="2400" dirty="0" smtClean="0">
                <a:solidFill>
                  <a:prstClr val="black"/>
                </a:solidFill>
              </a:rPr>
              <a:t>В </a:t>
            </a:r>
            <a:r>
              <a:rPr lang="bg-BG" sz="2400" dirty="0">
                <a:solidFill>
                  <a:prstClr val="black"/>
                </a:solidFill>
              </a:rPr>
              <a:t>периода </a:t>
            </a:r>
            <a:r>
              <a:rPr lang="bg-BG" sz="2400" dirty="0">
                <a:solidFill>
                  <a:srgbClr val="0000CC"/>
                </a:solidFill>
              </a:rPr>
              <a:t>август 2020 г.-21 август 2021 </a:t>
            </a:r>
            <a:r>
              <a:rPr lang="bg-BG" sz="2400" dirty="0">
                <a:solidFill>
                  <a:prstClr val="black"/>
                </a:solidFill>
              </a:rPr>
              <a:t>г. средната продължителност на </a:t>
            </a:r>
            <a:r>
              <a:rPr lang="bg-BG" sz="2400" dirty="0">
                <a:solidFill>
                  <a:srgbClr val="0000CC"/>
                </a:solidFill>
              </a:rPr>
              <a:t>болничния престой </a:t>
            </a:r>
            <a:r>
              <a:rPr lang="bg-BG" sz="2400" dirty="0">
                <a:solidFill>
                  <a:prstClr val="black"/>
                </a:solidFill>
              </a:rPr>
              <a:t>на инфектирани със </a:t>
            </a:r>
            <a:r>
              <a:rPr lang="en-US" sz="2400" dirty="0">
                <a:solidFill>
                  <a:prstClr val="black"/>
                </a:solidFill>
              </a:rPr>
              <a:t>SARS-CoV-2 </a:t>
            </a:r>
            <a:r>
              <a:rPr lang="bg-BG" sz="2400" dirty="0">
                <a:solidFill>
                  <a:prstClr val="black"/>
                </a:solidFill>
              </a:rPr>
              <a:t>деца и юноши на възраст 0-17 години е </a:t>
            </a:r>
            <a:r>
              <a:rPr lang="bg-BG" sz="2400" dirty="0">
                <a:solidFill>
                  <a:srgbClr val="0000CC"/>
                </a:solidFill>
              </a:rPr>
              <a:t>2-3 дена</a:t>
            </a:r>
            <a:r>
              <a:rPr lang="bg-BG" sz="2400" dirty="0">
                <a:solidFill>
                  <a:prstClr val="black"/>
                </a:solidFill>
              </a:rPr>
              <a:t>. </a:t>
            </a:r>
            <a:endParaRPr lang="bg-BG" sz="2400" dirty="0" smtClean="0">
              <a:solidFill>
                <a:prstClr val="black"/>
              </a:solidFill>
            </a:endParaRPr>
          </a:p>
          <a:p>
            <a:endParaRPr lang="bg-BG" sz="2400" dirty="0" smtClean="0">
              <a:solidFill>
                <a:prstClr val="black"/>
              </a:solidFill>
            </a:endParaRPr>
          </a:p>
          <a:p>
            <a:r>
              <a:rPr lang="bg-BG" sz="2400" dirty="0" smtClean="0">
                <a:solidFill>
                  <a:prstClr val="black"/>
                </a:solidFill>
              </a:rPr>
              <a:t>Делът </a:t>
            </a:r>
            <a:r>
              <a:rPr lang="bg-BG" sz="2400" dirty="0">
                <a:solidFill>
                  <a:prstClr val="black"/>
                </a:solidFill>
              </a:rPr>
              <a:t>на пациентите, приети в отделение за интензивно лечение в периода преди Делта варианта (1 март 2020 г.-19 юни 2021 г.) и по време на доминирането му  (20 юни - 31 юли 2021 г.) не се различава (съответно </a:t>
            </a:r>
            <a:r>
              <a:rPr lang="bg-BG" sz="2400" dirty="0">
                <a:solidFill>
                  <a:srgbClr val="0000CC"/>
                </a:solidFill>
              </a:rPr>
              <a:t>26,5% и 23,2%)</a:t>
            </a:r>
            <a:r>
              <a:rPr lang="bg-BG" sz="2400" dirty="0">
                <a:solidFill>
                  <a:prstClr val="black"/>
                </a:solidFill>
              </a:rPr>
              <a:t>. </a:t>
            </a:r>
            <a:endParaRPr lang="bg-BG" sz="2400" dirty="0" smtClean="0">
              <a:solidFill>
                <a:prstClr val="black"/>
              </a:solidFill>
            </a:endParaRPr>
          </a:p>
          <a:p>
            <a:r>
              <a:rPr lang="bg-BG" sz="2400" b="1" dirty="0" smtClean="0">
                <a:solidFill>
                  <a:srgbClr val="0000CC"/>
                </a:solidFill>
              </a:rPr>
              <a:t>Процентите </a:t>
            </a:r>
            <a:r>
              <a:rPr lang="bg-BG" sz="2400" b="1" dirty="0">
                <a:solidFill>
                  <a:srgbClr val="0000CC"/>
                </a:solidFill>
              </a:rPr>
              <a:t>са сходни, но изходните стойности са различни поради много по-лесното предаване на Делта варианта</a:t>
            </a:r>
            <a:r>
              <a:rPr lang="bg-BG" sz="2400" dirty="0">
                <a:solidFill>
                  <a:prstClr val="black"/>
                </a:solidFill>
              </a:rPr>
              <a:t>. </a:t>
            </a:r>
          </a:p>
          <a:p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404664"/>
            <a:ext cx="7776864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g-BG" sz="2800" b="1" dirty="0" smtClean="0">
                <a:solidFill>
                  <a:prstClr val="black"/>
                </a:solidFill>
              </a:rPr>
              <a:t>Деца и </a:t>
            </a:r>
            <a:r>
              <a:rPr lang="en-US" sz="2800" b="1" dirty="0" smtClean="0">
                <a:solidFill>
                  <a:prstClr val="black"/>
                </a:solidFill>
              </a:rPr>
              <a:t>COVID-19</a:t>
            </a:r>
            <a:r>
              <a:rPr lang="bg-BG" sz="2800" b="1" dirty="0" smtClean="0">
                <a:solidFill>
                  <a:prstClr val="black"/>
                </a:solidFill>
              </a:rPr>
              <a:t>: Какво се случва в САЩ?</a:t>
            </a:r>
            <a:endParaRPr lang="bg-BG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63396"/>
            <a:ext cx="8496944" cy="1569660"/>
          </a:xfrm>
          <a:prstGeom prst="rect">
            <a:avLst/>
          </a:prstGeom>
          <a:solidFill>
            <a:srgbClr val="CCFFCC"/>
          </a:solidFill>
          <a:ln w="3810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prstClr val="black"/>
                </a:solidFill>
              </a:rPr>
              <a:t>Приблизително </a:t>
            </a:r>
            <a:r>
              <a:rPr lang="bg-BG" sz="2400" dirty="0">
                <a:solidFill>
                  <a:prstClr val="black"/>
                </a:solidFill>
              </a:rPr>
              <a:t>0,27% от учениците от началното училище, 0,42% от учениците от средните училища и гимназиите; </a:t>
            </a:r>
            <a:endParaRPr lang="bg-BG" sz="2400" dirty="0" smtClean="0">
              <a:solidFill>
                <a:prstClr val="black"/>
              </a:solidFill>
            </a:endParaRPr>
          </a:p>
          <a:p>
            <a:r>
              <a:rPr lang="bg-BG" sz="2400" dirty="0" smtClean="0">
                <a:solidFill>
                  <a:prstClr val="black"/>
                </a:solidFill>
              </a:rPr>
              <a:t>0,27</a:t>
            </a:r>
            <a:r>
              <a:rPr lang="bg-BG" sz="2400" dirty="0">
                <a:solidFill>
                  <a:prstClr val="black"/>
                </a:solidFill>
              </a:rPr>
              <a:t>% от учителите са дали положителен тест за COVID-19 </a:t>
            </a:r>
            <a:r>
              <a:rPr lang="bg-BG" sz="2400" b="1" dirty="0">
                <a:solidFill>
                  <a:srgbClr val="990033"/>
                </a:solidFill>
              </a:rPr>
              <a:t>между 14 юни 2021 г. и 6 юли 2021 г. </a:t>
            </a:r>
            <a:endParaRPr lang="bg-BG" sz="2400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663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В </a:t>
            </a:r>
            <a:r>
              <a:rPr lang="en-US" sz="2400" dirty="0" err="1">
                <a:solidFill>
                  <a:prstClr val="black"/>
                </a:solidFill>
              </a:rPr>
              <a:t>същото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време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картината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във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Великобритания</a:t>
            </a:r>
            <a:r>
              <a:rPr lang="en-US" sz="2400" dirty="0">
                <a:solidFill>
                  <a:prstClr val="black"/>
                </a:solidFill>
              </a:rPr>
              <a:t>, в </a:t>
            </a:r>
            <a:r>
              <a:rPr lang="en-US" sz="2400" dirty="0" err="1">
                <a:solidFill>
                  <a:prstClr val="black"/>
                </a:solidFill>
              </a:rPr>
              <a:t>която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Делта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вариантът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също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успешно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се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разпространява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изглежда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спокойна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370328"/>
            <a:ext cx="8424936" cy="193899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prstClr val="black"/>
                </a:solidFill>
              </a:rPr>
              <a:t>За сравнение, </a:t>
            </a:r>
            <a:r>
              <a:rPr lang="bg-BG" sz="2400" b="1" dirty="0">
                <a:solidFill>
                  <a:srgbClr val="990033"/>
                </a:solidFill>
              </a:rPr>
              <a:t>през есента на 2020 г. </a:t>
            </a:r>
            <a:r>
              <a:rPr lang="bg-BG" sz="2400" dirty="0">
                <a:solidFill>
                  <a:prstClr val="black"/>
                </a:solidFill>
              </a:rPr>
              <a:t>положителен резултат е регистриран при </a:t>
            </a:r>
          </a:p>
          <a:p>
            <a:r>
              <a:rPr lang="bg-BG" sz="2400" dirty="0">
                <a:solidFill>
                  <a:prstClr val="black"/>
                </a:solidFill>
              </a:rPr>
              <a:t>около 1% от учениците и служителите в началното училище; 1.22% от учениците и </a:t>
            </a:r>
          </a:p>
          <a:p>
            <a:r>
              <a:rPr lang="bg-BG" sz="2400" dirty="0">
                <a:solidFill>
                  <a:prstClr val="black"/>
                </a:solidFill>
              </a:rPr>
              <a:t>1.64% от персонала на гимназиите. </a:t>
            </a:r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064896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Естествена инфекция или ваксина?</a:t>
            </a:r>
            <a:endParaRPr lang="bg-BG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0000CC"/>
                </a:solidFill>
              </a:rPr>
              <a:t>При естествена инфекция </a:t>
            </a:r>
            <a:r>
              <a:rPr lang="bg-BG" sz="2400" dirty="0" smtClean="0"/>
              <a:t>вирусът се задържа за известно време в организма, размножава се, по-продължително стимулира имунната система и активира всички участници, пътища, рамене и нива на имунния отговор, който при това е насочен срещу целия вирус (а не срещу отделен белтък, както е при ваксината срещу </a:t>
            </a:r>
            <a:r>
              <a:rPr lang="en-US" sz="2400" dirty="0" smtClean="0"/>
              <a:t>SARS-CoV-2</a:t>
            </a:r>
            <a:r>
              <a:rPr lang="bg-BG" sz="2400" dirty="0" smtClean="0"/>
              <a:t>).  </a:t>
            </a:r>
            <a:endParaRPr lang="bg-BG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581128"/>
            <a:ext cx="8352928" cy="15696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FF0000"/>
                </a:solidFill>
              </a:rPr>
              <a:t>Ценното на ваксините </a:t>
            </a:r>
            <a:r>
              <a:rPr lang="bg-BG" sz="2400" dirty="0" smtClean="0"/>
              <a:t>е, че може да бъдат насочени срещу конкретни структури на вируса по наш избор (което също има предимства) и най-вече това, че осигуряват имунитет без риска от директна среща с вируса</a:t>
            </a:r>
            <a:r>
              <a:rPr lang="en-US" sz="2400" dirty="0"/>
              <a:t>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0736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00808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prstClr val="black"/>
                </a:solidFill>
                <a:latin typeface="+mj-lt"/>
              </a:rPr>
              <a:t>Според доклада на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CDC </a:t>
            </a:r>
            <a:r>
              <a:rPr lang="bg-BG" sz="2000" dirty="0">
                <a:solidFill>
                  <a:prstClr val="black"/>
                </a:solidFill>
                <a:latin typeface="+mj-lt"/>
              </a:rPr>
              <a:t>посещенията на спешно отделение и приемът на деца в болница поради COVID-19 за август 2021 г. са били съответно 3,4 и 3,7 пъти по-високи в щатите с ниско </a:t>
            </a:r>
            <a:r>
              <a:rPr lang="bg-BG" sz="2000" dirty="0" err="1">
                <a:solidFill>
                  <a:prstClr val="black"/>
                </a:solidFill>
                <a:latin typeface="+mj-lt"/>
              </a:rPr>
              <a:t>ваксинационно</a:t>
            </a:r>
            <a:r>
              <a:rPr lang="bg-BG" sz="2000" dirty="0">
                <a:solidFill>
                  <a:prstClr val="black"/>
                </a:solidFill>
                <a:latin typeface="+mj-lt"/>
              </a:rPr>
              <a:t> покритие в сравнение с тези с по-висок </a:t>
            </a:r>
            <a:r>
              <a:rPr lang="bg-BG" sz="2000" dirty="0" err="1">
                <a:solidFill>
                  <a:prstClr val="black"/>
                </a:solidFill>
                <a:latin typeface="+mj-lt"/>
              </a:rPr>
              <a:t>ваксинационен</a:t>
            </a:r>
            <a:r>
              <a:rPr lang="bg-BG" sz="2000" dirty="0">
                <a:solidFill>
                  <a:prstClr val="black"/>
                </a:solidFill>
                <a:latin typeface="+mj-lt"/>
              </a:rPr>
              <a:t> обхват</a:t>
            </a:r>
            <a:r>
              <a:rPr lang="bg-BG" sz="2000" dirty="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endParaRPr lang="bg-BG" sz="2000" dirty="0" smtClean="0">
              <a:solidFill>
                <a:prstClr val="black"/>
              </a:solidFill>
              <a:latin typeface="+mj-lt"/>
            </a:endParaRPr>
          </a:p>
          <a:p>
            <a:r>
              <a:rPr lang="bg-BG" sz="20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bg-BG" sz="2000" dirty="0">
                <a:solidFill>
                  <a:prstClr val="black"/>
                </a:solidFill>
                <a:latin typeface="+mj-lt"/>
              </a:rPr>
              <a:t>Това е така, защото п</a:t>
            </a:r>
            <a:r>
              <a:rPr lang="en-US" sz="2000" dirty="0" err="1">
                <a:solidFill>
                  <a:prstClr val="black"/>
                </a:solidFill>
                <a:latin typeface="+mj-lt"/>
              </a:rPr>
              <a:t>редаването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</a:t>
            </a:r>
            <a:r>
              <a:rPr lang="bg-BG" sz="2000" dirty="0">
                <a:solidFill>
                  <a:prstClr val="black"/>
                </a:solidFill>
                <a:latin typeface="+mj-lt"/>
              </a:rPr>
              <a:t>на вируса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в </a:t>
            </a:r>
            <a:r>
              <a:rPr lang="en-US" sz="2000" dirty="0" err="1">
                <a:solidFill>
                  <a:prstClr val="black"/>
                </a:solidFill>
                <a:latin typeface="+mj-lt"/>
              </a:rPr>
              <a:t>училищe</a:t>
            </a:r>
            <a:r>
              <a:rPr lang="bg-BG" sz="2000" dirty="0">
                <a:solidFill>
                  <a:prstClr val="black"/>
                </a:solidFill>
                <a:latin typeface="+mj-lt"/>
              </a:rPr>
              <a:t> зависи и от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j-lt"/>
              </a:rPr>
              <a:t>нивото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j-lt"/>
              </a:rPr>
              <a:t>на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</a:t>
            </a:r>
            <a:r>
              <a:rPr lang="bg-BG" sz="2000" dirty="0">
                <a:solidFill>
                  <a:prstClr val="black"/>
                </a:solidFill>
                <a:latin typeface="+mj-lt"/>
              </a:rPr>
              <a:t>разпространението му в </a:t>
            </a:r>
            <a:r>
              <a:rPr lang="en-US" sz="2000" dirty="0" err="1">
                <a:solidFill>
                  <a:prstClr val="black"/>
                </a:solidFill>
                <a:latin typeface="+mj-lt"/>
              </a:rPr>
              <a:t>общността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.</a:t>
            </a:r>
            <a:r>
              <a:rPr lang="bg-BG" sz="2000" dirty="0">
                <a:solidFill>
                  <a:prstClr val="black"/>
                </a:solidFill>
                <a:latin typeface="+mj-lt"/>
              </a:rPr>
              <a:t> Възрастните, които вече имат имунитет (поради ваксинация или </a:t>
            </a:r>
            <a:r>
              <a:rPr lang="bg-BG" sz="2000" dirty="0" err="1">
                <a:solidFill>
                  <a:prstClr val="black"/>
                </a:solidFill>
                <a:latin typeface="+mj-lt"/>
              </a:rPr>
              <a:t>преболедуване</a:t>
            </a:r>
            <a:r>
              <a:rPr lang="bg-BG" sz="2000" dirty="0">
                <a:solidFill>
                  <a:prstClr val="black"/>
                </a:solidFill>
                <a:latin typeface="+mj-lt"/>
              </a:rPr>
              <a:t>), помагат за създаването на </a:t>
            </a:r>
            <a:r>
              <a:rPr lang="bg-BG" sz="2000" dirty="0" smtClean="0">
                <a:solidFill>
                  <a:prstClr val="black"/>
                </a:solidFill>
                <a:latin typeface="+mj-lt"/>
              </a:rPr>
              <a:t>своеобразен </a:t>
            </a:r>
            <a:r>
              <a:rPr lang="bg-BG" sz="2000" dirty="0">
                <a:solidFill>
                  <a:prstClr val="black"/>
                </a:solidFill>
                <a:latin typeface="+mj-lt"/>
              </a:rPr>
              <a:t>защитен пашкул около децата, които са  малки, за да бъдат ваксинирани. </a:t>
            </a:r>
            <a:endParaRPr lang="bg-BG" sz="2000" dirty="0" smtClean="0">
              <a:solidFill>
                <a:prstClr val="black"/>
              </a:solidFill>
              <a:latin typeface="+mj-lt"/>
            </a:endParaRPr>
          </a:p>
          <a:p>
            <a:endParaRPr lang="bg-BG" sz="2000" dirty="0" smtClean="0">
              <a:solidFill>
                <a:prstClr val="black"/>
              </a:solidFill>
              <a:latin typeface="+mj-lt"/>
            </a:endParaRPr>
          </a:p>
          <a:p>
            <a:r>
              <a:rPr lang="bg-BG" sz="2000" dirty="0" smtClean="0">
                <a:solidFill>
                  <a:prstClr val="black"/>
                </a:solidFill>
                <a:latin typeface="+mj-lt"/>
              </a:rPr>
              <a:t>Ето защо у</a:t>
            </a:r>
            <a:r>
              <a:rPr lang="en-US" sz="2000" dirty="0" err="1" smtClean="0">
                <a:solidFill>
                  <a:prstClr val="black"/>
                </a:solidFill>
                <a:latin typeface="+mj-lt"/>
              </a:rPr>
              <a:t>чилищ</a:t>
            </a:r>
            <a:r>
              <a:rPr lang="bg-BG" sz="2000" dirty="0" smtClean="0">
                <a:solidFill>
                  <a:prstClr val="black"/>
                </a:solidFill>
                <a:latin typeface="+mj-lt"/>
              </a:rPr>
              <a:t>ата в някои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+mj-lt"/>
              </a:rPr>
              <a:t>райони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 в </a:t>
            </a:r>
            <a:r>
              <a:rPr lang="bg-BG" sz="2000" dirty="0" smtClean="0">
                <a:solidFill>
                  <a:prstClr val="black"/>
                </a:solidFill>
                <a:latin typeface="+mj-lt"/>
              </a:rPr>
              <a:t>САЩ, </a:t>
            </a:r>
            <a:r>
              <a:rPr lang="en-US" sz="2000" dirty="0" err="1" smtClean="0">
                <a:solidFill>
                  <a:prstClr val="black"/>
                </a:solidFill>
                <a:latin typeface="+mj-lt"/>
              </a:rPr>
              <a:t>включително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+mj-lt"/>
              </a:rPr>
              <a:t>Ню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+mj-lt"/>
              </a:rPr>
              <a:t>Йорк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+mj-lt"/>
              </a:rPr>
              <a:t>обявиха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+mj-lt"/>
              </a:rPr>
              <a:t>изискван</a:t>
            </a:r>
            <a:r>
              <a:rPr lang="bg-BG" sz="2000" dirty="0" smtClean="0">
                <a:solidFill>
                  <a:prstClr val="black"/>
                </a:solidFill>
                <a:latin typeface="+mj-lt"/>
              </a:rPr>
              <a:t>е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+mj-lt"/>
              </a:rPr>
              <a:t>за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+mj-lt"/>
              </a:rPr>
              <a:t>ваксини</a:t>
            </a:r>
            <a:r>
              <a:rPr lang="bg-BG" sz="2000" dirty="0" err="1" smtClean="0">
                <a:solidFill>
                  <a:prstClr val="black"/>
                </a:solidFill>
                <a:latin typeface="+mj-lt"/>
              </a:rPr>
              <a:t>ране</a:t>
            </a:r>
            <a:r>
              <a:rPr lang="bg-BG" sz="20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+mj-lt"/>
              </a:rPr>
              <a:t>на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+mj-lt"/>
              </a:rPr>
              <a:t>учители</a:t>
            </a:r>
            <a:r>
              <a:rPr lang="bg-BG" sz="2000" dirty="0" smtClean="0">
                <a:solidFill>
                  <a:prstClr val="black"/>
                </a:solidFill>
                <a:latin typeface="+mj-lt"/>
              </a:rPr>
              <a:t>те </a:t>
            </a:r>
            <a:endParaRPr lang="bg-BG" sz="20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17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, health leaders call for continued vigilance against COVID-19 as  schools begin to reopen | The Delano Record | bakersfiel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144792" cy="454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424936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prstClr val="black"/>
                </a:solidFill>
              </a:rPr>
              <a:t>И още въпроси</a:t>
            </a:r>
            <a:endParaRPr lang="bg-BG" sz="28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060848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prstClr val="black"/>
                </a:solidFill>
              </a:rPr>
              <a:t>Мога ли да се ваксинирам, ако имам съпътстващи заболявания?</a:t>
            </a:r>
          </a:p>
          <a:p>
            <a:pPr marL="342900" indent="-342900">
              <a:buFont typeface="Wingdings" pitchFamily="2" charset="2"/>
              <a:buChar char="q"/>
            </a:pPr>
            <a:endParaRPr lang="bg-BG" sz="24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>
                <a:solidFill>
                  <a:prstClr val="black"/>
                </a:solidFill>
              </a:rPr>
              <a:t>От какво ни пази ваксината?</a:t>
            </a:r>
          </a:p>
          <a:p>
            <a:endParaRPr lang="bg-BG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prstClr val="black"/>
                </a:solidFill>
              </a:rPr>
              <a:t>Колко време ще трае имунитетът? </a:t>
            </a:r>
          </a:p>
          <a:p>
            <a:pPr marL="342900" indent="-342900">
              <a:buFont typeface="Wingdings" pitchFamily="2" charset="2"/>
              <a:buChar char="q"/>
            </a:pPr>
            <a:endParaRPr lang="bg-BG" sz="24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solidFill>
                  <a:prstClr val="black"/>
                </a:solidFill>
              </a:rPr>
              <a:t>Трета доза и </a:t>
            </a:r>
            <a:r>
              <a:rPr lang="bg-BG" sz="2400" dirty="0" err="1" smtClean="0">
                <a:solidFill>
                  <a:prstClr val="black"/>
                </a:solidFill>
              </a:rPr>
              <a:t>бустерна</a:t>
            </a:r>
            <a:r>
              <a:rPr lang="bg-BG" sz="2400" dirty="0" smtClean="0">
                <a:solidFill>
                  <a:prstClr val="black"/>
                </a:solidFill>
              </a:rPr>
              <a:t> доза</a:t>
            </a:r>
            <a:endParaRPr lang="bg-BG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424936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lvl="0"/>
            <a:r>
              <a:rPr lang="bg-BG" sz="2400" dirty="0">
                <a:solidFill>
                  <a:prstClr val="black"/>
                </a:solidFill>
              </a:rPr>
              <a:t>Мога ли да се ваксинирам, ако имам съпътстващи заболявания?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206084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FF0000"/>
                </a:solidFill>
              </a:rPr>
              <a:t>Единственото посочено </a:t>
            </a:r>
            <a:r>
              <a:rPr lang="bg-BG" sz="2400" b="1" dirty="0" err="1" smtClean="0">
                <a:solidFill>
                  <a:srgbClr val="FF0000"/>
                </a:solidFill>
              </a:rPr>
              <a:t>противопоказание</a:t>
            </a:r>
            <a:r>
              <a:rPr lang="bg-BG" sz="2400" b="1" dirty="0" smtClean="0">
                <a:solidFill>
                  <a:srgbClr val="FF0000"/>
                </a:solidFill>
              </a:rPr>
              <a:t> за поставяне на ваксина е наличие на алергия към съставка на самата ваксина</a:t>
            </a:r>
            <a:endParaRPr lang="bg-BG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149080"/>
            <a:ext cx="8424936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Но! Съпътстващите заболявания трябва да под контрол, </a:t>
            </a:r>
            <a:r>
              <a:rPr lang="bg-BG" sz="2400" dirty="0"/>
              <a:t>п</a:t>
            </a:r>
            <a:r>
              <a:rPr lang="bg-BG" sz="2400" dirty="0" smtClean="0"/>
              <a:t>оставянето на ваксината трябва да е съобразено с прилаганата терапия (в случай, че е </a:t>
            </a:r>
            <a:r>
              <a:rPr lang="bg-BG" sz="2400" dirty="0" err="1" smtClean="0"/>
              <a:t>имуносупресираща</a:t>
            </a:r>
            <a:r>
              <a:rPr lang="bg-BG" sz="2400" dirty="0" smtClean="0"/>
              <a:t> например). </a:t>
            </a:r>
          </a:p>
          <a:p>
            <a:endParaRPr lang="bg-BG" sz="2400" dirty="0"/>
          </a:p>
          <a:p>
            <a:r>
              <a:rPr lang="bg-BG" sz="2400" dirty="0" smtClean="0"/>
              <a:t>Риск / Полза за всеки отделен човек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5791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424936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lvl="0"/>
            <a:r>
              <a:rPr lang="bg-BG" sz="2800" b="1" dirty="0">
                <a:solidFill>
                  <a:prstClr val="black"/>
                </a:solidFill>
              </a:rPr>
              <a:t>От какво ни пази ваксината?</a:t>
            </a:r>
            <a:endParaRPr lang="bg-BG" sz="28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70080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prstClr val="black"/>
                </a:solidFill>
              </a:rPr>
              <a:t>Според наличните към момента данни – дори да се заразим  със </a:t>
            </a:r>
            <a:r>
              <a:rPr lang="en-US" sz="2400" dirty="0" smtClean="0">
                <a:solidFill>
                  <a:prstClr val="black"/>
                </a:solidFill>
              </a:rPr>
              <a:t>SARS-CoV-2</a:t>
            </a:r>
            <a:r>
              <a:rPr lang="bg-BG" sz="2400" dirty="0" smtClean="0">
                <a:solidFill>
                  <a:prstClr val="black"/>
                </a:solidFill>
              </a:rPr>
              <a:t>, ваксината </a:t>
            </a:r>
            <a:r>
              <a:rPr lang="bg-BG" sz="2400" b="1" dirty="0" smtClean="0">
                <a:solidFill>
                  <a:prstClr val="black"/>
                </a:solidFill>
              </a:rPr>
              <a:t>пази във висок процент (но не 100%) от тежко боледуване, усложнения и смърт. </a:t>
            </a:r>
          </a:p>
          <a:p>
            <a:endParaRPr lang="bg-BG" sz="2400" dirty="0">
              <a:solidFill>
                <a:prstClr val="black"/>
              </a:solidFill>
            </a:endParaRPr>
          </a:p>
          <a:p>
            <a:r>
              <a:rPr lang="bg-BG" sz="2400" dirty="0" smtClean="0">
                <a:solidFill>
                  <a:prstClr val="black"/>
                </a:solidFill>
              </a:rPr>
              <a:t>Ефективността на имунния отговор зависи и от индивидуалните ни характеристики. </a:t>
            </a:r>
            <a:endParaRPr lang="bg-BG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424936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prstClr val="black"/>
                </a:solidFill>
              </a:rPr>
              <a:t>От какво ни пази ваксината?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010320"/>
            <a:ext cx="8352928" cy="4154984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  <a:latin typeface="+mj-lt"/>
              </a:rPr>
              <a:t>По данни на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CDC</a:t>
            </a:r>
            <a:r>
              <a:rPr lang="bg-BG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bg-BG" sz="2400" b="1" dirty="0" smtClean="0">
                <a:solidFill>
                  <a:schemeClr val="bg1"/>
                </a:solidFill>
                <a:latin typeface="+mj-lt"/>
              </a:rPr>
              <a:t>хората, които не са били ваксинирани срещу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SARS-CoV-2</a:t>
            </a:r>
            <a:r>
              <a:rPr lang="bg-BG" sz="2400" b="1" dirty="0" smtClean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bg-BG" sz="2400" b="1" dirty="0" smtClean="0">
                <a:solidFill>
                  <a:schemeClr val="bg1"/>
                </a:solidFill>
                <a:latin typeface="+mj-lt"/>
              </a:rPr>
              <a:t>са били </a:t>
            </a:r>
            <a:r>
              <a:rPr lang="bg-BG" sz="2400" b="1" dirty="0">
                <a:solidFill>
                  <a:schemeClr val="bg1"/>
                </a:solidFill>
                <a:latin typeface="+mj-lt"/>
              </a:rPr>
              <a:t>в</a:t>
            </a:r>
            <a:r>
              <a:rPr lang="bg-BG" sz="2400" b="1" dirty="0" smtClean="0">
                <a:solidFill>
                  <a:schemeClr val="bg1"/>
                </a:solidFill>
                <a:latin typeface="+mj-lt"/>
              </a:rPr>
              <a:t> 10 пъти по-висок риск да се разболеят и в 11 пъти по-висок риск да загубят живота си поради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COVID-19 </a:t>
            </a:r>
            <a:r>
              <a:rPr lang="bg-BG" sz="2400" b="1" dirty="0" smtClean="0">
                <a:solidFill>
                  <a:schemeClr val="bg1"/>
                </a:solidFill>
                <a:latin typeface="+mj-lt"/>
              </a:rPr>
              <a:t>през пролетта и лятото на 2021 г</a:t>
            </a:r>
            <a:r>
              <a:rPr lang="bg-BG" sz="24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endParaRPr lang="bg-BG" sz="2400" b="1" dirty="0" smtClean="0">
              <a:solidFill>
                <a:schemeClr val="bg1"/>
              </a:solidFill>
              <a:latin typeface="+mj-lt"/>
            </a:endParaRPr>
          </a:p>
          <a:p>
            <a:pPr algn="just"/>
            <a:endParaRPr lang="bg-BG" sz="2400" b="1" dirty="0" smtClean="0">
              <a:solidFill>
                <a:schemeClr val="bg1"/>
              </a:solidFill>
              <a:latin typeface="+mj-lt"/>
              <a:ea typeface="Times New Roman"/>
            </a:endParaRPr>
          </a:p>
          <a:p>
            <a:pPr algn="just"/>
            <a:r>
              <a:rPr lang="bg-BG" sz="2400" b="1" dirty="0" smtClean="0">
                <a:solidFill>
                  <a:schemeClr val="bg1"/>
                </a:solidFill>
                <a:latin typeface="+mj-lt"/>
                <a:ea typeface="Times New Roman"/>
              </a:rPr>
              <a:t>На </a:t>
            </a:r>
            <a:r>
              <a:rPr lang="bg-BG" sz="2400" b="1" dirty="0">
                <a:solidFill>
                  <a:schemeClr val="bg1"/>
                </a:solidFill>
                <a:latin typeface="+mj-lt"/>
                <a:ea typeface="Times New Roman"/>
              </a:rPr>
              <a:t>13.09.2021 г. 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Times New Roman"/>
              </a:rPr>
              <a:t>BBC </a:t>
            </a:r>
            <a:r>
              <a:rPr lang="bg-BG" sz="2400" b="1" dirty="0">
                <a:solidFill>
                  <a:schemeClr val="bg1"/>
                </a:solidFill>
                <a:latin typeface="+mj-lt"/>
                <a:ea typeface="Times New Roman"/>
              </a:rPr>
              <a:t>съобщи, че от над 51 000 смъртни случая от C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Times New Roman"/>
              </a:rPr>
              <a:t>OVID-19 </a:t>
            </a:r>
            <a:r>
              <a:rPr lang="bg-BG" sz="2400" b="1" dirty="0">
                <a:solidFill>
                  <a:schemeClr val="bg1"/>
                </a:solidFill>
                <a:latin typeface="+mj-lt"/>
                <a:ea typeface="Times New Roman"/>
              </a:rPr>
              <a:t>в Англия между януари и юли 2021 г., само 256 (0.5%) са настъпили при напълно ваксинирани хора. </a:t>
            </a:r>
            <a:r>
              <a:rPr lang="bg-BG" sz="2400" b="1" dirty="0">
                <a:solidFill>
                  <a:schemeClr val="bg1"/>
                </a:solidFill>
                <a:latin typeface="+mj-lt"/>
                <a:ea typeface="Times New Roman"/>
              </a:rPr>
              <a:t>При това, последните са били с много висок риск от тежко протичане на заболяването</a:t>
            </a:r>
            <a:r>
              <a:rPr lang="bg-BG" sz="2400" b="1" dirty="0" smtClean="0">
                <a:solidFill>
                  <a:schemeClr val="bg1"/>
                </a:solidFill>
                <a:latin typeface="+mj-lt"/>
                <a:ea typeface="Times New Roman"/>
              </a:rPr>
              <a:t>.</a:t>
            </a:r>
            <a:endParaRPr lang="bg-BG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424936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prstClr val="black"/>
                </a:solidFill>
              </a:rPr>
              <a:t>Колко време ще трае имунитетът</a:t>
            </a:r>
            <a:endParaRPr lang="bg-BG" sz="28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700808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prstClr val="black"/>
                </a:solidFill>
              </a:rPr>
              <a:t>Най-верният отговор ще даде времето!</a:t>
            </a:r>
          </a:p>
          <a:p>
            <a:endParaRPr lang="bg-BG" sz="2400" b="1" dirty="0">
              <a:solidFill>
                <a:prstClr val="black"/>
              </a:solidFill>
            </a:endParaRPr>
          </a:p>
          <a:p>
            <a:r>
              <a:rPr lang="bg-BG" sz="2400" dirty="0" smtClean="0">
                <a:solidFill>
                  <a:prstClr val="black"/>
                </a:solidFill>
              </a:rPr>
              <a:t>Имунният отговор зависи и от индивидуалните ни характеристики (възраст, здравословно състояние, прием на лекарства, генетични / </a:t>
            </a:r>
            <a:r>
              <a:rPr lang="bg-BG" sz="2400" dirty="0" err="1" smtClean="0">
                <a:solidFill>
                  <a:prstClr val="black"/>
                </a:solidFill>
              </a:rPr>
              <a:t>епигенетични</a:t>
            </a:r>
            <a:r>
              <a:rPr lang="bg-BG" sz="2400" dirty="0" smtClean="0">
                <a:solidFill>
                  <a:prstClr val="black"/>
                </a:solidFill>
              </a:rPr>
              <a:t> и </a:t>
            </a:r>
            <a:r>
              <a:rPr lang="bg-BG" sz="2400" dirty="0" err="1" smtClean="0">
                <a:solidFill>
                  <a:prstClr val="black"/>
                </a:solidFill>
              </a:rPr>
              <a:t>имунологични</a:t>
            </a:r>
            <a:r>
              <a:rPr lang="bg-BG" sz="2400" dirty="0" smtClean="0">
                <a:solidFill>
                  <a:prstClr val="black"/>
                </a:solidFill>
              </a:rPr>
              <a:t> особености).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>
                <a:solidFill>
                  <a:prstClr val="black"/>
                </a:solidFill>
              </a:rPr>
              <a:t>Проучване в Дания показа, че хората, срещнали се с вируса по време на първата вълна през 2020 г., са били защитени по време на втората вълна 80% (ако са под 65 години) и малко под 50%, ако са над 65 години.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>
                <a:solidFill>
                  <a:prstClr val="black"/>
                </a:solidFill>
              </a:rPr>
              <a:t>Гама вариантът се разпространи в Бразилия в област, където се смяташе, че над половината от населението вече се е  срещало с вируса.</a:t>
            </a:r>
          </a:p>
          <a:p>
            <a:endParaRPr lang="bg-BG" sz="2400" dirty="0">
              <a:solidFill>
                <a:prstClr val="black"/>
              </a:solidFill>
            </a:endParaRPr>
          </a:p>
          <a:p>
            <a:endParaRPr lang="bg-BG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424936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lvl="0"/>
            <a:r>
              <a:rPr lang="bg-BG" sz="2400" b="1" dirty="0">
                <a:solidFill>
                  <a:prstClr val="black"/>
                </a:solidFill>
              </a:rPr>
              <a:t>Трета доза и </a:t>
            </a:r>
            <a:r>
              <a:rPr lang="bg-BG" sz="2400" b="1" dirty="0" err="1">
                <a:solidFill>
                  <a:prstClr val="black"/>
                </a:solidFill>
              </a:rPr>
              <a:t>бустерна</a:t>
            </a:r>
            <a:r>
              <a:rPr lang="bg-BG" sz="2400" b="1" dirty="0">
                <a:solidFill>
                  <a:prstClr val="black"/>
                </a:solidFill>
              </a:rPr>
              <a:t> </a:t>
            </a:r>
            <a:r>
              <a:rPr lang="bg-BG" sz="2400" b="1" dirty="0" smtClean="0">
                <a:solidFill>
                  <a:prstClr val="black"/>
                </a:solidFill>
              </a:rPr>
              <a:t>доза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77281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FF0000"/>
                </a:solidFill>
              </a:rPr>
              <a:t>Трета доза </a:t>
            </a:r>
            <a:r>
              <a:rPr lang="bg-BG" sz="2400" dirty="0" smtClean="0">
                <a:solidFill>
                  <a:prstClr val="black"/>
                </a:solidFill>
              </a:rPr>
              <a:t>– за хора, които поради проблем с имунната система не са успели да изградят имунитет в рамките на стандартното прилагане на ваксината (напр. </a:t>
            </a:r>
            <a:r>
              <a:rPr lang="bg-BG" sz="2400" dirty="0" err="1" smtClean="0">
                <a:solidFill>
                  <a:prstClr val="black"/>
                </a:solidFill>
              </a:rPr>
              <a:t>имуносупресираща</a:t>
            </a:r>
            <a:r>
              <a:rPr lang="bg-BG" sz="2400" dirty="0" smtClean="0">
                <a:solidFill>
                  <a:prstClr val="black"/>
                </a:solidFill>
              </a:rPr>
              <a:t> терапия поради трансплантация; ХИВ инфекция, която не е стабилизирана, някои </a:t>
            </a:r>
            <a:r>
              <a:rPr lang="bg-BG" sz="2400" dirty="0" err="1" smtClean="0">
                <a:solidFill>
                  <a:prstClr val="black"/>
                </a:solidFill>
              </a:rPr>
              <a:t>неопластични</a:t>
            </a:r>
            <a:r>
              <a:rPr lang="bg-BG" sz="2400" dirty="0" smtClean="0">
                <a:solidFill>
                  <a:prstClr val="black"/>
                </a:solidFill>
              </a:rPr>
              <a:t> заболявания и др. ).</a:t>
            </a:r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79715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err="1" smtClean="0">
                <a:solidFill>
                  <a:srgbClr val="0000CC"/>
                </a:solidFill>
              </a:rPr>
              <a:t>Бустерна</a:t>
            </a:r>
            <a:r>
              <a:rPr lang="bg-BG" sz="2400" b="1" dirty="0" smtClean="0">
                <a:solidFill>
                  <a:srgbClr val="0000CC"/>
                </a:solidFill>
              </a:rPr>
              <a:t> (усилваща) доза </a:t>
            </a:r>
            <a:r>
              <a:rPr lang="bg-BG" sz="2400" dirty="0" smtClean="0"/>
              <a:t>– идеята е да се приложи при хора с нормално функционираща имунна система, когато и ако защитният ефект на ваксината отслабне. Според здравните институции към момента такава не е на дневен ред.  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9193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250825" y="692150"/>
            <a:ext cx="8353425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3600" b="1" dirty="0">
                <a:solidFill>
                  <a:prstClr val="black"/>
                </a:solidFill>
              </a:rPr>
              <a:t>Още веднъж за ваксините и вариантите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25" y="2205038"/>
            <a:ext cx="76200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250825" y="1341438"/>
            <a:ext cx="835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2400" dirty="0">
                <a:solidFill>
                  <a:prstClr val="black"/>
                </a:solidFill>
              </a:rPr>
              <a:t>На помощ идва и изкуственият интелект</a:t>
            </a:r>
          </a:p>
        </p:txBody>
      </p:sp>
    </p:spTree>
    <p:extLst>
      <p:ext uri="{BB962C8B-B14F-4D97-AF65-F5344CB8AC3E}">
        <p14:creationId xmlns:p14="http://schemas.microsoft.com/office/powerpoint/2010/main" val="4910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120680" cy="34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975" y="191542"/>
            <a:ext cx="8485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SARS-CoV-2 </a:t>
            </a:r>
            <a:r>
              <a:rPr lang="bg-BG" sz="3200" b="1" dirty="0" smtClean="0">
                <a:solidFill>
                  <a:prstClr val="black"/>
                </a:solidFill>
              </a:rPr>
              <a:t>и </a:t>
            </a:r>
            <a:r>
              <a:rPr lang="en-US" sz="3200" b="1" dirty="0" smtClean="0">
                <a:solidFill>
                  <a:prstClr val="black"/>
                </a:solidFill>
              </a:rPr>
              <a:t>COVID-19 </a:t>
            </a:r>
            <a:r>
              <a:rPr lang="bg-BG" sz="3200" b="1" dirty="0" smtClean="0">
                <a:solidFill>
                  <a:prstClr val="black"/>
                </a:solidFill>
              </a:rPr>
              <a:t>- нашествието, което трябва 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bg-BG" sz="3200" b="1" dirty="0" smtClean="0">
                <a:solidFill>
                  <a:prstClr val="black"/>
                </a:solidFill>
              </a:rPr>
              <a:t>да бъде спряно</a:t>
            </a:r>
            <a:endParaRPr lang="bg-BG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24" y="1772816"/>
            <a:ext cx="407697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8064896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Естествена инфекция или ваксина?</a:t>
            </a:r>
            <a:endParaRPr lang="bg-BG" sz="2800" b="1" dirty="0"/>
          </a:p>
        </p:txBody>
      </p:sp>
      <p:pic>
        <p:nvPicPr>
          <p:cNvPr id="12290" name="Picture 2" descr="The elusive omni-channel retail balance in digital transformation - two  exemplars of what happens when it goes wr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2857875" cy="19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94928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FF0000"/>
                </a:solidFill>
              </a:rPr>
              <a:t>Вирусът ще се опита да стигне до всеки един от нас – въпросът е как да го посрещнем</a:t>
            </a:r>
            <a:endParaRPr lang="bg-B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5876925"/>
            <a:ext cx="7993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bg-BG" sz="4400" b="1" smtClean="0">
                <a:solidFill>
                  <a:srgbClr val="008000"/>
                </a:solidFill>
              </a:rPr>
              <a:t>Благодаря за вниманието</a:t>
            </a:r>
            <a:r>
              <a:rPr lang="en-US" sz="4400" b="1" smtClean="0">
                <a:solidFill>
                  <a:srgbClr val="008000"/>
                </a:solidFill>
              </a:rPr>
              <a:t>! </a:t>
            </a:r>
            <a:endParaRPr lang="bg-BG" sz="4400" b="1" smtClean="0">
              <a:solidFill>
                <a:srgbClr val="008000"/>
              </a:solidFill>
            </a:endParaRPr>
          </a:p>
        </p:txBody>
      </p:sp>
      <p:pic>
        <p:nvPicPr>
          <p:cNvPr id="38915" name="Picture 2" descr="22 Amazing Roses Animated Gifs at Best Animations Rose Flowers, Pink Roses, Black Roses, Pretty Flowers, Mary Flowers, Gothic Flowers, Flowers Gif, Romantic Flowers, Purple Ros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3375"/>
            <a:ext cx="302260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892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SARS-CoV-2 </a:t>
            </a:r>
            <a:r>
              <a:rPr lang="bg-BG" sz="2800" b="1" dirty="0">
                <a:latin typeface="Times New Roman"/>
                <a:ea typeface="Times New Roman"/>
                <a:cs typeface="Times New Roman"/>
              </a:rPr>
              <a:t>не бива да бъде </a:t>
            </a:r>
            <a:r>
              <a:rPr lang="bg-BG" sz="2800" b="1" dirty="0" smtClean="0">
                <a:latin typeface="Times New Roman"/>
                <a:ea typeface="Times New Roman"/>
                <a:cs typeface="Times New Roman"/>
              </a:rPr>
              <a:t>подценяван</a:t>
            </a:r>
            <a:r>
              <a:rPr lang="en-US" sz="2800" dirty="0" smtClean="0"/>
              <a:t> </a:t>
            </a:r>
            <a:endParaRPr lang="bg-BG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844824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sz="2400" dirty="0"/>
              <a:t>Н</a:t>
            </a:r>
            <a:r>
              <a:rPr lang="bg-BG" sz="2400" dirty="0" smtClean="0"/>
              <a:t>ов </a:t>
            </a:r>
            <a:r>
              <a:rPr lang="bg-BG" sz="2400" dirty="0"/>
              <a:t>за човека вирус и нито ние сме свикнали с него, нито той се е приспособил към нас;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Сериозно </a:t>
            </a:r>
            <a:r>
              <a:rPr lang="bg-BG" sz="2400" dirty="0"/>
              <a:t>изпитание </a:t>
            </a:r>
            <a:r>
              <a:rPr lang="bg-BG" sz="2400" dirty="0" smtClean="0"/>
              <a:t>за здравната </a:t>
            </a:r>
            <a:r>
              <a:rPr lang="bg-BG" sz="2400" dirty="0"/>
              <a:t>система на всяка една </a:t>
            </a:r>
            <a:r>
              <a:rPr lang="bg-BG" sz="2400" dirty="0" smtClean="0"/>
              <a:t>страна, затрудни </a:t>
            </a:r>
            <a:r>
              <a:rPr lang="bg-BG" sz="2400" dirty="0"/>
              <a:t>лечението </a:t>
            </a:r>
            <a:r>
              <a:rPr lang="bg-BG" sz="2400" dirty="0" smtClean="0"/>
              <a:t>и </a:t>
            </a:r>
            <a:r>
              <a:rPr lang="bg-BG" sz="2400" dirty="0"/>
              <a:t>на редица други заболявания; 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/>
              <a:t>Повече от 4 милиона души загубиха живота си за малко повече от година и </a:t>
            </a:r>
            <a:r>
              <a:rPr lang="bg-BG" sz="2400" dirty="0" smtClean="0"/>
              <a:t>половина</a:t>
            </a:r>
            <a:r>
              <a:rPr lang="bg-BG" sz="2400" dirty="0"/>
              <a:t>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Може </a:t>
            </a:r>
            <a:r>
              <a:rPr lang="bg-BG" sz="2400" dirty="0"/>
              <a:t>да бъде безмилостен и към млади хора в добро здраве и отлична форма, вкара ни в игра на своеобразна руска </a:t>
            </a:r>
            <a:r>
              <a:rPr lang="bg-BG" sz="2400" dirty="0" smtClean="0"/>
              <a:t>рулетка;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Потенциално </a:t>
            </a:r>
            <a:r>
              <a:rPr lang="bg-BG" sz="2400" dirty="0"/>
              <a:t>може да инфектира над 120 вида клетки в човешкия </a:t>
            </a:r>
            <a:r>
              <a:rPr lang="bg-BG" sz="2400" dirty="0" smtClean="0"/>
              <a:t>организъм; поразява </a:t>
            </a:r>
            <a:r>
              <a:rPr lang="bg-BG" sz="2400" dirty="0"/>
              <a:t>не само дихателната система, но и други органи и тъкани, включително сърдечносъдовата и нервната система, бъбреците, черния дроб, червата.</a:t>
            </a:r>
          </a:p>
        </p:txBody>
      </p:sp>
    </p:spTree>
    <p:extLst>
      <p:ext uri="{BB962C8B-B14F-4D97-AF65-F5344CB8AC3E}">
        <p14:creationId xmlns:p14="http://schemas.microsoft.com/office/powerpoint/2010/main" val="11514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4482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И още: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g-BG" sz="2400" dirty="0" smtClean="0"/>
              <a:t>връзка </a:t>
            </a:r>
            <a:r>
              <a:rPr lang="bg-BG" sz="2400" dirty="0"/>
              <a:t>на </a:t>
            </a:r>
            <a:r>
              <a:rPr lang="en-US" sz="2400" dirty="0"/>
              <a:t>SARS-CoV-2</a:t>
            </a:r>
            <a:r>
              <a:rPr lang="bg-BG" sz="2400" dirty="0"/>
              <a:t> с </a:t>
            </a:r>
            <a:r>
              <a:rPr lang="bg-BG" sz="2400" dirty="0" smtClean="0"/>
              <a:t>диабет тип 1?</a:t>
            </a:r>
            <a:endParaRPr lang="bg-BG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bg-BG" sz="2400" dirty="0" smtClean="0"/>
              <a:t>влияние  </a:t>
            </a:r>
            <a:r>
              <a:rPr lang="bg-BG" sz="2400" dirty="0"/>
              <a:t>върху репродуктивната система на </a:t>
            </a:r>
            <a:r>
              <a:rPr lang="bg-BG" sz="2400" dirty="0" smtClean="0"/>
              <a:t>мъжете</a:t>
            </a:r>
            <a:r>
              <a:rPr lang="bg-BG" sz="2400" dirty="0"/>
              <a:t>?</a:t>
            </a:r>
            <a:endParaRPr lang="bg-BG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bg-BG" sz="2400" dirty="0" smtClean="0"/>
              <a:t>„продължителен COVID-19“ и „</a:t>
            </a:r>
            <a:r>
              <a:rPr lang="en-US" sz="2400" dirty="0" smtClean="0"/>
              <a:t>post COVID-19”</a:t>
            </a:r>
            <a:r>
              <a:rPr lang="bg-BG" sz="2400" dirty="0" smtClean="0"/>
              <a:t>. </a:t>
            </a:r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8352928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800" b="1" dirty="0" smtClean="0">
                <a:latin typeface="Times New Roman"/>
                <a:ea typeface="Times New Roman"/>
                <a:cs typeface="Times New Roman"/>
              </a:rPr>
              <a:t>Защо </a:t>
            </a:r>
            <a:r>
              <a:rPr lang="en-US" sz="2800" b="1" dirty="0" smtClean="0">
                <a:latin typeface="Times New Roman"/>
                <a:ea typeface="Times New Roman"/>
                <a:cs typeface="Times New Roman"/>
              </a:rPr>
              <a:t>SARS-CoV-2 </a:t>
            </a:r>
            <a:r>
              <a:rPr lang="bg-BG" sz="2800" b="1" dirty="0">
                <a:latin typeface="Times New Roman"/>
                <a:ea typeface="Times New Roman"/>
                <a:cs typeface="Times New Roman"/>
              </a:rPr>
              <a:t>не бива да бъде </a:t>
            </a:r>
            <a:r>
              <a:rPr lang="bg-BG" sz="2800" b="1" dirty="0" smtClean="0">
                <a:latin typeface="Times New Roman"/>
                <a:ea typeface="Times New Roman"/>
                <a:cs typeface="Times New Roman"/>
              </a:rPr>
              <a:t>подценяван</a:t>
            </a:r>
            <a:r>
              <a:rPr lang="en-US" sz="2800" dirty="0" smtClean="0"/>
              <a:t> </a:t>
            </a:r>
            <a:endParaRPr lang="bg-BG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2196" y="4165337"/>
            <a:ext cx="8352928" cy="22159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2400" dirty="0">
                <a:latin typeface="Times New Roman"/>
                <a:ea typeface="Times New Roman"/>
                <a:cs typeface="Times New Roman"/>
              </a:rPr>
              <a:t>С</a:t>
            </a:r>
            <a:r>
              <a:rPr lang="bg-BG" sz="2400" dirty="0" smtClean="0">
                <a:latin typeface="Times New Roman"/>
                <a:ea typeface="Times New Roman"/>
                <a:cs typeface="Times New Roman"/>
              </a:rPr>
              <a:t>писание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“The Lancet”</a:t>
            </a:r>
            <a:r>
              <a:rPr lang="bg-BG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bg-BG" sz="2400" dirty="0" smtClean="0">
                <a:latin typeface="Times New Roman"/>
                <a:ea typeface="Times New Roman"/>
                <a:cs typeface="Times New Roman"/>
              </a:rPr>
              <a:t>(17 </a:t>
            </a:r>
            <a:r>
              <a:rPr lang="bg-BG" sz="2400" dirty="0">
                <a:latin typeface="Times New Roman"/>
                <a:ea typeface="Times New Roman"/>
                <a:cs typeface="Times New Roman"/>
              </a:rPr>
              <a:t>юли 2021 г</a:t>
            </a:r>
            <a:r>
              <a:rPr lang="bg-BG" sz="2400" dirty="0" smtClean="0">
                <a:latin typeface="Times New Roman"/>
                <a:ea typeface="Times New Roman"/>
                <a:cs typeface="Times New Roman"/>
              </a:rPr>
              <a:t>.) предупреждава, </a:t>
            </a:r>
            <a:r>
              <a:rPr lang="bg-BG" sz="2400" dirty="0">
                <a:latin typeface="Times New Roman"/>
                <a:ea typeface="Times New Roman"/>
                <a:cs typeface="Times New Roman"/>
              </a:rPr>
              <a:t>че 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COVID</a:t>
            </a:r>
            <a:r>
              <a:rPr lang="bg-BG" sz="2400" dirty="0">
                <a:latin typeface="Times New Roman"/>
                <a:ea typeface="Times New Roman"/>
                <a:cs typeface="Times New Roman"/>
              </a:rPr>
              <a:t> – 19 е </a:t>
            </a:r>
            <a:r>
              <a:rPr lang="bg-BG" sz="2400" dirty="0" smtClean="0">
                <a:latin typeface="Times New Roman"/>
                <a:ea typeface="Times New Roman"/>
                <a:cs typeface="Times New Roman"/>
              </a:rPr>
              <a:t>„</a:t>
            </a:r>
            <a:r>
              <a:rPr lang="bg-BG" sz="2400" dirty="0" err="1" smtClean="0">
                <a:latin typeface="Times New Roman"/>
                <a:ea typeface="Times New Roman"/>
                <a:cs typeface="Times New Roman"/>
              </a:rPr>
              <a:t>мултисистемно</a:t>
            </a:r>
            <a:r>
              <a:rPr lang="bg-BG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bg-BG" sz="2400" dirty="0">
                <a:latin typeface="Times New Roman"/>
                <a:ea typeface="Times New Roman"/>
                <a:cs typeface="Times New Roman"/>
              </a:rPr>
              <a:t>заболяване, което може да доведе до различни усложнения с важни краткосрочни и дългосрочни последици за пациентите, здравната система и обществото години след приключването на </a:t>
            </a:r>
            <a:r>
              <a:rPr lang="bg-BG" sz="2400" dirty="0" smtClean="0">
                <a:latin typeface="Times New Roman"/>
                <a:ea typeface="Times New Roman"/>
                <a:cs typeface="Times New Roman"/>
              </a:rPr>
              <a:t>пандемията“. </a:t>
            </a:r>
            <a:endParaRPr lang="bg-BG" sz="2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14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66954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Продължителен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COVID</a:t>
            </a:r>
            <a:r>
              <a:rPr lang="bg-BG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-19</a:t>
            </a:r>
            <a:endParaRPr lang="bg-BG" sz="2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628800"/>
            <a:ext cx="8856984" cy="1569660"/>
          </a:xfrm>
          <a:prstGeom prst="rect">
            <a:avLst/>
          </a:prstGeom>
          <a:noFill/>
          <a:ln w="38100">
            <a:solidFill>
              <a:srgbClr val="FFCC99"/>
            </a:solidFill>
          </a:ln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Ръководство за здравни работници </a:t>
            </a:r>
            <a:r>
              <a:rPr lang="bg-BG" sz="2400" dirty="0">
                <a:solidFill>
                  <a:prstClr val="black"/>
                </a:solidFill>
                <a:latin typeface="Times New Roman"/>
                <a:ea typeface="Times New Roman"/>
              </a:rPr>
              <a:t>във Великобритания описва т.нар. дълъг 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OVID-19</a:t>
            </a:r>
            <a:r>
              <a:rPr lang="bg-BG" sz="2400" dirty="0">
                <a:solidFill>
                  <a:prstClr val="black"/>
                </a:solidFill>
                <a:latin typeface="Times New Roman"/>
                <a:ea typeface="Times New Roman"/>
              </a:rPr>
              <a:t> като продължителност на симптомите </a:t>
            </a:r>
            <a:r>
              <a:rPr lang="bg-BG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повече от 12 седмици </a:t>
            </a:r>
            <a:r>
              <a:rPr lang="bg-BG" sz="2400" dirty="0">
                <a:solidFill>
                  <a:prstClr val="black"/>
                </a:solidFill>
                <a:latin typeface="Times New Roman"/>
                <a:ea typeface="Times New Roman"/>
              </a:rPr>
              <a:t>след инфекцията (</a:t>
            </a:r>
            <a:r>
              <a:rPr lang="bg-BG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тежка или лека</a:t>
            </a:r>
            <a:r>
              <a:rPr lang="bg-BG" sz="2400" dirty="0">
                <a:solidFill>
                  <a:prstClr val="black"/>
                </a:solidFill>
                <a:latin typeface="Times New Roman"/>
                <a:ea typeface="Times New Roman"/>
              </a:rPr>
              <a:t>), които не могат да бъдат обяснени с друга причина. </a:t>
            </a:r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356992"/>
            <a:ext cx="8784976" cy="34163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prstClr val="black"/>
                </a:solidFill>
              </a:rPr>
              <a:t>В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bg-BG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“Scientific Reports” </a:t>
            </a:r>
            <a:r>
              <a:rPr lang="bg-BG" sz="2400" b="1" dirty="0" smtClean="0">
                <a:solidFill>
                  <a:prstClr val="black"/>
                </a:solidFill>
              </a:rPr>
              <a:t>(09.08.2021) – представително проучване (т.нар</a:t>
            </a:r>
            <a:r>
              <a:rPr lang="bg-BG" sz="2400" b="1" dirty="0">
                <a:solidFill>
                  <a:prstClr val="black"/>
                </a:solidFill>
              </a:rPr>
              <a:t>. мета-анализ) </a:t>
            </a:r>
            <a:r>
              <a:rPr lang="bg-BG" sz="24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bg-BG" sz="2400" dirty="0" smtClean="0">
                <a:solidFill>
                  <a:prstClr val="black"/>
                </a:solidFill>
              </a:rPr>
              <a:t>данни </a:t>
            </a:r>
            <a:r>
              <a:rPr lang="bg-BG" sz="2400" dirty="0">
                <a:solidFill>
                  <a:prstClr val="black"/>
                </a:solidFill>
              </a:rPr>
              <a:t>за 47 910 пациенти на възраст от 17 до 87 години, </a:t>
            </a:r>
            <a:endParaRPr lang="bg-BG" sz="2400" dirty="0" smtClean="0">
              <a:solidFill>
                <a:prstClr val="black"/>
              </a:solidFill>
            </a:endParaRPr>
          </a:p>
          <a:p>
            <a:r>
              <a:rPr lang="bg-BG" sz="2400" dirty="0" smtClean="0">
                <a:solidFill>
                  <a:prstClr val="black"/>
                </a:solidFill>
              </a:rPr>
              <a:t>проследени </a:t>
            </a:r>
            <a:r>
              <a:rPr lang="bg-BG" sz="2400" dirty="0" smtClean="0">
                <a:solidFill>
                  <a:prstClr val="black"/>
                </a:solidFill>
              </a:rPr>
              <a:t>от </a:t>
            </a:r>
            <a:r>
              <a:rPr lang="bg-BG" sz="2400" dirty="0">
                <a:solidFill>
                  <a:prstClr val="black"/>
                </a:solidFill>
              </a:rPr>
              <a:t>14 до 110 дена след инфекцията. </a:t>
            </a:r>
            <a:endParaRPr lang="bg-BG" sz="2400" dirty="0" smtClean="0">
              <a:solidFill>
                <a:prstClr val="black"/>
              </a:solidFill>
            </a:endParaRPr>
          </a:p>
          <a:p>
            <a:endParaRPr lang="bg-BG" sz="2400" dirty="0" smtClean="0">
              <a:solidFill>
                <a:prstClr val="black"/>
              </a:solidFill>
            </a:endParaRPr>
          </a:p>
          <a:p>
            <a:r>
              <a:rPr lang="bg-BG" sz="2400" b="1" dirty="0" smtClean="0">
                <a:solidFill>
                  <a:srgbClr val="660033"/>
                </a:solidFill>
              </a:rPr>
              <a:t>При </a:t>
            </a:r>
            <a:r>
              <a:rPr lang="bg-BG" sz="2400" b="1" dirty="0">
                <a:solidFill>
                  <a:srgbClr val="660033"/>
                </a:solidFill>
              </a:rPr>
              <a:t>80% от </a:t>
            </a:r>
            <a:r>
              <a:rPr lang="bg-BG" sz="2400" b="1" dirty="0" err="1">
                <a:solidFill>
                  <a:srgbClr val="660033"/>
                </a:solidFill>
              </a:rPr>
              <a:t>преболедувалите</a:t>
            </a:r>
            <a:r>
              <a:rPr lang="bg-BG" sz="2400" b="1" dirty="0">
                <a:solidFill>
                  <a:srgbClr val="660033"/>
                </a:solidFill>
              </a:rPr>
              <a:t> </a:t>
            </a:r>
            <a:r>
              <a:rPr lang="en-US" sz="2400" b="1" dirty="0">
                <a:solidFill>
                  <a:srgbClr val="660033"/>
                </a:solidFill>
              </a:rPr>
              <a:t>COVID-19 </a:t>
            </a:r>
            <a:r>
              <a:rPr lang="bg-BG" sz="2400" b="1" dirty="0">
                <a:solidFill>
                  <a:srgbClr val="660033"/>
                </a:solidFill>
              </a:rPr>
              <a:t>хора се наблюдават продължителни ефекти седмици до месеци след това. </a:t>
            </a:r>
            <a:r>
              <a:rPr lang="bg-BG" sz="2400" dirty="0">
                <a:solidFill>
                  <a:prstClr val="black"/>
                </a:solidFill>
              </a:rPr>
              <a:t>Определена е честотата на 55 симптоми / признаци и лабораторни показатели.</a:t>
            </a:r>
          </a:p>
        </p:txBody>
      </p:sp>
    </p:spTree>
    <p:extLst>
      <p:ext uri="{BB962C8B-B14F-4D97-AF65-F5344CB8AC3E}">
        <p14:creationId xmlns:p14="http://schemas.microsoft.com/office/powerpoint/2010/main" val="26383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00808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умора </a:t>
            </a:r>
            <a:r>
              <a:rPr lang="bg-BG" sz="2400" dirty="0"/>
              <a:t>(58%), </a:t>
            </a:r>
            <a:endParaRPr lang="bg-BG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главоболие </a:t>
            </a:r>
            <a:r>
              <a:rPr lang="bg-BG" sz="2400" dirty="0"/>
              <a:t>(44%), </a:t>
            </a:r>
            <a:endParaRPr lang="bg-BG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разстройство </a:t>
            </a:r>
            <a:r>
              <a:rPr lang="bg-BG" sz="2400" dirty="0"/>
              <a:t>на вниманието (27%), </a:t>
            </a:r>
            <a:endParaRPr lang="bg-BG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загуба </a:t>
            </a:r>
            <a:r>
              <a:rPr lang="bg-BG" sz="2400" dirty="0"/>
              <a:t>на коса (25%) </a:t>
            </a:r>
            <a:endParaRPr lang="bg-BG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/>
              <a:t>задух </a:t>
            </a:r>
            <a:r>
              <a:rPr lang="bg-BG" sz="2400" dirty="0"/>
              <a:t>(24%). </a:t>
            </a:r>
            <a:endParaRPr lang="bg-BG" sz="2400" dirty="0" smtClean="0"/>
          </a:p>
          <a:p>
            <a:endParaRPr lang="bg-BG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bg-BG" sz="2400" dirty="0" smtClean="0"/>
              <a:t>дихателна </a:t>
            </a:r>
            <a:r>
              <a:rPr lang="bg-BG" sz="2400" dirty="0"/>
              <a:t>система (кашлица, усещане за </a:t>
            </a:r>
            <a:r>
              <a:rPr lang="bg-BG" sz="2400" dirty="0" err="1"/>
              <a:t>дискомфорт</a:t>
            </a:r>
            <a:r>
              <a:rPr lang="bg-BG" sz="2400" dirty="0"/>
              <a:t> в гърдите, сънна </a:t>
            </a:r>
            <a:r>
              <a:rPr lang="bg-BG" sz="2400" dirty="0" err="1"/>
              <a:t>апнея</a:t>
            </a:r>
            <a:r>
              <a:rPr lang="bg-BG" sz="2400" dirty="0"/>
              <a:t> – спиране на дишането по време на сън, </a:t>
            </a:r>
            <a:r>
              <a:rPr lang="bg-BG" sz="2400" dirty="0" err="1"/>
              <a:t>фиброза</a:t>
            </a:r>
            <a:r>
              <a:rPr lang="bg-BG" sz="2400" dirty="0"/>
              <a:t> на белия дроб), </a:t>
            </a:r>
            <a:endParaRPr lang="bg-BG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bg-BG" sz="2400" dirty="0" smtClean="0"/>
              <a:t>сърдечносъдовата </a:t>
            </a:r>
            <a:r>
              <a:rPr lang="bg-BG" sz="2400" dirty="0"/>
              <a:t>система (аритмия, миокардит), </a:t>
            </a:r>
            <a:endParaRPr lang="bg-BG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bg-BG" sz="2400" dirty="0" smtClean="0"/>
              <a:t>нервната </a:t>
            </a:r>
            <a:r>
              <a:rPr lang="bg-BG" sz="2400" dirty="0"/>
              <a:t>система (</a:t>
            </a:r>
            <a:r>
              <a:rPr lang="bg-BG" sz="2400" dirty="0" err="1"/>
              <a:t>деменция</a:t>
            </a:r>
            <a:r>
              <a:rPr lang="bg-BG" sz="2400" dirty="0"/>
              <a:t>, депресия, тревожност, </a:t>
            </a:r>
            <a:r>
              <a:rPr lang="bg-BG" sz="2400" dirty="0" err="1"/>
              <a:t>обсесивно-компулсивно</a:t>
            </a:r>
            <a:r>
              <a:rPr lang="bg-BG" sz="2400" dirty="0"/>
              <a:t> разстройство) и др. </a:t>
            </a:r>
            <a:endParaRPr lang="bg-BG" sz="2400" dirty="0" smtClean="0"/>
          </a:p>
          <a:p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60648"/>
            <a:ext cx="8964488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400" b="1" dirty="0" smtClean="0">
                <a:latin typeface="Times New Roman"/>
                <a:ea typeface="Times New Roman"/>
                <a:cs typeface="Times New Roman"/>
              </a:rPr>
              <a:t>Най-чести </a:t>
            </a:r>
            <a:r>
              <a:rPr lang="bg-BG" sz="2400" b="1" dirty="0">
                <a:solidFill>
                  <a:prstClr val="black"/>
                </a:solidFill>
              </a:rPr>
              <a:t>симптоми / признаци </a:t>
            </a:r>
            <a:r>
              <a:rPr lang="bg-BG" sz="2400" b="1" dirty="0" smtClean="0">
                <a:solidFill>
                  <a:prstClr val="black"/>
                </a:solidFill>
              </a:rPr>
              <a:t>при п</a:t>
            </a:r>
            <a:r>
              <a:rPr lang="bg-BG" sz="2400" b="1" dirty="0" smtClean="0">
                <a:latin typeface="Times New Roman"/>
                <a:ea typeface="Times New Roman"/>
                <a:cs typeface="Times New Roman"/>
              </a:rPr>
              <a:t>родължителен 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COVID</a:t>
            </a:r>
            <a:r>
              <a:rPr lang="bg-BG" sz="2400" b="1" dirty="0" smtClean="0">
                <a:latin typeface="Times New Roman"/>
                <a:ea typeface="Times New Roman"/>
                <a:cs typeface="Times New Roman"/>
              </a:rPr>
              <a:t>-19</a:t>
            </a:r>
            <a:endParaRPr lang="bg-BG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81631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4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диана">
  <a:themeElements>
    <a:clrScheme name="Медиана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Медиана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диана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Медиана">
  <a:themeElements>
    <a:clrScheme name="Медиана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Медиана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диана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Медиана">
  <a:themeElements>
    <a:clrScheme name="Медиана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Медиана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диана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Медиана">
  <a:themeElements>
    <a:clrScheme name="Медиана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Медиана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диана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5653</TotalTime>
  <Words>3317</Words>
  <Application>Microsoft Office PowerPoint</Application>
  <PresentationFormat>On-screen Show (4:3)</PresentationFormat>
  <Paragraphs>312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Медиана</vt:lpstr>
      <vt:lpstr>Default Design</vt:lpstr>
      <vt:lpstr>2_Медиана</vt:lpstr>
      <vt:lpstr>1_Медиана</vt:lpstr>
      <vt:lpstr>3_Медиана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CompuDent</dc:creator>
  <cp:lastModifiedBy>Radostina</cp:lastModifiedBy>
  <cp:revision>250</cp:revision>
  <dcterms:created xsi:type="dcterms:W3CDTF">2020-03-29T11:24:29Z</dcterms:created>
  <dcterms:modified xsi:type="dcterms:W3CDTF">2021-09-14T06:56:54Z</dcterms:modified>
</cp:coreProperties>
</file>