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74" r:id="rId5"/>
    <p:sldId id="260" r:id="rId6"/>
    <p:sldId id="266" r:id="rId7"/>
    <p:sldId id="275" r:id="rId8"/>
    <p:sldId id="276" r:id="rId9"/>
    <p:sldId id="279" r:id="rId10"/>
    <p:sldId id="258" r:id="rId11"/>
    <p:sldId id="262" r:id="rId12"/>
    <p:sldId id="280" r:id="rId13"/>
    <p:sldId id="281" r:id="rId14"/>
    <p:sldId id="278" r:id="rId15"/>
    <p:sldId id="282" r:id="rId16"/>
    <p:sldId id="283" r:id="rId17"/>
    <p:sldId id="285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EF73-CF4A-4F8E-BED2-FFB6D101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6E585-5B5D-41DE-96FE-A340BED16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C5BB-4BA3-4C64-A38F-4E87AAC2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CBCCF-F180-481D-9E07-AFB54530D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19DD0-27E8-4A11-BCD9-C695187A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1C26-D7CC-4B42-8F4C-3E0A5231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DAD261-10AD-4751-A53F-02334C6ED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274B7-C112-4BFD-8538-B760D760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66C6-2381-45AA-ACFC-D2339EA0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8514-E6E0-4E6B-A09F-F1DC87FE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B3403-8246-4930-8D94-358C04DCF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44A14-2BEC-478E-BC74-A115B04C1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A673E-8937-475D-9B03-857EA743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61F99-4F20-466C-951A-0C8C77F5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81926-C302-48F3-89EE-C0F03C93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519C-43A5-407A-B6E0-C33EE0D6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20F70-4985-48C3-A213-65622A443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A1F0-EABA-4DC5-9B35-EDB37DC5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F834-9F9C-4E67-978C-9F1FE22A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897EE-BF23-4D14-B40A-EF0D95CB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7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7AB5-84DF-40A7-8284-1C3283DF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0C18D-5954-4DFE-AFC4-2881403D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86D9D-343F-4F38-9E04-83409874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0B258-B02A-48EA-965E-3AF16B70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598AC-14ED-430A-AD62-6C546A15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4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DFBE-40CD-40A4-B0EC-90EFA8DD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E169-21C2-4222-89F6-345D1E8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4A4E5-ECC5-43D0-8AB1-37DC7869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1C118-E21D-40B5-91E5-85A9A060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8FAFA-3E2D-4AAA-B018-56EB7ADB9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96185-0B52-4E0D-9117-3614C661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3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74B7-B1F2-4362-A47D-C035E01B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BD98D-39E0-42B7-8497-C94B7B2CA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F0B5F-1E9B-4DB0-8DF5-81672EB17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F97C6-2224-4437-A7CB-6FF4F0EDB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58D5F-8551-4492-AC8D-791EE2AB2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18A9E-E3C7-4304-BA9A-EAE107A6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016B0-0688-4A0A-8B90-8D35F203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BBB3B-CAD1-49A1-B879-470E8FD4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1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E7678-8A8F-45B9-930E-FDCE1E90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EAF54-D7CF-4AB3-8134-C076D277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5E34C-77C2-4931-A72B-9E1E89D0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21845-4215-4B5E-AC0C-AB4D87DF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9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09429-0781-44E0-A2EF-63AD7DCE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4FEA2-A304-4F53-B00D-C0E2FB17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B7DA4-6C76-47C5-9696-4E86AE9E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1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508E-5BF9-4F73-84BC-1780C56E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3BB8-5672-43B5-8160-0D8FD9600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58DE7-E2ED-49CE-BE4F-FC9B52C39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D8ED4-FD8D-45FF-9AE0-22A048B5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F0852-5029-47D2-8482-C4E4344D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9149A-B926-492B-A243-4844D14D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28A8-6ED7-47B7-9F9D-B7433A42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05556-C29D-415F-8C2A-25B213E87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30DBF-C164-492A-8235-C028D4392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5CA3-CB77-43B9-82A7-1F7B4449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3C39F-3011-42EB-A6EE-04FAF144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A0F9C-5756-43B9-9A35-F1D32F31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66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38798-AF17-4EE6-91F8-C6C2A940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5DBFB-345E-4F20-B1EF-C32F8B31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19259-D93F-44BE-BCD6-B9E975083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08C02-C8D7-4CB8-829C-CB816070E94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C4247-23F9-4600-98E7-450D267FD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B9A65-8FA3-4BDF-9FB6-D0FCF2F49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47C8-8A5D-4591-87E0-4E932198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1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FC23-AA38-4987-944D-AE713342F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279" y="1491140"/>
            <a:ext cx="9650136" cy="410558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Център за компетентност 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„Устойчиво оползотворяване на био-ресурси и отпадъци от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лечебни и ароматични растения за иновативни биоактивни продукти“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Проект BG05M2OP001-1.002-0012-C01</a:t>
            </a:r>
            <a:br>
              <a:rPr lang="ru-RU" sz="4000" dirty="0"/>
            </a:b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D1FB6-A639-4D40-9010-1919A8FF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1586"/>
            <a:ext cx="12275890" cy="1266414"/>
          </a:xfrm>
          <a:prstGeom prst="rect">
            <a:avLst/>
          </a:prstGeom>
        </p:spPr>
      </p:pic>
      <p:pic>
        <p:nvPicPr>
          <p:cNvPr id="7" name="Picture 6" descr="ERDF-c">
            <a:extLst>
              <a:ext uri="{FF2B5EF4-FFF2-40B4-BE49-F238E27FC236}">
                <a16:creationId xmlns:a16="http://schemas.microsoft.com/office/drawing/2014/main" id="{B01CC4B9-9755-4E30-958A-0330883880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t="641" r="525" b="-5193"/>
          <a:stretch>
            <a:fillRect/>
          </a:stretch>
        </p:blipFill>
        <p:spPr bwMode="auto">
          <a:xfrm>
            <a:off x="-64689" y="-53826"/>
            <a:ext cx="1368152" cy="14141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258FA-5847-4C9C-AE82-C452DFF8A2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9003" y="99911"/>
            <a:ext cx="1735073" cy="13963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18F249-B855-442C-8624-2B21D7EA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93" y="108144"/>
            <a:ext cx="2395909" cy="10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Process 28"/>
          <p:cNvSpPr/>
          <p:nvPr/>
        </p:nvSpPr>
        <p:spPr>
          <a:xfrm>
            <a:off x="2207568" y="4265477"/>
            <a:ext cx="2097024" cy="1755663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Right Arrow Callout 13"/>
          <p:cNvSpPr/>
          <p:nvPr/>
        </p:nvSpPr>
        <p:spPr>
          <a:xfrm>
            <a:off x="1991544" y="1673190"/>
            <a:ext cx="2592288" cy="1800200"/>
          </a:xfrm>
          <a:prstGeom prst="rightArrowCallout">
            <a:avLst>
              <a:gd name="adj1" fmla="val 25000"/>
              <a:gd name="adj2" fmla="val 25000"/>
              <a:gd name="adj3" fmla="val 22676"/>
              <a:gd name="adj4" fmla="val 75309"/>
            </a:avLst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TextBox 14"/>
          <p:cNvSpPr txBox="1"/>
          <p:nvPr/>
        </p:nvSpPr>
        <p:spPr>
          <a:xfrm>
            <a:off x="2037626" y="1708444"/>
            <a:ext cx="1826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НП-1</a:t>
            </a:r>
            <a:r>
              <a:rPr lang="en-US" sz="1400" b="1" dirty="0">
                <a:solidFill>
                  <a:srgbClr val="000000"/>
                </a:solidFill>
                <a:ea typeface="Times New Roman"/>
                <a:cs typeface="Times New Roman"/>
              </a:rPr>
              <a:t> –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Агробиотехнологии</a:t>
            </a:r>
            <a:r>
              <a:rPr lang="ru-RU" sz="14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лечебни</a:t>
            </a:r>
            <a:r>
              <a:rPr lang="ru-RU" sz="14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ароматични</a:t>
            </a:r>
            <a:r>
              <a:rPr lang="ru-RU" sz="1400" b="1" dirty="0">
                <a:solidFill>
                  <a:srgbClr val="000000"/>
                </a:solidFill>
                <a:ea typeface="Times New Roman"/>
                <a:cs typeface="Times New Roman"/>
              </a:rPr>
              <a:t> растения (ЛАР) и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функционално</a:t>
            </a:r>
            <a:r>
              <a:rPr lang="ru-RU" sz="14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характеризиране</a:t>
            </a:r>
            <a:r>
              <a:rPr lang="ru-RU" sz="14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4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агробио-отпадъци</a:t>
            </a:r>
            <a:endParaRPr lang="bg-BG" sz="1400" kern="150" dirty="0">
              <a:latin typeface="Times New Roman"/>
              <a:ea typeface="Times New Roman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4908327" y="1673190"/>
            <a:ext cx="2736304" cy="1800200"/>
          </a:xfrm>
          <a:prstGeom prst="rightArrowCallout">
            <a:avLst>
              <a:gd name="adj1" fmla="val 25000"/>
              <a:gd name="adj2" fmla="val 25000"/>
              <a:gd name="adj3" fmla="val 22676"/>
              <a:gd name="adj4" fmla="val 75309"/>
            </a:avLst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TextBox 16"/>
          <p:cNvSpPr txBox="1"/>
          <p:nvPr/>
        </p:nvSpPr>
        <p:spPr>
          <a:xfrm>
            <a:off x="4962751" y="1708358"/>
            <a:ext cx="20162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НП-2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–</a:t>
            </a:r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Определяне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химичния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профил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ЛАР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агробио-отпадъци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с цел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идентифициране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изолиране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биоактивни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компоненти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продукти</a:t>
            </a:r>
            <a:endParaRPr lang="ru-RU" sz="1300" b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18" name="Right Arrow Callout 17"/>
          <p:cNvSpPr/>
          <p:nvPr/>
        </p:nvSpPr>
        <p:spPr>
          <a:xfrm rot="5400000">
            <a:off x="7715010" y="1870351"/>
            <a:ext cx="2484482" cy="1980681"/>
          </a:xfrm>
          <a:prstGeom prst="rightArrowCallout">
            <a:avLst>
              <a:gd name="adj1" fmla="val 20274"/>
              <a:gd name="adj2" fmla="val 18892"/>
              <a:gd name="adj3" fmla="val 20013"/>
              <a:gd name="adj4" fmla="val 72200"/>
            </a:avLst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8022633" y="1724302"/>
            <a:ext cx="187220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НП-3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–</a:t>
            </a:r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Биологична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активност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екстракти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, фракции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индивидуални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компоненти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,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получени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от ЛАР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агробио-отпадъци</a:t>
            </a:r>
            <a:endParaRPr lang="ru-RU" sz="1300" b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23" name="Right Arrow Callout 22"/>
          <p:cNvSpPr/>
          <p:nvPr/>
        </p:nvSpPr>
        <p:spPr>
          <a:xfrm flipH="1">
            <a:off x="7392144" y="4264560"/>
            <a:ext cx="2592288" cy="1756728"/>
          </a:xfrm>
          <a:prstGeom prst="rightArrowCallout">
            <a:avLst>
              <a:gd name="adj1" fmla="val 25000"/>
              <a:gd name="adj2" fmla="val 25000"/>
              <a:gd name="adj3" fmla="val 22676"/>
              <a:gd name="adj4" fmla="val 75309"/>
            </a:avLst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8068264" y="4328518"/>
            <a:ext cx="18370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НП-4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– </a:t>
            </a:r>
          </a:p>
          <a:p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Технологии за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преработка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ЛАР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агробио-отпадъци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–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получаване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биоактивни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компоненти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синтетични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аналози</a:t>
            </a:r>
            <a:endParaRPr lang="ru-RU" sz="1300" b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25" name="Right Arrow Callout 24"/>
          <p:cNvSpPr/>
          <p:nvPr/>
        </p:nvSpPr>
        <p:spPr>
          <a:xfrm flipH="1">
            <a:off x="4511824" y="4264560"/>
            <a:ext cx="2664296" cy="1756728"/>
          </a:xfrm>
          <a:prstGeom prst="rightArrowCallout">
            <a:avLst>
              <a:gd name="adj1" fmla="val 25000"/>
              <a:gd name="adj2" fmla="val 25000"/>
              <a:gd name="adj3" fmla="val 22676"/>
              <a:gd name="adj4" fmla="val 76916"/>
            </a:avLst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TextBox 25"/>
          <p:cNvSpPr txBox="1"/>
          <p:nvPr/>
        </p:nvSpPr>
        <p:spPr>
          <a:xfrm>
            <a:off x="5237022" y="4400525"/>
            <a:ext cx="19390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НП-5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 – </a:t>
            </a:r>
          </a:p>
          <a:p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Полимерни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композитни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 (нано)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материали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за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нутрацевтици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козметични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формулировки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9576" y="4401442"/>
            <a:ext cx="19390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u="sng" dirty="0">
                <a:solidFill>
                  <a:srgbClr val="000000"/>
                </a:solidFill>
                <a:ea typeface="Times New Roman"/>
                <a:cs typeface="Times New Roman"/>
              </a:rPr>
              <a:t>НП-6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 – </a:t>
            </a:r>
          </a:p>
          <a:p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Иновативни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технологии и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процеси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за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получаване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продукти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растителна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основа за </a:t>
            </a:r>
            <a:r>
              <a:rPr lang="ru-RU" sz="1300" b="1" dirty="0" err="1">
                <a:solidFill>
                  <a:srgbClr val="000000"/>
                </a:solidFill>
                <a:ea typeface="Times New Roman"/>
                <a:cs typeface="Times New Roman"/>
              </a:rPr>
              <a:t>здравословен</a:t>
            </a:r>
            <a:r>
              <a:rPr lang="ru-RU" sz="1300" b="1" dirty="0">
                <a:solidFill>
                  <a:srgbClr val="000000"/>
                </a:solidFill>
                <a:ea typeface="Times New Roman"/>
                <a:cs typeface="Times New Roman"/>
              </a:rPr>
              <a:t> начин на живот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10836" y="188641"/>
            <a:ext cx="7058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Научни проекти –съдържат и описват </a:t>
            </a:r>
          </a:p>
          <a:p>
            <a:pPr algn="ctr"/>
            <a:r>
              <a:rPr lang="bg-BG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планираните научни дейности</a:t>
            </a:r>
          </a:p>
        </p:txBody>
      </p:sp>
    </p:spTree>
    <p:extLst>
      <p:ext uri="{BB962C8B-B14F-4D97-AF65-F5344CB8AC3E}">
        <p14:creationId xmlns:p14="http://schemas.microsoft.com/office/powerpoint/2010/main" val="265818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D47BC6-2DC9-460D-8360-7006E07586C7}"/>
              </a:ext>
            </a:extLst>
          </p:cNvPr>
          <p:cNvSpPr/>
          <p:nvPr/>
        </p:nvSpPr>
        <p:spPr>
          <a:xfrm>
            <a:off x="937336" y="111473"/>
            <a:ext cx="10854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4000" b="1" dirty="0">
                <a:solidFill>
                  <a:srgbClr val="49702E"/>
                </a:solidFill>
                <a:latin typeface="Comic Sans MS" panose="030F0702030302020204" pitchFamily="66" charset="0"/>
              </a:rPr>
              <a:t>Департамент "</a:t>
            </a:r>
            <a:r>
              <a:rPr lang="bg-BG" sz="4000" b="1" dirty="0" err="1">
                <a:solidFill>
                  <a:srgbClr val="49702E"/>
                </a:solidFill>
                <a:latin typeface="Comic Sans MS" panose="030F0702030302020204" pitchFamily="66" charset="0"/>
              </a:rPr>
              <a:t>Агробиотехнологии</a:t>
            </a:r>
            <a:r>
              <a:rPr lang="bg-BG" sz="4000" b="1" dirty="0">
                <a:solidFill>
                  <a:srgbClr val="49702E"/>
                </a:solidFill>
                <a:latin typeface="Comic Sans MS" panose="030F0702030302020204" pitchFamily="66" charset="0"/>
              </a:rPr>
              <a:t>„ (АБИ)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5128E-60E8-4700-ABA8-4F73E119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659"/>
            <a:ext cx="6592711" cy="3973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304A2-37BC-4F49-BBEB-1886D7A34A14}"/>
              </a:ext>
            </a:extLst>
          </p:cNvPr>
          <p:cNvSpPr txBox="1"/>
          <p:nvPr/>
        </p:nvSpPr>
        <p:spPr>
          <a:xfrm>
            <a:off x="6693051" y="1856696"/>
            <a:ext cx="5333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omic Sans MS" panose="030F0702030302020204" pitchFamily="66" charset="0"/>
              </a:rPr>
              <a:t>Система за атомно-</a:t>
            </a:r>
            <a:r>
              <a:rPr lang="ru-RU" sz="2000" b="1" dirty="0" err="1">
                <a:latin typeface="Comic Sans MS" panose="030F0702030302020204" pitchFamily="66" charset="0"/>
              </a:rPr>
              <a:t>емисионна</a:t>
            </a:r>
            <a:r>
              <a:rPr lang="ru-RU" sz="2000" b="1" dirty="0">
                <a:latin typeface="Comic Sans MS" panose="030F0702030302020204" pitchFamily="66" charset="0"/>
              </a:rPr>
              <a:t> спектроскопия на </a:t>
            </a:r>
            <a:r>
              <a:rPr lang="ru-RU" sz="2000" b="1" dirty="0" err="1">
                <a:latin typeface="Comic Sans MS" panose="030F0702030302020204" pitchFamily="66" charset="0"/>
              </a:rPr>
              <a:t>микровълново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индуцирана</a:t>
            </a:r>
            <a:r>
              <a:rPr lang="ru-RU" sz="2000" b="1" dirty="0">
                <a:latin typeface="Comic Sans MS" panose="030F0702030302020204" pitchFamily="66" charset="0"/>
              </a:rPr>
              <a:t> плазма (MP-AES)</a:t>
            </a:r>
            <a:r>
              <a:rPr lang="en-US" sz="2000" b="1" dirty="0">
                <a:latin typeface="Comic Sans MS" panose="030F0702030302020204" pitchFamily="66" charset="0"/>
              </a:rPr>
              <a:t>;</a:t>
            </a:r>
            <a:endParaRPr lang="bg-BG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omic Sans MS" panose="030F0702030302020204" pitchFamily="66" charset="0"/>
              </a:rPr>
              <a:t>Система за </a:t>
            </a:r>
            <a:r>
              <a:rPr lang="ru-RU" sz="2000" b="1" dirty="0" err="1">
                <a:latin typeface="Comic Sans MS" panose="030F0702030302020204" pitchFamily="66" charset="0"/>
              </a:rPr>
              <a:t>течна</a:t>
            </a:r>
            <a:r>
              <a:rPr lang="ru-RU" sz="2000" b="1" dirty="0">
                <a:latin typeface="Comic Sans MS" panose="030F0702030302020204" pitchFamily="66" charset="0"/>
              </a:rPr>
              <a:t> хроматография с TOF </a:t>
            </a:r>
            <a:r>
              <a:rPr lang="ru-RU" sz="2000" b="1" dirty="0" err="1">
                <a:latin typeface="Comic Sans MS" panose="030F0702030302020204" pitchFamily="66" charset="0"/>
              </a:rPr>
              <a:t>масспектрометричен</a:t>
            </a:r>
            <a:r>
              <a:rPr lang="ru-RU" sz="2000" b="1" dirty="0">
                <a:latin typeface="Comic Sans MS" panose="030F0702030302020204" pitchFamily="66" charset="0"/>
              </a:rPr>
              <a:t> детектор</a:t>
            </a:r>
            <a:r>
              <a:rPr lang="en-US" sz="2000" b="1" dirty="0">
                <a:latin typeface="Comic Sans MS" panose="030F0702030302020204" pitchFamily="66" charset="0"/>
              </a:rPr>
              <a:t>;</a:t>
            </a:r>
            <a:endParaRPr lang="bg-BG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omic Sans MS" panose="030F0702030302020204" pitchFamily="66" charset="0"/>
              </a:rPr>
              <a:t>Система за </a:t>
            </a:r>
            <a:r>
              <a:rPr lang="ru-RU" sz="2000" b="1" dirty="0" err="1">
                <a:latin typeface="Comic Sans MS" panose="030F0702030302020204" pitchFamily="66" charset="0"/>
              </a:rPr>
              <a:t>течна</a:t>
            </a:r>
            <a:r>
              <a:rPr lang="ru-RU" sz="2000" b="1" dirty="0">
                <a:latin typeface="Comic Sans MS" panose="030F0702030302020204" pitchFamily="66" charset="0"/>
              </a:rPr>
              <a:t> хроматография с ELSD детектор</a:t>
            </a:r>
            <a:r>
              <a:rPr lang="en-US" sz="2000" b="1" dirty="0">
                <a:latin typeface="Comic Sans MS" panose="030F0702030302020204" pitchFamily="66" charset="0"/>
              </a:rPr>
              <a:t>;</a:t>
            </a:r>
            <a:endParaRPr lang="bg-BG" sz="2000" b="1" dirty="0">
              <a:latin typeface="Comic Sans MS" panose="030F0702030302020204" pitchFamily="66" charset="0"/>
            </a:endParaRPr>
          </a:p>
          <a:p>
            <a:endParaRPr lang="en-US" sz="20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omic Sans MS" panose="030F0702030302020204" pitchFamily="66" charset="0"/>
              </a:rPr>
              <a:t>Система за </a:t>
            </a:r>
            <a:r>
              <a:rPr lang="ru-RU" sz="2000" b="1" dirty="0" err="1">
                <a:latin typeface="Comic Sans MS" panose="030F0702030302020204" pitchFamily="66" charset="0"/>
              </a:rPr>
              <a:t>газова</a:t>
            </a:r>
            <a:r>
              <a:rPr lang="ru-RU" sz="2000" b="1" dirty="0">
                <a:latin typeface="Comic Sans MS" panose="030F0702030302020204" pitchFamily="66" charset="0"/>
              </a:rPr>
              <a:t> хроматография с FID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bg-BG" sz="2000" b="1" dirty="0">
                <a:latin typeface="Comic Sans MS" panose="030F0702030302020204" pitchFamily="66" charset="0"/>
              </a:rPr>
              <a:t>и </a:t>
            </a:r>
            <a:r>
              <a:rPr lang="en-US" sz="2000" b="1" dirty="0">
                <a:latin typeface="Comic Sans MS" panose="030F0702030302020204" pitchFamily="66" charset="0"/>
              </a:rPr>
              <a:t>MS</a:t>
            </a:r>
            <a:r>
              <a:rPr lang="ru-RU" sz="2000" b="1" dirty="0">
                <a:latin typeface="Comic Sans MS" panose="030F0702030302020204" pitchFamily="66" charset="0"/>
              </a:rPr>
              <a:t> детектор</a:t>
            </a:r>
            <a:r>
              <a:rPr lang="bg-BG" sz="2000" b="1" dirty="0">
                <a:latin typeface="Comic Sans MS" panose="030F0702030302020204" pitchFamily="66" charset="0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77476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2C285-3E64-4507-B8A9-230CED287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0" y="1167294"/>
            <a:ext cx="3546545" cy="2659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EE4EE-79BE-4F41-99A6-E91AE4BD1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6" y="1304768"/>
            <a:ext cx="3518628" cy="2638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E6FCC-C886-40FF-89AC-01F6D891F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5" y="3993160"/>
            <a:ext cx="3819787" cy="2864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D74754-7526-418D-9256-C98A2D074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8" y="3993160"/>
            <a:ext cx="3819786" cy="2864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5343A-1AC1-4E95-9ECF-F4C06C075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0528" y="4351265"/>
            <a:ext cx="2864840" cy="2148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6AC0EC-2B0E-4CC9-BEC3-B2A829C8BE70}"/>
              </a:ext>
            </a:extLst>
          </p:cNvPr>
          <p:cNvSpPr txBox="1"/>
          <p:nvPr/>
        </p:nvSpPr>
        <p:spPr>
          <a:xfrm>
            <a:off x="698425" y="84599"/>
            <a:ext cx="1070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702E"/>
                </a:solidFill>
                <a:latin typeface="Comic Sans MS" panose="030F0702030302020204" pitchFamily="66" charset="0"/>
              </a:rPr>
              <a:t>Департамент "</a:t>
            </a:r>
            <a:r>
              <a:rPr lang="ru-RU" sz="3200" b="1" dirty="0" err="1">
                <a:solidFill>
                  <a:srgbClr val="49702E"/>
                </a:solidFill>
                <a:latin typeface="Comic Sans MS" panose="030F0702030302020204" pitchFamily="66" charset="0"/>
              </a:rPr>
              <a:t>Биоактивни</a:t>
            </a:r>
            <a:r>
              <a:rPr lang="ru-RU" sz="3200" b="1" dirty="0">
                <a:solidFill>
                  <a:srgbClr val="49702E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49702E"/>
                </a:solidFill>
                <a:latin typeface="Comic Sans MS" panose="030F0702030302020204" pitchFamily="66" charset="0"/>
              </a:rPr>
              <a:t>природни</a:t>
            </a:r>
            <a:r>
              <a:rPr lang="ru-RU" sz="3200" b="1" dirty="0">
                <a:solidFill>
                  <a:srgbClr val="49702E"/>
                </a:solidFill>
                <a:latin typeface="Comic Sans MS" panose="030F0702030302020204" pitchFamily="66" charset="0"/>
              </a:rPr>
              <a:t> и </a:t>
            </a:r>
            <a:r>
              <a:rPr lang="ru-RU" sz="3200" b="1" dirty="0" err="1">
                <a:solidFill>
                  <a:srgbClr val="49702E"/>
                </a:solidFill>
                <a:latin typeface="Comic Sans MS" panose="030F0702030302020204" pitchFamily="66" charset="0"/>
              </a:rPr>
              <a:t>синтетични</a:t>
            </a:r>
            <a:r>
              <a:rPr lang="ru-RU" sz="3200" b="1" dirty="0">
                <a:solidFill>
                  <a:srgbClr val="49702E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49702E"/>
                </a:solidFill>
                <a:latin typeface="Comic Sans MS" panose="030F0702030302020204" pitchFamily="66" charset="0"/>
              </a:rPr>
              <a:t>съединения</a:t>
            </a:r>
            <a:r>
              <a:rPr lang="ru-RU" sz="3200" b="1" dirty="0">
                <a:solidFill>
                  <a:srgbClr val="49702E"/>
                </a:solidFill>
                <a:latin typeface="Comic Sans MS" panose="030F0702030302020204" pitchFamily="66" charset="0"/>
              </a:rPr>
              <a:t>« (ИОХЦФ-БАН)</a:t>
            </a:r>
            <a:endParaRPr lang="bg-BG" sz="3200" dirty="0">
              <a:solidFill>
                <a:srgbClr val="49702E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2AEC28-0C4E-41F4-AC8C-DE97E067C3AB}"/>
              </a:ext>
            </a:extLst>
          </p:cNvPr>
          <p:cNvSpPr txBox="1"/>
          <p:nvPr/>
        </p:nvSpPr>
        <p:spPr>
          <a:xfrm>
            <a:off x="4218962" y="1128320"/>
            <a:ext cx="3740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Ултра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високо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масспектрометър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висока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разделителна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способност</a:t>
            </a:r>
            <a:r>
              <a:rPr lang="en-US" sz="1100" b="1" dirty="0">
                <a:latin typeface="Comic Sans MS" panose="030F0702030302020204" pitchFamily="66" charset="0"/>
              </a:rPr>
              <a:t> (Orbitrap)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27A16D-CBE3-4C5C-BBC9-BD87A253B1A7}"/>
              </a:ext>
            </a:extLst>
          </p:cNvPr>
          <p:cNvSpPr txBox="1"/>
          <p:nvPr/>
        </p:nvSpPr>
        <p:spPr>
          <a:xfrm>
            <a:off x="4899171" y="1700170"/>
            <a:ext cx="3000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Високоефективен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тройно-квадруполен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масдетектор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9EE9AC62-BEA9-49DD-92B8-7D17B266A077}"/>
              </a:ext>
            </a:extLst>
          </p:cNvPr>
          <p:cNvSpPr/>
          <p:nvPr/>
        </p:nvSpPr>
        <p:spPr>
          <a:xfrm>
            <a:off x="4000848" y="1327598"/>
            <a:ext cx="218114" cy="1740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7EDEFDD1-D950-4525-AE4D-B4895D09581F}"/>
              </a:ext>
            </a:extLst>
          </p:cNvPr>
          <p:cNvSpPr/>
          <p:nvPr/>
        </p:nvSpPr>
        <p:spPr>
          <a:xfrm rot="10800000">
            <a:off x="7959579" y="1828577"/>
            <a:ext cx="218114" cy="1740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2CCB0C-EF93-4F02-8665-D5844C9D5CBF}"/>
              </a:ext>
            </a:extLst>
          </p:cNvPr>
          <p:cNvSpPr txBox="1"/>
          <p:nvPr/>
        </p:nvSpPr>
        <p:spPr>
          <a:xfrm>
            <a:off x="3813772" y="2243462"/>
            <a:ext cx="425486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Високоефективен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рефрактометричен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</a:t>
            </a:r>
            <a:r>
              <a:rPr lang="en-US" sz="1100" b="1" dirty="0">
                <a:latin typeface="Comic Sans MS" panose="030F0702030302020204" pitchFamily="66" charset="0"/>
              </a:rPr>
              <a:t> и UV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детектор,Пловдив</a:t>
            </a:r>
            <a:r>
              <a:rPr lang="en-US" sz="1100" b="1" dirty="0">
                <a:latin typeface="Comic Sans MS" panose="030F0702030302020204" pitchFamily="66" charset="0"/>
              </a:rPr>
              <a:t> – ЛБАВ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F2CAF-9175-4A41-A1C9-66619FB87772}"/>
              </a:ext>
            </a:extLst>
          </p:cNvPr>
          <p:cNvSpPr txBox="1"/>
          <p:nvPr/>
        </p:nvSpPr>
        <p:spPr>
          <a:xfrm>
            <a:off x="3927186" y="2851269"/>
            <a:ext cx="2137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Високоефективен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3D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диодна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матрица</a:t>
            </a:r>
            <a:r>
              <a:rPr lang="en-US" sz="1100" b="1" dirty="0">
                <a:latin typeface="Comic Sans MS" panose="030F0702030302020204" pitchFamily="66" charset="0"/>
              </a:rPr>
              <a:t> и </a:t>
            </a:r>
            <a:r>
              <a:rPr lang="en-US" sz="1100" b="1" dirty="0" err="1">
                <a:latin typeface="Comic Sans MS" panose="030F0702030302020204" pitchFamily="66" charset="0"/>
              </a:rPr>
              <a:t>фракционен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колектор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6B1E8CF0-0A81-4E9B-B60A-59F2B9FCC0DA}"/>
              </a:ext>
            </a:extLst>
          </p:cNvPr>
          <p:cNvSpPr/>
          <p:nvPr/>
        </p:nvSpPr>
        <p:spPr>
          <a:xfrm rot="17856796">
            <a:off x="4169328" y="3714766"/>
            <a:ext cx="218114" cy="1740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0D8D10-6BD4-44AB-B9B9-90317059148F}"/>
              </a:ext>
            </a:extLst>
          </p:cNvPr>
          <p:cNvSpPr txBox="1"/>
          <p:nvPr/>
        </p:nvSpPr>
        <p:spPr>
          <a:xfrm>
            <a:off x="6064384" y="2798139"/>
            <a:ext cx="21486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Високоефективен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за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определяне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на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частици</a:t>
            </a:r>
            <a:r>
              <a:rPr lang="en-US" sz="1100" b="1" dirty="0">
                <a:latin typeface="Comic Sans MS" panose="030F0702030302020204" pitchFamily="66" charset="0"/>
              </a:rPr>
              <a:t>, </a:t>
            </a:r>
            <a:r>
              <a:rPr lang="bg-BG" sz="1100" b="1" dirty="0" err="1">
                <a:latin typeface="Comic Sans MS" panose="030F0702030302020204" pitchFamily="66" charset="0"/>
              </a:rPr>
              <a:t>рефрактометричен</a:t>
            </a:r>
            <a:r>
              <a:rPr lang="en-US" sz="1100" b="1" dirty="0">
                <a:latin typeface="Comic Sans MS" panose="030F0702030302020204" pitchFamily="66" charset="0"/>
              </a:rPr>
              <a:t> и 3D</a:t>
            </a:r>
            <a:r>
              <a:rPr lang="bg-BG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диодна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матрица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F81F163D-E991-4E7F-B885-CBC36496EE8B}"/>
              </a:ext>
            </a:extLst>
          </p:cNvPr>
          <p:cNvSpPr/>
          <p:nvPr/>
        </p:nvSpPr>
        <p:spPr>
          <a:xfrm rot="14602540">
            <a:off x="7084952" y="3735623"/>
            <a:ext cx="218114" cy="1740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4B25F-3B1D-429D-8D0D-47752E2714E4}"/>
              </a:ext>
            </a:extLst>
          </p:cNvPr>
          <p:cNvSpPr txBox="1"/>
          <p:nvPr/>
        </p:nvSpPr>
        <p:spPr>
          <a:xfrm>
            <a:off x="10781927" y="4999234"/>
            <a:ext cx="14232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Comic Sans MS" panose="030F0702030302020204" pitchFamily="66" charset="0"/>
              </a:rPr>
              <a:t>Високоефективен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течен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хроматограф</a:t>
            </a:r>
            <a:r>
              <a:rPr lang="en-US" sz="1100" b="1" dirty="0">
                <a:latin typeface="Comic Sans MS" panose="030F0702030302020204" pitchFamily="66" charset="0"/>
              </a:rPr>
              <a:t> с 3D</a:t>
            </a:r>
            <a:r>
              <a:rPr lang="bg-BG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детектор</a:t>
            </a:r>
            <a:r>
              <a:rPr lang="en-US" sz="1100" b="1" dirty="0">
                <a:latin typeface="Comic Sans MS" panose="030F0702030302020204" pitchFamily="66" charset="0"/>
              </a:rPr>
              <a:t> с </a:t>
            </a:r>
            <a:r>
              <a:rPr lang="en-US" sz="1100" b="1" dirty="0" err="1">
                <a:latin typeface="Comic Sans MS" panose="030F0702030302020204" pitchFamily="66" charset="0"/>
              </a:rPr>
              <a:t>диодна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r>
              <a:rPr lang="en-US" sz="1100" b="1" dirty="0" err="1">
                <a:latin typeface="Comic Sans MS" panose="030F0702030302020204" pitchFamily="66" charset="0"/>
              </a:rPr>
              <a:t>матрица</a:t>
            </a:r>
            <a:r>
              <a:rPr lang="bg-BG" sz="1100" b="1" dirty="0">
                <a:latin typeface="Comic Sans MS" panose="030F0702030302020204" pitchFamily="66" charset="0"/>
              </a:rPr>
              <a:t> и флуоресцентен детектор</a:t>
            </a:r>
            <a:r>
              <a:rPr lang="en-US" sz="1100" b="1" dirty="0">
                <a:latin typeface="Comic Sans MS" panose="030F0702030302020204" pitchFamily="66" charset="0"/>
              </a:rPr>
              <a:t> </a:t>
            </a:r>
            <a:endParaRPr lang="bg-BG" sz="11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28440A-526F-45B4-A9F5-90484781C501}"/>
              </a:ext>
            </a:extLst>
          </p:cNvPr>
          <p:cNvSpPr/>
          <p:nvPr/>
        </p:nvSpPr>
        <p:spPr>
          <a:xfrm>
            <a:off x="1752084" y="515372"/>
            <a:ext cx="8370807" cy="110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50" b="1" dirty="0">
                <a:solidFill>
                  <a:srgbClr val="0000FF"/>
                </a:solidFill>
              </a:rPr>
              <a:t>Департамент "Биоактивност на продукти„ (БФ-СУ) – тази година беше открит новият лабораторен комплекс с</a:t>
            </a:r>
            <a:r>
              <a:rPr lang="ru-RU" sz="1600" dirty="0"/>
              <a:t>изцяло обновени и оборудвани лаборатории по микробиологични изследвания, вирусологични изследвания, клетъчна и молекулярна биология, вивариум с физиологична лаборатория, </a:t>
            </a:r>
            <a:r>
              <a:rPr lang="ru-RU" sz="1600" i="1" dirty="0"/>
              <a:t>In vitro</a:t>
            </a:r>
            <a:r>
              <a:rPr lang="ru-RU" sz="1600" dirty="0"/>
              <a:t> размножаване с оранжерии за адаптиране на растения. </a:t>
            </a:r>
            <a:r>
              <a:rPr lang="bg-BG" sz="1650" b="1" dirty="0">
                <a:solidFill>
                  <a:srgbClr val="0000FF"/>
                </a:solidFill>
              </a:rPr>
              <a:t>(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DB801C-4499-49A2-8109-393F2B61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01" y="3948353"/>
            <a:ext cx="3234450" cy="2428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1C831-1279-4889-B4EC-D469C0B7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269" y="1790780"/>
            <a:ext cx="3060490" cy="2298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CCD5C-E00C-47DB-9739-AD111DECB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233" y="1790780"/>
            <a:ext cx="2621250" cy="1968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403C1-6926-49AD-AAA7-D55994EA5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483" y="4373238"/>
            <a:ext cx="2868191" cy="21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5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93FC-8691-4CF7-9264-449F1C6D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600" b="1" dirty="0">
                <a:solidFill>
                  <a:srgbClr val="0000FF"/>
                </a:solidFill>
              </a:rPr>
              <a:t>Департамент "Разработване, охарактеризиране и качествен контрол на продукти на растителна основа„ (ФХФ-СУ)</a:t>
            </a:r>
            <a:br>
              <a:rPr lang="bg-BG" b="1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496D-A3EB-433D-9E36-A0140E824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/>
            <a:r>
              <a:rPr lang="ru-RU" b="1" dirty="0"/>
              <a:t>Многофункционална апаратура за рентгеново разсейване;</a:t>
            </a:r>
          </a:p>
          <a:p>
            <a:endParaRPr lang="ru-RU" b="1" dirty="0"/>
          </a:p>
          <a:p>
            <a:pPr marL="342900" indent="-342900"/>
            <a:r>
              <a:rPr lang="ru-RU" b="1" dirty="0"/>
              <a:t>Апаратура за смесване на прахове и гранулиране;</a:t>
            </a:r>
          </a:p>
          <a:p>
            <a:endParaRPr lang="ru-RU" b="1" dirty="0"/>
          </a:p>
          <a:p>
            <a:pPr marL="342900" indent="-342900"/>
            <a:r>
              <a:rPr lang="ru-RU" b="1" dirty="0"/>
              <a:t>Еднопозиционна таблетна машина;</a:t>
            </a:r>
          </a:p>
          <a:p>
            <a:endParaRPr lang="ru-RU" b="1" dirty="0"/>
          </a:p>
          <a:p>
            <a:pPr marL="342900" indent="-342900"/>
            <a:r>
              <a:rPr lang="ru-RU" b="1" dirty="0"/>
              <a:t>Тест за разтворимост –Автоматизирана система за разтворимост на таблетки (</a:t>
            </a:r>
            <a:r>
              <a:rPr lang="en-US" b="1" dirty="0" err="1"/>
              <a:t>Sotax</a:t>
            </a:r>
            <a:r>
              <a:rPr lang="en-US" b="1" dirty="0"/>
              <a:t> AT) </a:t>
            </a:r>
            <a:r>
              <a:rPr lang="ru-RU" b="1" dirty="0"/>
              <a:t>със система за автоматично пробовземане (</a:t>
            </a:r>
            <a:r>
              <a:rPr lang="en-US" b="1" dirty="0"/>
              <a:t>Hollow-</a:t>
            </a:r>
            <a:r>
              <a:rPr lang="en-US" b="1" dirty="0" err="1"/>
              <a:t>ShaftTM</a:t>
            </a:r>
            <a:r>
              <a:rPr lang="en-US" b="1" dirty="0"/>
              <a:t>), </a:t>
            </a:r>
            <a:r>
              <a:rPr lang="ru-RU" b="1" dirty="0"/>
              <a:t>фракционен колектор (</a:t>
            </a:r>
            <a:r>
              <a:rPr lang="en-US" b="1" dirty="0" err="1"/>
              <a:t>Sotax</a:t>
            </a:r>
            <a:r>
              <a:rPr lang="en-US" b="1" dirty="0"/>
              <a:t> SAM), </a:t>
            </a:r>
            <a:r>
              <a:rPr lang="ru-RU" b="1" dirty="0"/>
              <a:t>бутална помпа (</a:t>
            </a:r>
            <a:r>
              <a:rPr lang="en-US" b="1" dirty="0" err="1"/>
              <a:t>Sotax</a:t>
            </a:r>
            <a:r>
              <a:rPr lang="en-US" b="1" dirty="0"/>
              <a:t> CP), </a:t>
            </a:r>
            <a:r>
              <a:rPr lang="ru-RU" b="1" dirty="0"/>
              <a:t>циркулатор (</a:t>
            </a:r>
            <a:r>
              <a:rPr lang="en-US" b="1" dirty="0"/>
              <a:t>Corio CD-200F)</a:t>
            </a:r>
            <a:r>
              <a:rPr lang="bg-BG" b="1" dirty="0"/>
              <a:t>;</a:t>
            </a:r>
          </a:p>
          <a:p>
            <a:endParaRPr lang="bg-BG" b="1" dirty="0"/>
          </a:p>
          <a:p>
            <a:pPr marL="342900" indent="-342900"/>
            <a:r>
              <a:rPr lang="ru-RU" b="1" dirty="0"/>
              <a:t>Климатична камера за ускорени тестове за стабилност и др.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5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00CD94-3417-4979-92EB-BA11D79F2D8A}"/>
              </a:ext>
            </a:extLst>
          </p:cNvPr>
          <p:cNvSpPr/>
          <p:nvPr/>
        </p:nvSpPr>
        <p:spPr>
          <a:xfrm>
            <a:off x="561975" y="172135"/>
            <a:ext cx="11106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200" b="1" dirty="0">
                <a:solidFill>
                  <a:srgbClr val="0000FF"/>
                </a:solidFill>
              </a:rPr>
              <a:t>Департамент "Полимерни </a:t>
            </a:r>
            <a:r>
              <a:rPr lang="bg-BG" sz="2200" b="1" dirty="0" err="1">
                <a:solidFill>
                  <a:srgbClr val="0000FF"/>
                </a:solidFill>
              </a:rPr>
              <a:t>нутрацевтични</a:t>
            </a:r>
            <a:r>
              <a:rPr lang="bg-BG" sz="2200" b="1" dirty="0">
                <a:solidFill>
                  <a:srgbClr val="0000FF"/>
                </a:solidFill>
              </a:rPr>
              <a:t> и козметични формулировки„ (ИП-БАН)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EEECD-FD39-409E-8004-49B983488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788193"/>
            <a:ext cx="3914775" cy="2936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F7DED0-4DB2-4B72-AA7E-B37DC46BB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788193"/>
            <a:ext cx="3914775" cy="2936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02A27-DBB2-4555-A569-FC3A7CA09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1" y="788194"/>
            <a:ext cx="3914773" cy="293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C9CD2-2E35-409A-B0AF-E4F2497B0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3800475"/>
            <a:ext cx="4076700" cy="3057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C4BED-2792-44CC-B47D-801976C0A0C6}"/>
              </a:ext>
            </a:extLst>
          </p:cNvPr>
          <p:cNvSpPr txBox="1"/>
          <p:nvPr/>
        </p:nvSpPr>
        <p:spPr>
          <a:xfrm>
            <a:off x="4286250" y="3828371"/>
            <a:ext cx="78200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/>
              <a:t>Оборудвани</a:t>
            </a:r>
            <a:r>
              <a:rPr lang="ru-RU" sz="2000" b="1" dirty="0"/>
              <a:t> нови лаборатории</a:t>
            </a:r>
            <a:r>
              <a:rPr lang="en-US" sz="2000" b="1" dirty="0"/>
              <a:t>;</a:t>
            </a:r>
            <a:endParaRPr lang="bg-BG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/>
              <a:t>Апарат</a:t>
            </a:r>
            <a:r>
              <a:rPr lang="ru-RU" sz="2000" b="1" dirty="0"/>
              <a:t> за </a:t>
            </a:r>
            <a:r>
              <a:rPr lang="ru-RU" sz="2000" b="1" dirty="0" err="1"/>
              <a:t>матрично</a:t>
            </a:r>
            <a:r>
              <a:rPr lang="ru-RU" sz="2000" b="1" dirty="0"/>
              <a:t> </a:t>
            </a:r>
            <a:r>
              <a:rPr lang="ru-RU" sz="2000" b="1" dirty="0" err="1"/>
              <a:t>активирана</a:t>
            </a:r>
            <a:r>
              <a:rPr lang="ru-RU" sz="2000" b="1" dirty="0"/>
              <a:t> </a:t>
            </a:r>
            <a:r>
              <a:rPr lang="ru-RU" sz="2000" b="1" dirty="0" err="1"/>
              <a:t>лазерна</a:t>
            </a:r>
            <a:r>
              <a:rPr lang="ru-RU" sz="2000" b="1" dirty="0"/>
              <a:t> десорбция/</a:t>
            </a:r>
            <a:r>
              <a:rPr lang="ru-RU" sz="2000" b="1" dirty="0" err="1"/>
              <a:t>йонизация</a:t>
            </a:r>
            <a:r>
              <a:rPr lang="ru-RU" sz="2000" b="1" dirty="0"/>
              <a:t> (MALDI-TOF)</a:t>
            </a:r>
            <a:r>
              <a:rPr lang="en-US" sz="2000" b="1" dirty="0"/>
              <a:t>;</a:t>
            </a:r>
            <a:endParaRPr lang="bg-BG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/>
              <a:t>Диференциално</a:t>
            </a:r>
            <a:r>
              <a:rPr lang="ru-RU" sz="2000" b="1" dirty="0"/>
              <a:t> </a:t>
            </a:r>
            <a:r>
              <a:rPr lang="ru-RU" sz="2000" b="1" dirty="0" err="1"/>
              <a:t>сканиращ</a:t>
            </a:r>
            <a:r>
              <a:rPr lang="ru-RU" sz="2000" b="1" dirty="0"/>
              <a:t> </a:t>
            </a:r>
            <a:r>
              <a:rPr lang="ru-RU" sz="2000" b="1" dirty="0" err="1"/>
              <a:t>калориметър</a:t>
            </a:r>
            <a:r>
              <a:rPr lang="en-US" sz="2000" b="1" dirty="0"/>
              <a:t>;</a:t>
            </a:r>
            <a:endParaRPr lang="bg-BG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Портативен </a:t>
            </a:r>
            <a:r>
              <a:rPr lang="ru-RU" sz="2000" b="1" dirty="0" err="1"/>
              <a:t>сканиращ</a:t>
            </a:r>
            <a:r>
              <a:rPr lang="ru-RU" sz="2000" b="1" dirty="0"/>
              <a:t> </a:t>
            </a:r>
            <a:r>
              <a:rPr lang="ru-RU" sz="2000" b="1" dirty="0" err="1"/>
              <a:t>електронен</a:t>
            </a:r>
            <a:r>
              <a:rPr lang="ru-RU" sz="2000" b="1" dirty="0"/>
              <a:t> микроскоп и др.</a:t>
            </a:r>
            <a:endParaRPr lang="bg-BG" sz="2000" b="1" dirty="0"/>
          </a:p>
        </p:txBody>
      </p:sp>
    </p:spTree>
    <p:extLst>
      <p:ext uri="{BB962C8B-B14F-4D97-AF65-F5344CB8AC3E}">
        <p14:creationId xmlns:p14="http://schemas.microsoft.com/office/powerpoint/2010/main" val="427282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CB46-0B8E-4CE3-A209-018841A8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bg-BG" dirty="0"/>
            </a:br>
            <a:r>
              <a:rPr lang="bg-BG" dirty="0"/>
              <a:t>Иновационен потенциал на проекта</a:t>
            </a:r>
            <a:br>
              <a:rPr lang="bg-BG" dirty="0"/>
            </a:b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C63C-8166-4420-987E-C9081AC5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Комплексно характеризиране на наличните ресурси от лечебни и ароматични растения (ЛАР) и на агробио-отпадъци богати на биологично активни съединения и оценка на възможностите за практически приложения.</a:t>
            </a:r>
            <a:endParaRPr lang="en-US" dirty="0"/>
          </a:p>
          <a:p>
            <a:pPr lvl="0"/>
            <a:r>
              <a:rPr lang="bg-BG" dirty="0"/>
              <a:t>Създаване на иновативни технологии и процеси за получаване на екстракти от ЛАР и агробио-отпадъци. Химично профилиране и стандартизиране на екстрактите. Фракциониране на екстракти и изолиране на биоактивни съединения. Определяне на биологичната активност на екстракти и съединения (антимикробна, антивирусна и др.), както и оценка на потенциала за лечебни приложения.</a:t>
            </a:r>
            <a:endParaRPr lang="en-US" dirty="0"/>
          </a:p>
          <a:p>
            <a:pPr lvl="0"/>
            <a:r>
              <a:rPr lang="bg-BG" dirty="0"/>
              <a:t>Получаване на пилотни количества от перспективни за прилагане биоактивни екстракти с – екстракти стандартизирани по отношения на състав на биоактивни компоненти и биологична активност. Предоставяне на информацията на компании с интерес за създаване на лечебни продукти.</a:t>
            </a:r>
            <a:endParaRPr lang="en-US" dirty="0"/>
          </a:p>
          <a:p>
            <a:pPr lvl="0"/>
            <a:r>
              <a:rPr lang="bg-BG" dirty="0"/>
              <a:t>Създаване на прототипи на иновативни продукти със защитена интелектуална собственост и представяне на бизнес ориентирани потребители: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3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9EACA-DBB7-4472-91E7-B1F9E1A08A60}"/>
              </a:ext>
            </a:extLst>
          </p:cNvPr>
          <p:cNvSpPr txBox="1"/>
          <p:nvPr/>
        </p:nvSpPr>
        <p:spPr>
          <a:xfrm>
            <a:off x="1362075" y="371475"/>
            <a:ext cx="9791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0000FF"/>
                </a:solidFill>
              </a:rPr>
              <a:t>Научна дейност и резултати:</a:t>
            </a:r>
          </a:p>
          <a:p>
            <a:endParaRPr lang="bg-BG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0000FF"/>
                </a:solidFill>
              </a:rPr>
              <a:t>Изолирани екстракти от лечебни растения – </a:t>
            </a:r>
            <a:r>
              <a:rPr lang="bg-BG" sz="2400" b="1" dirty="0" err="1">
                <a:solidFill>
                  <a:srgbClr val="0000FF"/>
                </a:solidFill>
              </a:rPr>
              <a:t>мурсалски</a:t>
            </a:r>
            <a:r>
              <a:rPr lang="bg-BG" sz="2400" b="1" dirty="0">
                <a:solidFill>
                  <a:srgbClr val="0000FF"/>
                </a:solidFill>
              </a:rPr>
              <a:t> чай, </a:t>
            </a:r>
            <a:r>
              <a:rPr lang="bg-BG" sz="2400" b="1" dirty="0" err="1">
                <a:solidFill>
                  <a:srgbClr val="0000FF"/>
                </a:solidFill>
              </a:rPr>
              <a:t>прополис</a:t>
            </a:r>
            <a:r>
              <a:rPr lang="bg-BG" sz="2400" b="1" dirty="0">
                <a:solidFill>
                  <a:srgbClr val="0000FF"/>
                </a:solidFill>
              </a:rPr>
              <a:t>, маточина и др.;</a:t>
            </a:r>
          </a:p>
          <a:p>
            <a:endParaRPr lang="bg-BG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0000FF"/>
                </a:solidFill>
              </a:rPr>
              <a:t>Проведени анализи – химично профилиране, биологична активност;</a:t>
            </a:r>
          </a:p>
          <a:p>
            <a:endParaRPr lang="bg-BG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0000FF"/>
                </a:solidFill>
              </a:rPr>
              <a:t>Създаден прототип на лечебен крем (заявка за полезен модел);</a:t>
            </a:r>
          </a:p>
          <a:p>
            <a:endParaRPr lang="bg-BG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1" dirty="0">
                <a:solidFill>
                  <a:srgbClr val="0000FF"/>
                </a:solidFill>
              </a:rPr>
              <a:t>Публикации в международни списания.</a:t>
            </a:r>
          </a:p>
        </p:txBody>
      </p:sp>
    </p:spTree>
    <p:extLst>
      <p:ext uri="{BB962C8B-B14F-4D97-AF65-F5344CB8AC3E}">
        <p14:creationId xmlns:p14="http://schemas.microsoft.com/office/powerpoint/2010/main" val="169272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FC61-4310-450B-B0A1-A1A6D724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9D69-7FFA-485B-8311-555B37E33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9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5014-E934-4AB1-9070-0A9CB346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5719" cy="1325563"/>
          </a:xfrm>
        </p:spPr>
        <p:txBody>
          <a:bodyPr>
            <a:normAutofit fontScale="90000"/>
          </a:bodyPr>
          <a:lstStyle/>
          <a:p>
            <a:br>
              <a:rPr lang="en-US" sz="3600" b="1" dirty="0"/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Обща стойност: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23 791 055.20 лв. 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20 222 396.92 лв. европейско </a:t>
            </a:r>
            <a:r>
              <a:rPr lang="bg-BG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финансиране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bg-BG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3 568 658.28 лв. национално съфинансиране</a:t>
            </a:r>
            <a:r>
              <a:rPr lang="ru-RU" sz="3600" dirty="0">
                <a:latin typeface="Comic Sans MS" panose="030F0702030302020204" pitchFamily="66" charset="0"/>
              </a:rPr>
              <a:t>.</a:t>
            </a:r>
            <a:br>
              <a:rPr lang="ru-RU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4FFA-DD48-4CB4-9347-24E31A79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Водеща организация: </a:t>
            </a:r>
            <a:r>
              <a:rPr lang="bg-BG" dirty="0">
                <a:latin typeface="Comic Sans MS" panose="030F0702030302020204" pitchFamily="66" charset="0"/>
              </a:rPr>
              <a:t>Институт по органична химия с Център по фитохимия, БАН </a:t>
            </a:r>
          </a:p>
          <a:p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Партньори</a:t>
            </a:r>
          </a:p>
          <a:p>
            <a:r>
              <a:rPr lang="bg-BG" dirty="0">
                <a:latin typeface="Comic Sans MS" panose="030F0702030302020204" pitchFamily="66" charset="0"/>
              </a:rPr>
              <a:t>АгроБио Институт, Селскостопанска академия</a:t>
            </a:r>
          </a:p>
          <a:p>
            <a:r>
              <a:rPr lang="bg-BG" dirty="0">
                <a:latin typeface="Comic Sans MS" panose="030F0702030302020204" pitchFamily="66" charset="0"/>
              </a:rPr>
              <a:t>Факултет по химия и фармация, СУ „Св. Климент Охридски“</a:t>
            </a:r>
          </a:p>
          <a:p>
            <a:r>
              <a:rPr lang="bg-BG" dirty="0">
                <a:latin typeface="Comic Sans MS" panose="030F0702030302020204" pitchFamily="66" charset="0"/>
              </a:rPr>
              <a:t>Биологически факултет, СУ „Св. Климент Охридски“</a:t>
            </a:r>
          </a:p>
          <a:p>
            <a:r>
              <a:rPr lang="bg-BG" dirty="0">
                <a:latin typeface="Comic Sans MS" panose="030F0702030302020204" pitchFamily="66" charset="0"/>
              </a:rPr>
              <a:t>Институт по полимери, БАН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0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ANd9GcSYh5QIC-YWwK-f6v3XXSH3q0V45hupYI7qBxKTVvaR_bCvJ8pQ">
            <a:extLst>
              <a:ext uri="{FF2B5EF4-FFF2-40B4-BE49-F238E27FC236}">
                <a16:creationId xmlns:a16="http://schemas.microsoft.com/office/drawing/2014/main" id="{8ACAB286-09CB-47A7-8B89-F3262539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0" y="-1"/>
            <a:ext cx="11271378" cy="699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>
            <a:extLst>
              <a:ext uri="{FF2B5EF4-FFF2-40B4-BE49-F238E27FC236}">
                <a16:creationId xmlns:a16="http://schemas.microsoft.com/office/drawing/2014/main" id="{4115B75C-F3EC-4C5A-A870-5B0AA8147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45498" y="149291"/>
            <a:ext cx="6103776" cy="1345456"/>
          </a:xfrm>
        </p:spPr>
        <p:txBody>
          <a:bodyPr/>
          <a:lstStyle/>
          <a:p>
            <a:pPr eaLnBrk="1" hangingPunct="1"/>
            <a:r>
              <a:rPr lang="bg-BG" altLang="en-US" sz="4800" b="1" dirty="0">
                <a:solidFill>
                  <a:srgbClr val="008000"/>
                </a:solidFill>
                <a:latin typeface="Britannic Bold" panose="020B0903060703020204" pitchFamily="34" charset="0"/>
              </a:rPr>
              <a:t>Природата е Капитал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9EED3C4A-9663-4F79-8CD0-83240A17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47" y="274638"/>
            <a:ext cx="115419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bg-BG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Не трябва да  го пропиляваме, а да го използваме и умножаваме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EA112-B178-430D-9643-004F6680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85" y="3685592"/>
            <a:ext cx="5665015" cy="3172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EF82B-864F-4C2B-8F6C-26BFE16D3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2013"/>
            <a:ext cx="4576956" cy="34282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88BDA019-0BF9-422F-9C0B-15BADE928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61" y="1076249"/>
            <a:ext cx="1028490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bg-BG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България е сред страните с най-богато биоразнообразие в Европа</a:t>
            </a:r>
            <a:endParaRPr lang="en-US" alt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 algn="just" eaLnBrk="1" hangingPunct="1"/>
            <a:r>
              <a:rPr lang="en-GB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bg-BG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В България има много видове диворастящи лечебни и ароматични растения, с висока конц</a:t>
            </a:r>
            <a:r>
              <a:rPr lang="en-US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e</a:t>
            </a:r>
            <a:r>
              <a:rPr lang="bg-BG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нтрация на активни вещества поради благоприятния климат</a:t>
            </a:r>
            <a:r>
              <a:rPr lang="en-GB" alt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    </a:t>
            </a:r>
            <a:endParaRPr lang="bg-BG" alt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B978BC22-AD61-4271-986C-1F1D7347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7" y="115888"/>
            <a:ext cx="11954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g-BG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rPr>
              <a:t>Богатство от лечебни и ароматични растения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100" name="Picture 1">
            <a:extLst>
              <a:ext uri="{FF2B5EF4-FFF2-40B4-BE49-F238E27FC236}">
                <a16:creationId xmlns:a16="http://schemas.microsoft.com/office/drawing/2014/main" id="{93D988E0-6B2E-420F-84B9-3DE1FAAB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271824"/>
            <a:ext cx="23749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8">
            <a:extLst>
              <a:ext uri="{FF2B5EF4-FFF2-40B4-BE49-F238E27FC236}">
                <a16:creationId xmlns:a16="http://schemas.microsoft.com/office/drawing/2014/main" id="{3DC93DC6-BA4E-42ED-BB7C-5308BC361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359386"/>
            <a:ext cx="20955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0">
            <a:extLst>
              <a:ext uri="{FF2B5EF4-FFF2-40B4-BE49-F238E27FC236}">
                <a16:creationId xmlns:a16="http://schemas.microsoft.com/office/drawing/2014/main" id="{19FDD0C3-0775-46F0-86CE-0A50C41E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3343261"/>
            <a:ext cx="23050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1">
            <a:extLst>
              <a:ext uri="{FF2B5EF4-FFF2-40B4-BE49-F238E27FC236}">
                <a16:creationId xmlns:a16="http://schemas.microsoft.com/office/drawing/2014/main" id="{6F333D76-F428-4CFE-A0D6-6A1FB8535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5341924"/>
            <a:ext cx="19002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3">
            <a:extLst>
              <a:ext uri="{FF2B5EF4-FFF2-40B4-BE49-F238E27FC236}">
                <a16:creationId xmlns:a16="http://schemas.microsoft.com/office/drawing/2014/main" id="{B1A2E588-D567-4954-A660-EA1D88FDA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368912"/>
            <a:ext cx="20701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15">
            <a:extLst>
              <a:ext uri="{FF2B5EF4-FFF2-40B4-BE49-F238E27FC236}">
                <a16:creationId xmlns:a16="http://schemas.microsoft.com/office/drawing/2014/main" id="{EE21D208-8A20-4F5E-8C59-F2D1DA3F5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359387"/>
            <a:ext cx="21558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1" descr="bulgarian-woods">
            <a:extLst>
              <a:ext uri="{FF2B5EF4-FFF2-40B4-BE49-F238E27FC236}">
                <a16:creationId xmlns:a16="http://schemas.microsoft.com/office/drawing/2014/main" id="{4C75C8BA-C15C-42AE-9642-D0AEAFB0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43261"/>
            <a:ext cx="2089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>
            <a:extLst>
              <a:ext uri="{FF2B5EF4-FFF2-40B4-BE49-F238E27FC236}">
                <a16:creationId xmlns:a16="http://schemas.microsoft.com/office/drawing/2014/main" id="{50CEFAC5-D6CA-432F-AC3E-0F5E9F333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7" y="115888"/>
            <a:ext cx="9145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bg-BG" sz="4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Ресурси, възникващи при използване на природните ресурси</a:t>
            </a:r>
            <a:endParaRPr lang="bg-BG" sz="40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E30495CD-6C5C-4BAE-8BBB-76B8F2E53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1"/>
            <a:ext cx="82296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bg-BG" altLang="en-US" sz="3200"/>
              <a:t> Отпадъци от селското</a:t>
            </a:r>
          </a:p>
          <a:p>
            <a:pPr>
              <a:spcBef>
                <a:spcPct val="20000"/>
              </a:spcBef>
            </a:pPr>
            <a:r>
              <a:rPr lang="bg-BG" altLang="en-US" sz="3200"/>
              <a:t>стопанство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bg-BG" altLang="en-US" sz="3200"/>
          </a:p>
          <a:p>
            <a:pPr>
              <a:spcBef>
                <a:spcPct val="20000"/>
              </a:spcBef>
              <a:buFontTx/>
              <a:buChar char="•"/>
            </a:pPr>
            <a:endParaRPr lang="bg-BG" altLang="en-US" sz="3200"/>
          </a:p>
          <a:p>
            <a:pPr lvl="4">
              <a:spcBef>
                <a:spcPct val="20000"/>
              </a:spcBef>
              <a:buFontTx/>
              <a:buChar char="•"/>
            </a:pPr>
            <a:r>
              <a:rPr lang="bg-BG" altLang="en-US" sz="3200"/>
              <a:t>Отпадъци от хранителната промишленост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bg-BG" altLang="en-US" sz="3200"/>
              <a:t> Отпадъци от преработката на лечебни и ароматични растения</a:t>
            </a:r>
          </a:p>
        </p:txBody>
      </p:sp>
      <p:pic>
        <p:nvPicPr>
          <p:cNvPr id="7172" name="Picture 7" descr="2-1332-biogas-technology--cow-power-catching-on-in-us">
            <a:extLst>
              <a:ext uri="{FF2B5EF4-FFF2-40B4-BE49-F238E27FC236}">
                <a16:creationId xmlns:a16="http://schemas.microsoft.com/office/drawing/2014/main" id="{A62986C0-CE2A-48F3-A0A8-FF50E4A79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060575"/>
            <a:ext cx="34575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>
            <a:extLst>
              <a:ext uri="{FF2B5EF4-FFF2-40B4-BE49-F238E27FC236}">
                <a16:creationId xmlns:a16="http://schemas.microsoft.com/office/drawing/2014/main" id="{55C92D25-05B8-40BD-9428-DA26A6B1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860800"/>
            <a:ext cx="2041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AC82-CF6F-49F7-8096-D718BACC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403"/>
            <a:ext cx="11999167" cy="2872597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По-</a:t>
            </a:r>
            <a:r>
              <a:rPr lang="bg-BG" b="1" dirty="0">
                <a:solidFill>
                  <a:srgbClr val="49702E"/>
                </a:solidFill>
                <a:latin typeface="Comic Sans MS" panose="030F0702030302020204" pitchFamily="66" charset="0"/>
              </a:rPr>
              <a:t>голямата</a:t>
            </a:r>
            <a:r>
              <a:rPr lang="bg-BG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част от лечебните растения се изнасят като суров материал извън България.  Стратегически приоритет трябва да бъде преработването на лечебните растения в страната и превръщането им в източник на висока добавена стойност в рамките на националната икономика. 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CC906-C010-4D09-8752-2D9AC2C9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" y="3642521"/>
            <a:ext cx="2231329" cy="203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C81C0E-4665-4BBA-81DB-D73CAEBC2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254" y="4669785"/>
            <a:ext cx="2962913" cy="2017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645A2-A67A-4E67-B3D1-9674FB04C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931" y="4272488"/>
            <a:ext cx="2193022" cy="24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AAA6-64B9-4C59-8081-9139D8E4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37" y="365125"/>
            <a:ext cx="11961845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Устойчиво оползотворяване на био-ресурси и отпадъци от лечебни и ароматични растения за иновативни биоактивнипродукти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05126-D8E0-4A6C-9902-42DD48DEA67E}"/>
              </a:ext>
            </a:extLst>
          </p:cNvPr>
          <p:cNvSpPr txBox="1"/>
          <p:nvPr/>
        </p:nvSpPr>
        <p:spPr>
          <a:xfrm>
            <a:off x="95823" y="2351315"/>
            <a:ext cx="11910633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Цел на проекта:</a:t>
            </a:r>
          </a:p>
          <a:p>
            <a:endParaRPr lang="bg-BG" sz="2000" dirty="0">
              <a:latin typeface="Comic Sans MS" panose="030F0702030302020204" pitchFamily="66" charset="0"/>
            </a:endParaRP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Чрез ефективно използване на националните ресурси от лечебни и</a:t>
            </a: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 ароматичнини растения и оползотворяване на агробио-отпадъци, </a:t>
            </a: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както и прилагане на зелени технологии да бъдат създадени и </a:t>
            </a: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предложени на индустрията иновативни технологии и продукти </a:t>
            </a: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и по този начин да се създадат условия за устойчив растеж на </a:t>
            </a:r>
          </a:p>
          <a:p>
            <a:pPr algn="just"/>
            <a:r>
              <a:rPr lang="bg-BG" sz="2800" dirty="0">
                <a:latin typeface="Comic Sans MS" panose="030F0702030302020204" pitchFamily="66" charset="0"/>
              </a:rPr>
              <a:t>Биоикономиката  на страната.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bg-BG" sz="2800" dirty="0">
                <a:latin typeface="Comic Sans MS" panose="030F0702030302020204" pitchFamily="66" charset="0"/>
              </a:rPr>
              <a:t> 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6485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3F7A-89BE-4887-A72A-7BF2838D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Специфични цели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856E-DE46-43A5-A35A-788F5EF69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086"/>
            <a:ext cx="10515600" cy="5032375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>
                <a:latin typeface="Comic Sans MS" panose="030F0702030302020204" pitchFamily="66" charset="0"/>
              </a:rPr>
              <a:t>Създаване на съвременен научно-изследователски комплекс, който да обхваща целия процес – от растението до продукта, за ефективно, екологично съобразно и устойчиво оползотворяване на природните ресурси. </a:t>
            </a:r>
          </a:p>
          <a:p>
            <a:pPr lvl="0"/>
            <a:r>
              <a:rPr lang="bg-BG" sz="4400" dirty="0">
                <a:latin typeface="Comic Sans MS" panose="030F0702030302020204" pitchFamily="66" charset="0"/>
              </a:rPr>
              <a:t>Обновяване, модернизиране и функционално интегриране на научната инфраструктура на партньорските организации изграждащи Центъра.</a:t>
            </a:r>
            <a:endParaRPr lang="en-US" sz="4400" dirty="0">
              <a:latin typeface="Comic Sans MS" panose="030F0702030302020204" pitchFamily="66" charset="0"/>
            </a:endParaRPr>
          </a:p>
          <a:p>
            <a:pPr lvl="0"/>
            <a:r>
              <a:rPr lang="bg-BG" sz="4400" dirty="0">
                <a:latin typeface="Comic Sans MS" panose="030F0702030302020204" pitchFamily="66" charset="0"/>
              </a:rPr>
              <a:t>Концентриране на научна експертиза и високо компетентен научно-изследователски потенциал.</a:t>
            </a:r>
          </a:p>
          <a:p>
            <a:r>
              <a:rPr lang="bg-BG" sz="4400" dirty="0">
                <a:latin typeface="Comic Sans MS" panose="030F0702030302020204" pitchFamily="66" charset="0"/>
              </a:rPr>
              <a:t>Въвеждане и развитие на зелени химични технологии за екстракции и оползотворяване на лечебни и ароматични растения;</a:t>
            </a:r>
          </a:p>
          <a:p>
            <a:r>
              <a:rPr lang="bg-BG" sz="4400" dirty="0">
                <a:latin typeface="Comic Sans MS" panose="030F0702030302020204" pitchFamily="66" charset="0"/>
              </a:rPr>
              <a:t>Обучение и подготовка на млади изследователи и иноватори</a:t>
            </a:r>
            <a:endParaRPr lang="en-US" sz="4400" dirty="0">
              <a:latin typeface="Comic Sans MS" panose="030F0702030302020204" pitchFamily="66" charset="0"/>
            </a:endParaRPr>
          </a:p>
          <a:p>
            <a:pPr lvl="0"/>
            <a:r>
              <a:rPr lang="bg-BG" sz="4400" dirty="0">
                <a:latin typeface="Comic Sans MS" panose="030F0702030302020204" pitchFamily="66" charset="0"/>
              </a:rPr>
              <a:t>Укрепване на съществуващи и изграждане на сътрудничества и мрежи с изследователски организации в Европа</a:t>
            </a:r>
            <a:endParaRPr lang="en-US" sz="4400" dirty="0">
              <a:latin typeface="Comic Sans MS" panose="030F0702030302020204" pitchFamily="66" charset="0"/>
            </a:endParaRPr>
          </a:p>
          <a:p>
            <a:pPr lvl="0"/>
            <a:r>
              <a:rPr lang="bg-BG" sz="4400" dirty="0">
                <a:latin typeface="Comic Sans MS" panose="030F0702030302020204" pitchFamily="66" charset="0"/>
              </a:rPr>
              <a:t>Изграждане на трайни и перспективни сътрудничества с МСП и други заинтересовани компании</a:t>
            </a:r>
            <a:endParaRPr lang="en-US" sz="4400" dirty="0">
              <a:latin typeface="Comic Sans MS" panose="030F0702030302020204" pitchFamily="66" charset="0"/>
            </a:endParaRPr>
          </a:p>
          <a:p>
            <a:endParaRPr lang="en-US" sz="4400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1005</Words>
  <Application>Microsoft Office PowerPoint</Application>
  <PresentationFormat>Widescreen</PresentationFormat>
  <Paragraphs>102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Britannic Bold</vt:lpstr>
      <vt:lpstr>Calibri</vt:lpstr>
      <vt:lpstr>Calibri Light</vt:lpstr>
      <vt:lpstr>Comic Sans MS</vt:lpstr>
      <vt:lpstr>Times New Roman</vt:lpstr>
      <vt:lpstr>Office Theme</vt:lpstr>
      <vt:lpstr>Център за компетентност  „Устойчиво оползотворяване на био-ресурси и отпадъци от лечебни и ароматични растения за иновативни биоактивни продукти“ Проект BG05M2OP001-1.002-0012-C01 </vt:lpstr>
      <vt:lpstr> Обща стойност:  23 791 055.20 лв.  20 222 396.92 лв. европейско финансиране    3 568 658.28 лв. национално съфинансиране. </vt:lpstr>
      <vt:lpstr>Природата е Капитал</vt:lpstr>
      <vt:lpstr>PowerPoint Presentation</vt:lpstr>
      <vt:lpstr>PowerPoint Presentation</vt:lpstr>
      <vt:lpstr>PowerPoint Presentation</vt:lpstr>
      <vt:lpstr>По-голямата част от лечебните растения се изнасят като суров материал извън България.  Стратегически приоритет трябва да бъде преработването на лечебните растения в страната и превръщането им в източник на висока добавена стойност в рамките на националната икономика. </vt:lpstr>
      <vt:lpstr>Устойчиво оползотворяване на био-ресурси и отпадъци от лечебни и ароматични растения за иновативни биоактивнипродукти </vt:lpstr>
      <vt:lpstr>Специфични цели</vt:lpstr>
      <vt:lpstr>PowerPoint Presentation</vt:lpstr>
      <vt:lpstr>PowerPoint Presentation</vt:lpstr>
      <vt:lpstr>PowerPoint Presentation</vt:lpstr>
      <vt:lpstr>PowerPoint Presentation</vt:lpstr>
      <vt:lpstr>Департамент "Разработване, охарактеризиране и качествен контрол на продукти на растителна основа„ (ФХФ-СУ) </vt:lpstr>
      <vt:lpstr>PowerPoint Presentation</vt:lpstr>
      <vt:lpstr> Иновационен потенциал на проекта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Център за компетентност  „Устойчиво оползотворяване на био-ресурси и отпадъци от лечебни и ароматични растения за иновативни биоактивни продукти“ Проект BG05M2OP001-1.002-0012-C01 </dc:title>
  <dc:creator>Vassya Bankova</dc:creator>
  <cp:lastModifiedBy>Vassya Bankova</cp:lastModifiedBy>
  <cp:revision>15</cp:revision>
  <dcterms:created xsi:type="dcterms:W3CDTF">2021-11-22T09:02:16Z</dcterms:created>
  <dcterms:modified xsi:type="dcterms:W3CDTF">2021-11-22T17:19:39Z</dcterms:modified>
</cp:coreProperties>
</file>