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4" r:id="rId17"/>
    <p:sldId id="275" r:id="rId18"/>
    <p:sldId id="276" r:id="rId19"/>
    <p:sldId id="279" r:id="rId20"/>
    <p:sldId id="277" r:id="rId21"/>
    <p:sldId id="278" r:id="rId22"/>
    <p:sldId id="280" r:id="rId23"/>
    <p:sldId id="273" r:id="rId2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70" y="-2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9765" y="131765"/>
            <a:ext cx="2394506" cy="7647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83482" y="397840"/>
            <a:ext cx="4223384" cy="240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5B9BD4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5B9BD4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355" y="824483"/>
            <a:ext cx="5542788" cy="298551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44111" y="0"/>
            <a:ext cx="4086605" cy="107061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5B9BD4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47324" y="0"/>
            <a:ext cx="7144675" cy="6857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96917" y="-8381"/>
            <a:ext cx="3598164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5B9BD4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26" Type="http://schemas.openxmlformats.org/officeDocument/2006/relationships/image" Target="../media/image100.png"/><Relationship Id="rId39" Type="http://schemas.openxmlformats.org/officeDocument/2006/relationships/image" Target="../media/image113.png"/><Relationship Id="rId3" Type="http://schemas.openxmlformats.org/officeDocument/2006/relationships/image" Target="../media/image77.png"/><Relationship Id="rId21" Type="http://schemas.openxmlformats.org/officeDocument/2006/relationships/image" Target="../media/image95.png"/><Relationship Id="rId34" Type="http://schemas.openxmlformats.org/officeDocument/2006/relationships/image" Target="../media/image108.png"/><Relationship Id="rId42" Type="http://schemas.openxmlformats.org/officeDocument/2006/relationships/image" Target="../media/image116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5" Type="http://schemas.openxmlformats.org/officeDocument/2006/relationships/image" Target="../media/image99.png"/><Relationship Id="rId33" Type="http://schemas.openxmlformats.org/officeDocument/2006/relationships/image" Target="../media/image107.png"/><Relationship Id="rId38" Type="http://schemas.openxmlformats.org/officeDocument/2006/relationships/image" Target="../media/image112.png"/><Relationship Id="rId2" Type="http://schemas.openxmlformats.org/officeDocument/2006/relationships/image" Target="../media/image12.png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29" Type="http://schemas.openxmlformats.org/officeDocument/2006/relationships/image" Target="../media/image103.png"/><Relationship Id="rId41" Type="http://schemas.openxmlformats.org/officeDocument/2006/relationships/image" Target="../media/image1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24" Type="http://schemas.openxmlformats.org/officeDocument/2006/relationships/image" Target="../media/image98.png"/><Relationship Id="rId32" Type="http://schemas.openxmlformats.org/officeDocument/2006/relationships/image" Target="../media/image106.png"/><Relationship Id="rId37" Type="http://schemas.openxmlformats.org/officeDocument/2006/relationships/image" Target="../media/image111.png"/><Relationship Id="rId40" Type="http://schemas.openxmlformats.org/officeDocument/2006/relationships/image" Target="../media/image114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28" Type="http://schemas.openxmlformats.org/officeDocument/2006/relationships/image" Target="../media/image102.png"/><Relationship Id="rId36" Type="http://schemas.openxmlformats.org/officeDocument/2006/relationships/image" Target="../media/image110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31" Type="http://schemas.openxmlformats.org/officeDocument/2006/relationships/image" Target="../media/image105.png"/><Relationship Id="rId44" Type="http://schemas.openxmlformats.org/officeDocument/2006/relationships/image" Target="../media/image11.jp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96.png"/><Relationship Id="rId27" Type="http://schemas.openxmlformats.org/officeDocument/2006/relationships/image" Target="../media/image101.png"/><Relationship Id="rId30" Type="http://schemas.openxmlformats.org/officeDocument/2006/relationships/image" Target="../media/image104.png"/><Relationship Id="rId35" Type="http://schemas.openxmlformats.org/officeDocument/2006/relationships/image" Target="../media/image109.png"/><Relationship Id="rId4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6.jpeg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4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3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11.jp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2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9" Type="http://schemas.openxmlformats.org/officeDocument/2006/relationships/image" Target="../media/image70.png"/><Relationship Id="rId3" Type="http://schemas.openxmlformats.org/officeDocument/2006/relationships/image" Target="../media/image11.jpg"/><Relationship Id="rId21" Type="http://schemas.openxmlformats.org/officeDocument/2006/relationships/image" Target="../media/image52.png"/><Relationship Id="rId34" Type="http://schemas.openxmlformats.org/officeDocument/2006/relationships/image" Target="../media/image6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33" Type="http://schemas.openxmlformats.org/officeDocument/2006/relationships/image" Target="../media/image64.png"/><Relationship Id="rId38" Type="http://schemas.openxmlformats.org/officeDocument/2006/relationships/image" Target="../media/image69.png"/><Relationship Id="rId2" Type="http://schemas.openxmlformats.org/officeDocument/2006/relationships/image" Target="../media/image2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32" Type="http://schemas.openxmlformats.org/officeDocument/2006/relationships/image" Target="../media/image63.png"/><Relationship Id="rId37" Type="http://schemas.openxmlformats.org/officeDocument/2006/relationships/image" Target="../media/image68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36" Type="http://schemas.openxmlformats.org/officeDocument/2006/relationships/image" Target="../media/image67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31" Type="http://schemas.openxmlformats.org/officeDocument/2006/relationships/image" Target="../media/image62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Relationship Id="rId35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7489" y="957060"/>
            <a:ext cx="6182111" cy="544755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0402" y="1066800"/>
            <a:ext cx="3774948" cy="43784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9765" y="131765"/>
            <a:ext cx="2394506" cy="76475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15093" y="68238"/>
            <a:ext cx="2394966" cy="80976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344926" y="184784"/>
            <a:ext cx="550735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ИЗПЪЛНИТЕЛНА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АГЕНЦИЯ</a:t>
            </a:r>
            <a:r>
              <a:rPr sz="1400" b="1" spc="7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„ОПЕРАТИВНА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ПРОГРАМА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НАУКА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Arial"/>
                <a:cs typeface="Arial"/>
              </a:rPr>
              <a:t>И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ОБРАЗОВАНИЕ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ЗА</a:t>
            </a:r>
            <a:r>
              <a:rPr sz="1400" b="1" spc="-5" dirty="0">
                <a:latin typeface="Arial"/>
                <a:cs typeface="Arial"/>
              </a:rPr>
              <a:t> ИНТЕЛИГЕНТЕН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40" dirty="0">
                <a:latin typeface="Arial"/>
                <a:cs typeface="Arial"/>
              </a:rPr>
              <a:t>РАСТЕЖ“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436" y="5616714"/>
            <a:ext cx="5860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rgbClr val="002060"/>
                </a:solidFill>
              </a:rPr>
              <a:t>Акад. Чавдар Руменин, Институт по Роботика – БАН</a:t>
            </a:r>
          </a:p>
          <a:p>
            <a:pPr algn="ctr"/>
            <a:r>
              <a:rPr lang="bg-BG" sz="2000" dirty="0" smtClean="0">
                <a:solidFill>
                  <a:srgbClr val="002060"/>
                </a:solidFill>
              </a:rPr>
              <a:t>Ръководител на ЦК </a:t>
            </a:r>
            <a:r>
              <a:rPr lang="en-US" sz="2000" dirty="0" smtClean="0">
                <a:solidFill>
                  <a:srgbClr val="002060"/>
                </a:solidFill>
              </a:rPr>
              <a:t>QUASAR</a:t>
            </a:r>
            <a:r>
              <a:rPr lang="bg-BG" sz="2000" dirty="0" smtClean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bg-BG" sz="2000" dirty="0" smtClean="0">
                <a:solidFill>
                  <a:srgbClr val="002060"/>
                </a:solidFill>
              </a:rPr>
              <a:t>Зам. директор на ИР - БАН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9765" y="6090"/>
            <a:ext cx="11912600" cy="6852284"/>
            <a:chOff x="279765" y="6090"/>
            <a:chExt cx="11912600" cy="68522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7324" y="6090"/>
              <a:ext cx="7144675" cy="68519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80" y="5893307"/>
              <a:ext cx="11366754" cy="773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5715" y="5894831"/>
              <a:ext cx="1732026" cy="52043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44851" y="5894831"/>
              <a:ext cx="2561081" cy="5204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95799" y="5894831"/>
              <a:ext cx="1672589" cy="5204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05499" y="5894831"/>
              <a:ext cx="1091946" cy="5204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40651" y="5894831"/>
              <a:ext cx="808481" cy="52043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39000" y="5894831"/>
              <a:ext cx="1873757" cy="52043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51391" y="5894831"/>
              <a:ext cx="1122426" cy="52043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12452" y="5894831"/>
              <a:ext cx="572261" cy="52043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974579" y="5894831"/>
              <a:ext cx="1279398" cy="52043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994136" y="5894831"/>
              <a:ext cx="488429" cy="52043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60619" y="6144767"/>
              <a:ext cx="1293114" cy="52043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93892" y="6144767"/>
              <a:ext cx="1192530" cy="52043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76288" y="6144767"/>
              <a:ext cx="371106" cy="52043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1480" y="4850892"/>
              <a:ext cx="11366754" cy="107823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9911" y="4852416"/>
              <a:ext cx="2664714" cy="51892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76600" y="4852416"/>
              <a:ext cx="520433" cy="51892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90543" y="4852416"/>
              <a:ext cx="1492758" cy="5189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73751" y="4852416"/>
              <a:ext cx="6563106" cy="51892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34839" y="5102351"/>
              <a:ext cx="3339846" cy="51892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1480" y="3808475"/>
              <a:ext cx="11366754" cy="107823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66215" y="3809999"/>
              <a:ext cx="3758946" cy="51892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18660" y="3809999"/>
              <a:ext cx="5023866" cy="51892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334500" y="3809999"/>
              <a:ext cx="1960626" cy="51892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502407" y="4059936"/>
              <a:ext cx="6505194" cy="51892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697467" y="4059936"/>
              <a:ext cx="380250" cy="51892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767572" y="4059936"/>
              <a:ext cx="939546" cy="51892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1480" y="2766059"/>
              <a:ext cx="11366754" cy="107823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18160" y="2767584"/>
              <a:ext cx="11221974" cy="51892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164836" y="3017519"/>
              <a:ext cx="1878330" cy="51892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11480" y="1722107"/>
              <a:ext cx="11366754" cy="107671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41020" y="1821179"/>
              <a:ext cx="1696974" cy="57835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950720" y="1821179"/>
              <a:ext cx="665226" cy="57835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270760" y="1821179"/>
              <a:ext cx="1745741" cy="57835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727704" y="1821179"/>
              <a:ext cx="2257805" cy="57835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693663" y="1821179"/>
              <a:ext cx="1218438" cy="57835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566916" y="1821179"/>
              <a:ext cx="1136142" cy="57835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414260" y="1821179"/>
              <a:ext cx="1410461" cy="57835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535924" y="1821179"/>
              <a:ext cx="509777" cy="57835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700515" y="1821179"/>
              <a:ext cx="1347977" cy="57835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756648" y="1821179"/>
              <a:ext cx="1913381" cy="57835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79765" y="131765"/>
              <a:ext cx="2394506" cy="764758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651763" y="184784"/>
            <a:ext cx="10881360" cy="6315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ИЗПЪЛНИТЕЛНА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АГЕНЦИЯ</a:t>
            </a:r>
            <a:r>
              <a:rPr sz="1400" b="1" spc="6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„ОПЕРАТИВНА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ПРОГРАМА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НАУКА</a:t>
            </a:r>
            <a:endParaRPr sz="1400" dirty="0">
              <a:latin typeface="Arial"/>
              <a:cs typeface="Arial"/>
            </a:endParaRPr>
          </a:p>
          <a:p>
            <a:pPr marL="5080"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Arial"/>
                <a:cs typeface="Arial"/>
              </a:rPr>
              <a:t>И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ОБРАЗОВАНИЕ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ЗА</a:t>
            </a:r>
            <a:r>
              <a:rPr sz="1400" b="1" spc="-5" dirty="0">
                <a:latin typeface="Arial"/>
                <a:cs typeface="Arial"/>
              </a:rPr>
              <a:t> ИНТЕЛИГЕНТЕН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40" dirty="0">
                <a:latin typeface="Arial"/>
                <a:cs typeface="Arial"/>
              </a:rPr>
              <a:t>РАСТЕЖ“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 dirty="0">
              <a:latin typeface="Arial"/>
              <a:cs typeface="Arial"/>
            </a:endParaRPr>
          </a:p>
          <a:p>
            <a:pPr marL="81280" marR="625475">
              <a:lnSpc>
                <a:spcPts val="1950"/>
              </a:lnSpc>
              <a:tabLst>
                <a:tab pos="2568575" algn="l"/>
              </a:tabLst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Основните</a:t>
            </a:r>
            <a:r>
              <a:rPr sz="18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очаквани	резултати</a:t>
            </a:r>
            <a:r>
              <a:rPr sz="1800" b="1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от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 работата</a:t>
            </a:r>
            <a:r>
              <a:rPr sz="180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новоизградената</a:t>
            </a:r>
            <a:r>
              <a:rPr sz="180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научноизследователска </a:t>
            </a:r>
            <a:r>
              <a:rPr sz="1800" b="1" spc="-48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инфраструктура</a:t>
            </a:r>
            <a:r>
              <a:rPr sz="1800" b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са: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 dirty="0">
              <a:latin typeface="Arial"/>
              <a:cs typeface="Arial"/>
            </a:endParaRPr>
          </a:p>
          <a:p>
            <a:pPr marL="9525" algn="ctr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Изграждане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на интегрирана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комуникационна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мрежа,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изцяло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защитена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квантова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криптография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 dirty="0">
              <a:latin typeface="Calibri"/>
              <a:cs typeface="Calibri"/>
            </a:endParaRPr>
          </a:p>
          <a:p>
            <a:pPr marL="12700" marR="5080" algn="ctr">
              <a:lnSpc>
                <a:spcPts val="197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Създаване на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мултисензорни технологии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системи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за прогнозиране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на катастрофални явления чрез емисия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наночастици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 dirty="0">
              <a:latin typeface="Calibri"/>
              <a:cs typeface="Calibri"/>
            </a:endParaRPr>
          </a:p>
          <a:p>
            <a:pPr marL="7620" algn="ctr">
              <a:lnSpc>
                <a:spcPts val="2065"/>
              </a:lnSpc>
              <a:spcBef>
                <a:spcPts val="5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Преодоляване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прекъсването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радиокомуникациите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при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бедствени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ситуации,</a:t>
            </a:r>
            <a:r>
              <a:rPr sz="1800" b="1" spc="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чрез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квантовата</a:t>
            </a:r>
            <a:endParaRPr sz="1800" dirty="0">
              <a:latin typeface="Calibri"/>
              <a:cs typeface="Calibri"/>
            </a:endParaRPr>
          </a:p>
          <a:p>
            <a:pPr marL="7620" algn="ctr">
              <a:lnSpc>
                <a:spcPts val="2065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комуникация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сплетени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фотони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континиума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пространство-време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 dirty="0">
              <a:latin typeface="Calibri"/>
              <a:cs typeface="Calibri"/>
            </a:endParaRPr>
          </a:p>
          <a:p>
            <a:pPr marL="314325" marR="305435" algn="ctr">
              <a:lnSpc>
                <a:spcPts val="197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Изграждане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система</a:t>
            </a:r>
            <a:r>
              <a:rPr sz="1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управление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на сигурността на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критичната инфраструктура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национално,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регионално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елементно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ниво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 dirty="0">
              <a:latin typeface="Calibri"/>
              <a:cs typeface="Calibri"/>
            </a:endParaRPr>
          </a:p>
          <a:p>
            <a:pPr marL="6350" algn="ctr">
              <a:lnSpc>
                <a:spcPts val="2065"/>
              </a:lnSpc>
              <a:spcBef>
                <a:spcPts val="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Прогнозиране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аварии,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бедствия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терористична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заплаха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чрез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интелигентните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системи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сигурност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800" dirty="0">
              <a:latin typeface="Calibri"/>
              <a:cs typeface="Calibri"/>
            </a:endParaRPr>
          </a:p>
          <a:p>
            <a:pPr marL="6985" algn="ctr">
              <a:lnSpc>
                <a:spcPts val="2065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изкуствен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интелект.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7" name="object 47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9435083" y="0"/>
            <a:ext cx="2592324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2894" y="0"/>
            <a:ext cx="11389360" cy="6858000"/>
            <a:chOff x="802894" y="0"/>
            <a:chExt cx="11389360" cy="6858000"/>
          </a:xfrm>
        </p:grpSpPr>
        <p:sp>
          <p:nvSpPr>
            <p:cNvPr id="3" name="object 3"/>
            <p:cNvSpPr/>
            <p:nvPr/>
          </p:nvSpPr>
          <p:spPr>
            <a:xfrm>
              <a:off x="809244" y="1324355"/>
              <a:ext cx="10287000" cy="5123815"/>
            </a:xfrm>
            <a:custGeom>
              <a:avLst/>
              <a:gdLst/>
              <a:ahLst/>
              <a:cxnLst/>
              <a:rect l="l" t="t" r="r" b="b"/>
              <a:pathLst>
                <a:path w="10287000" h="5123815">
                  <a:moveTo>
                    <a:pt x="10287000" y="0"/>
                  </a:moveTo>
                  <a:lnTo>
                    <a:pt x="0" y="0"/>
                  </a:lnTo>
                  <a:lnTo>
                    <a:pt x="0" y="5123688"/>
                  </a:lnTo>
                  <a:lnTo>
                    <a:pt x="10287000" y="5123688"/>
                  </a:lnTo>
                  <a:lnTo>
                    <a:pt x="10287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9244" y="1324355"/>
              <a:ext cx="10287000" cy="5123815"/>
            </a:xfrm>
            <a:custGeom>
              <a:avLst/>
              <a:gdLst/>
              <a:ahLst/>
              <a:cxnLst/>
              <a:rect l="l" t="t" r="r" b="b"/>
              <a:pathLst>
                <a:path w="10287000" h="5123815">
                  <a:moveTo>
                    <a:pt x="0" y="5123688"/>
                  </a:moveTo>
                  <a:lnTo>
                    <a:pt x="10287000" y="5123688"/>
                  </a:lnTo>
                  <a:lnTo>
                    <a:pt x="10287000" y="0"/>
                  </a:lnTo>
                  <a:lnTo>
                    <a:pt x="0" y="0"/>
                  </a:lnTo>
                  <a:lnTo>
                    <a:pt x="0" y="5123688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88593" y="1276299"/>
            <a:ext cx="10207651" cy="476887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41300" marR="416559" indent="-228600">
              <a:lnSpc>
                <a:spcPts val="2310"/>
              </a:lnSpc>
              <a:spcBef>
                <a:spcPts val="655"/>
              </a:spcBef>
              <a:buChar char="•"/>
              <a:tabLst>
                <a:tab pos="241300" algn="l"/>
              </a:tabLst>
            </a:pPr>
            <a:r>
              <a:rPr sz="2400" spc="-30" dirty="0">
                <a:cs typeface="Microsoft Sans Serif"/>
              </a:rPr>
              <a:t>Научноизследователската</a:t>
            </a:r>
            <a:r>
              <a:rPr sz="2400" spc="40" dirty="0">
                <a:cs typeface="Microsoft Sans Serif"/>
              </a:rPr>
              <a:t> </a:t>
            </a:r>
            <a:r>
              <a:rPr sz="2400" spc="-15" dirty="0">
                <a:cs typeface="Microsoft Sans Serif"/>
              </a:rPr>
              <a:t>инфраструктура</a:t>
            </a:r>
            <a:r>
              <a:rPr sz="2400" spc="35" dirty="0">
                <a:cs typeface="Microsoft Sans Serif"/>
              </a:rPr>
              <a:t> </a:t>
            </a:r>
            <a:r>
              <a:rPr sz="2400" spc="-10" dirty="0">
                <a:cs typeface="Microsoft Sans Serif"/>
              </a:rPr>
              <a:t>на</a:t>
            </a:r>
            <a:r>
              <a:rPr sz="2400" spc="45" dirty="0">
                <a:cs typeface="Microsoft Sans Serif"/>
              </a:rPr>
              <a:t> </a:t>
            </a:r>
            <a:r>
              <a:rPr sz="2400" spc="-5" dirty="0">
                <a:cs typeface="Microsoft Sans Serif"/>
              </a:rPr>
              <a:t>Центъра</a:t>
            </a:r>
            <a:r>
              <a:rPr sz="2400" spc="45" dirty="0">
                <a:cs typeface="Microsoft Sans Serif"/>
              </a:rPr>
              <a:t> </a:t>
            </a:r>
            <a:r>
              <a:rPr sz="2400" dirty="0">
                <a:cs typeface="Microsoft Sans Serif"/>
              </a:rPr>
              <a:t>е</a:t>
            </a:r>
            <a:r>
              <a:rPr sz="2400" spc="40" dirty="0">
                <a:cs typeface="Microsoft Sans Serif"/>
              </a:rPr>
              <a:t> </a:t>
            </a:r>
            <a:r>
              <a:rPr sz="2400" spc="-10" dirty="0">
                <a:cs typeface="Microsoft Sans Serif"/>
              </a:rPr>
              <a:t>напълно </a:t>
            </a:r>
            <a:r>
              <a:rPr sz="2400" spc="-620" dirty="0">
                <a:cs typeface="Microsoft Sans Serif"/>
              </a:rPr>
              <a:t> </a:t>
            </a:r>
            <a:r>
              <a:rPr sz="2400" spc="-20" dirty="0">
                <a:cs typeface="Microsoft Sans Serif"/>
              </a:rPr>
              <a:t>изградена</a:t>
            </a:r>
            <a:r>
              <a:rPr sz="2400" spc="20" dirty="0">
                <a:cs typeface="Microsoft Sans Serif"/>
              </a:rPr>
              <a:t> </a:t>
            </a:r>
            <a:r>
              <a:rPr sz="2400" spc="-5" dirty="0">
                <a:cs typeface="Microsoft Sans Serif"/>
              </a:rPr>
              <a:t>и</a:t>
            </a:r>
            <a:r>
              <a:rPr sz="2400" spc="30" dirty="0">
                <a:cs typeface="Microsoft Sans Serif"/>
              </a:rPr>
              <a:t> </a:t>
            </a:r>
            <a:r>
              <a:rPr sz="2400" spc="-20" dirty="0" err="1">
                <a:cs typeface="Microsoft Sans Serif"/>
              </a:rPr>
              <a:t>оформя</a:t>
            </a:r>
            <a:r>
              <a:rPr sz="2400" spc="25" dirty="0">
                <a:cs typeface="Microsoft Sans Serif"/>
              </a:rPr>
              <a:t> </a:t>
            </a:r>
            <a:r>
              <a:rPr lang="bg-BG" sz="2400" spc="-25" dirty="0" smtClean="0">
                <a:cs typeface="Microsoft Sans Serif"/>
              </a:rPr>
              <a:t>съвременен</a:t>
            </a:r>
            <a:r>
              <a:rPr sz="2400" spc="50" dirty="0" smtClean="0">
                <a:cs typeface="Microsoft Sans Serif"/>
              </a:rPr>
              <a:t> </a:t>
            </a:r>
            <a:r>
              <a:rPr sz="2400" spc="-10" dirty="0">
                <a:cs typeface="Microsoft Sans Serif"/>
              </a:rPr>
              <a:t>лабораторен</a:t>
            </a:r>
            <a:r>
              <a:rPr sz="2400" spc="35" dirty="0">
                <a:cs typeface="Microsoft Sans Serif"/>
              </a:rPr>
              <a:t> </a:t>
            </a:r>
            <a:r>
              <a:rPr sz="2400" spc="-45" dirty="0">
                <a:cs typeface="Microsoft Sans Serif"/>
              </a:rPr>
              <a:t>комплекс</a:t>
            </a:r>
            <a:r>
              <a:rPr sz="2400" spc="20" dirty="0">
                <a:cs typeface="Microsoft Sans Serif"/>
              </a:rPr>
              <a:t> </a:t>
            </a:r>
            <a:r>
              <a:rPr sz="2400" spc="-55" dirty="0">
                <a:cs typeface="Microsoft Sans Serif"/>
              </a:rPr>
              <a:t>за </a:t>
            </a:r>
            <a:r>
              <a:rPr sz="2400" spc="-50" dirty="0">
                <a:cs typeface="Microsoft Sans Serif"/>
              </a:rPr>
              <a:t> </a:t>
            </a:r>
            <a:r>
              <a:rPr sz="2400" spc="-25" dirty="0">
                <a:cs typeface="Microsoft Sans Serif"/>
              </a:rPr>
              <a:t>висококачествени</a:t>
            </a:r>
            <a:r>
              <a:rPr sz="2400" spc="35" dirty="0">
                <a:cs typeface="Microsoft Sans Serif"/>
              </a:rPr>
              <a:t> </a:t>
            </a:r>
            <a:r>
              <a:rPr sz="2400" spc="-20" dirty="0">
                <a:cs typeface="Microsoft Sans Serif"/>
              </a:rPr>
              <a:t>научни</a:t>
            </a:r>
            <a:r>
              <a:rPr sz="2400" spc="35" dirty="0">
                <a:cs typeface="Microsoft Sans Serif"/>
              </a:rPr>
              <a:t> </a:t>
            </a:r>
            <a:r>
              <a:rPr sz="2400" spc="-20" dirty="0">
                <a:cs typeface="Microsoft Sans Serif"/>
              </a:rPr>
              <a:t>изследвания</a:t>
            </a:r>
            <a:r>
              <a:rPr sz="2400" spc="15" dirty="0">
                <a:cs typeface="Microsoft Sans Serif"/>
              </a:rPr>
              <a:t> </a:t>
            </a:r>
            <a:r>
              <a:rPr sz="2400" spc="-5" dirty="0">
                <a:cs typeface="Microsoft Sans Serif"/>
              </a:rPr>
              <a:t>и</a:t>
            </a:r>
            <a:r>
              <a:rPr sz="2400" spc="30" dirty="0">
                <a:cs typeface="Microsoft Sans Serif"/>
              </a:rPr>
              <a:t> </a:t>
            </a:r>
            <a:r>
              <a:rPr sz="2400" spc="-35" dirty="0">
                <a:cs typeface="Microsoft Sans Serif"/>
              </a:rPr>
              <a:t>разработка</a:t>
            </a:r>
            <a:r>
              <a:rPr sz="2400" spc="30" dirty="0">
                <a:cs typeface="Microsoft Sans Serif"/>
              </a:rPr>
              <a:t> </a:t>
            </a:r>
            <a:r>
              <a:rPr sz="2400" spc="-10" dirty="0">
                <a:cs typeface="Microsoft Sans Serif"/>
              </a:rPr>
              <a:t>на</a:t>
            </a:r>
            <a:r>
              <a:rPr sz="2400" spc="25" dirty="0">
                <a:cs typeface="Microsoft Sans Serif"/>
              </a:rPr>
              <a:t> </a:t>
            </a:r>
            <a:r>
              <a:rPr sz="2400" spc="-10" dirty="0">
                <a:cs typeface="Microsoft Sans Serif"/>
              </a:rPr>
              <a:t>нови</a:t>
            </a:r>
            <a:endParaRPr sz="2400" dirty="0">
              <a:cs typeface="Microsoft Sans Serif"/>
            </a:endParaRPr>
          </a:p>
          <a:p>
            <a:pPr marL="241300" marR="1348105">
              <a:lnSpc>
                <a:spcPct val="80000"/>
              </a:lnSpc>
              <a:spcBef>
                <a:spcPts val="5"/>
              </a:spcBef>
            </a:pPr>
            <a:r>
              <a:rPr sz="2400" spc="-30" dirty="0">
                <a:cs typeface="Microsoft Sans Serif"/>
              </a:rPr>
              <a:t>продукти</a:t>
            </a:r>
            <a:r>
              <a:rPr sz="2400" spc="25" dirty="0">
                <a:cs typeface="Microsoft Sans Serif"/>
              </a:rPr>
              <a:t> </a:t>
            </a:r>
            <a:r>
              <a:rPr sz="2400" dirty="0">
                <a:cs typeface="Microsoft Sans Serif"/>
              </a:rPr>
              <a:t>в</a:t>
            </a:r>
            <a:r>
              <a:rPr sz="2400" spc="15" dirty="0">
                <a:cs typeface="Microsoft Sans Serif"/>
              </a:rPr>
              <a:t> </a:t>
            </a:r>
            <a:r>
              <a:rPr sz="2400" spc="-15" dirty="0">
                <a:cs typeface="Microsoft Sans Serif"/>
              </a:rPr>
              <a:t>сферата</a:t>
            </a:r>
            <a:r>
              <a:rPr sz="2400" spc="25" dirty="0">
                <a:cs typeface="Microsoft Sans Serif"/>
              </a:rPr>
              <a:t> </a:t>
            </a:r>
            <a:r>
              <a:rPr sz="2400" spc="-10" dirty="0">
                <a:cs typeface="Microsoft Sans Serif"/>
              </a:rPr>
              <a:t>на</a:t>
            </a:r>
            <a:r>
              <a:rPr sz="2400" spc="35" dirty="0">
                <a:cs typeface="Microsoft Sans Serif"/>
              </a:rPr>
              <a:t> </a:t>
            </a:r>
            <a:r>
              <a:rPr sz="2400" b="1" spc="-20" dirty="0">
                <a:cs typeface="Arial"/>
              </a:rPr>
              <a:t>изкуствения</a:t>
            </a:r>
            <a:r>
              <a:rPr sz="2400" b="1" spc="50" dirty="0">
                <a:cs typeface="Arial"/>
              </a:rPr>
              <a:t> </a:t>
            </a:r>
            <a:r>
              <a:rPr sz="2400" b="1" spc="-35" dirty="0">
                <a:cs typeface="Arial"/>
              </a:rPr>
              <a:t>интелект,</a:t>
            </a:r>
            <a:r>
              <a:rPr sz="2400" b="1" spc="40" dirty="0">
                <a:cs typeface="Arial"/>
              </a:rPr>
              <a:t> </a:t>
            </a:r>
            <a:r>
              <a:rPr sz="2400" b="1" spc="-15" dirty="0">
                <a:cs typeface="Arial"/>
              </a:rPr>
              <a:t>квантовите </a:t>
            </a:r>
            <a:r>
              <a:rPr sz="2400" b="1" spc="-650" dirty="0">
                <a:cs typeface="Arial"/>
              </a:rPr>
              <a:t> </a:t>
            </a:r>
            <a:r>
              <a:rPr sz="2400" b="1" spc="-15" dirty="0">
                <a:cs typeface="Arial"/>
              </a:rPr>
              <a:t>комуникации,</a:t>
            </a:r>
            <a:r>
              <a:rPr sz="2400" b="1" spc="30" dirty="0">
                <a:cs typeface="Arial"/>
              </a:rPr>
              <a:t> </a:t>
            </a:r>
            <a:r>
              <a:rPr sz="2400" b="1" spc="-15" dirty="0" err="1" smtClean="0">
                <a:cs typeface="Arial"/>
              </a:rPr>
              <a:t>роботиката</a:t>
            </a:r>
            <a:r>
              <a:rPr lang="bg-BG" sz="2400" b="1" spc="-15" dirty="0" smtClean="0">
                <a:cs typeface="Arial"/>
              </a:rPr>
              <a:t>, сензориката</a:t>
            </a:r>
            <a:r>
              <a:rPr sz="2400" b="1" spc="35" dirty="0" smtClean="0">
                <a:cs typeface="Arial"/>
              </a:rPr>
              <a:t> </a:t>
            </a:r>
            <a:r>
              <a:rPr sz="2400" b="1" dirty="0">
                <a:cs typeface="Arial"/>
              </a:rPr>
              <a:t>и</a:t>
            </a:r>
            <a:r>
              <a:rPr sz="2400" b="1" spc="-10" dirty="0">
                <a:cs typeface="Arial"/>
              </a:rPr>
              <a:t> </a:t>
            </a:r>
            <a:r>
              <a:rPr sz="2400" b="1" spc="-20" dirty="0">
                <a:cs typeface="Arial"/>
              </a:rPr>
              <a:t>управлението</a:t>
            </a:r>
            <a:r>
              <a:rPr sz="2400" b="1" spc="45" dirty="0">
                <a:cs typeface="Arial"/>
              </a:rPr>
              <a:t> </a:t>
            </a:r>
            <a:r>
              <a:rPr sz="2400" b="1" dirty="0">
                <a:cs typeface="Arial"/>
              </a:rPr>
              <a:t>на риска</a:t>
            </a:r>
            <a:r>
              <a:rPr sz="2400" dirty="0">
                <a:cs typeface="Microsoft Sans Serif"/>
              </a:rPr>
              <a:t>.</a:t>
            </a:r>
          </a:p>
          <a:p>
            <a:pPr marL="241300" marR="5080" indent="-228600">
              <a:lnSpc>
                <a:spcPct val="80000"/>
              </a:lnSpc>
              <a:spcBef>
                <a:spcPts val="1000"/>
              </a:spcBef>
              <a:buChar char="•"/>
              <a:tabLst>
                <a:tab pos="241300" algn="l"/>
              </a:tabLst>
            </a:pPr>
            <a:r>
              <a:rPr sz="2400" dirty="0">
                <a:cs typeface="Microsoft Sans Serif"/>
              </a:rPr>
              <a:t>В</a:t>
            </a:r>
            <a:r>
              <a:rPr sz="2400" spc="20" dirty="0">
                <a:cs typeface="Microsoft Sans Serif"/>
              </a:rPr>
              <a:t> </a:t>
            </a:r>
            <a:r>
              <a:rPr sz="2400" spc="-5" dirty="0">
                <a:cs typeface="Microsoft Sans Serif"/>
              </a:rPr>
              <a:t>Центъра</a:t>
            </a:r>
            <a:r>
              <a:rPr sz="2400" spc="25" dirty="0">
                <a:cs typeface="Microsoft Sans Serif"/>
              </a:rPr>
              <a:t> </a:t>
            </a:r>
            <a:r>
              <a:rPr sz="2400" spc="-10" dirty="0">
                <a:cs typeface="Microsoft Sans Serif"/>
              </a:rPr>
              <a:t>работят</a:t>
            </a:r>
            <a:r>
              <a:rPr sz="2400" spc="35" dirty="0">
                <a:cs typeface="Microsoft Sans Serif"/>
              </a:rPr>
              <a:t> </a:t>
            </a:r>
            <a:r>
              <a:rPr sz="2400" spc="-10" dirty="0">
                <a:cs typeface="Microsoft Sans Serif"/>
              </a:rPr>
              <a:t>над</a:t>
            </a:r>
            <a:r>
              <a:rPr sz="2400" spc="20" dirty="0">
                <a:cs typeface="Microsoft Sans Serif"/>
              </a:rPr>
              <a:t> </a:t>
            </a:r>
            <a:r>
              <a:rPr sz="2400" b="1" spc="-5" dirty="0">
                <a:cs typeface="Microsoft Sans Serif"/>
              </a:rPr>
              <a:t>70</a:t>
            </a:r>
            <a:r>
              <a:rPr sz="2400" spc="20" dirty="0">
                <a:cs typeface="Microsoft Sans Serif"/>
              </a:rPr>
              <a:t> </a:t>
            </a:r>
            <a:r>
              <a:rPr sz="2400" spc="-25" dirty="0" err="1" smtClean="0">
                <a:cs typeface="Microsoft Sans Serif"/>
              </a:rPr>
              <a:t>изследователи</a:t>
            </a:r>
            <a:r>
              <a:rPr lang="bg-BG" sz="2400" spc="-25" dirty="0" smtClean="0">
                <a:cs typeface="Microsoft Sans Serif"/>
              </a:rPr>
              <a:t> </a:t>
            </a:r>
            <a:r>
              <a:rPr sz="2400" dirty="0" smtClean="0">
                <a:cs typeface="Microsoft Sans Serif"/>
              </a:rPr>
              <a:t>в</a:t>
            </a:r>
            <a:r>
              <a:rPr sz="2400" spc="20" dirty="0" smtClean="0">
                <a:cs typeface="Microsoft Sans Serif"/>
              </a:rPr>
              <a:t> </a:t>
            </a:r>
            <a:r>
              <a:rPr lang="bg-BG" sz="2400" b="1" spc="-5" dirty="0" smtClean="0">
                <a:cs typeface="Microsoft Sans Serif"/>
              </a:rPr>
              <a:t>20</a:t>
            </a:r>
            <a:r>
              <a:rPr sz="2400" spc="-5" dirty="0" smtClean="0">
                <a:cs typeface="Microsoft Sans Serif"/>
              </a:rPr>
              <a:t> </a:t>
            </a:r>
            <a:r>
              <a:rPr sz="2400" dirty="0" smtClean="0">
                <a:cs typeface="Microsoft Sans Serif"/>
              </a:rPr>
              <a:t> </a:t>
            </a:r>
            <a:r>
              <a:rPr sz="2400" spc="-25" dirty="0" err="1">
                <a:cs typeface="Microsoft Sans Serif"/>
              </a:rPr>
              <a:t>високотехнологични</a:t>
            </a:r>
            <a:r>
              <a:rPr sz="2400" spc="35" dirty="0">
                <a:cs typeface="Microsoft Sans Serif"/>
              </a:rPr>
              <a:t> </a:t>
            </a:r>
            <a:r>
              <a:rPr sz="2400" spc="-10" dirty="0" err="1" smtClean="0">
                <a:cs typeface="Microsoft Sans Serif"/>
              </a:rPr>
              <a:t>лаборатории</a:t>
            </a:r>
            <a:r>
              <a:rPr lang="bg-BG" sz="2400" spc="-10" dirty="0" smtClean="0">
                <a:cs typeface="Microsoft Sans Serif"/>
              </a:rPr>
              <a:t>. Ние сме</a:t>
            </a:r>
            <a:r>
              <a:rPr sz="2400" spc="30" dirty="0" smtClean="0">
                <a:cs typeface="Microsoft Sans Serif"/>
              </a:rPr>
              <a:t> </a:t>
            </a:r>
            <a:r>
              <a:rPr sz="2400" spc="-25" dirty="0">
                <a:cs typeface="Microsoft Sans Serif"/>
              </a:rPr>
              <a:t>акредитирани</a:t>
            </a:r>
            <a:r>
              <a:rPr sz="2400" spc="10" dirty="0">
                <a:cs typeface="Microsoft Sans Serif"/>
              </a:rPr>
              <a:t> </a:t>
            </a:r>
            <a:r>
              <a:rPr sz="2400" spc="-5" dirty="0" err="1">
                <a:cs typeface="Microsoft Sans Serif"/>
              </a:rPr>
              <a:t>да</a:t>
            </a:r>
            <a:r>
              <a:rPr sz="2400" spc="35" dirty="0">
                <a:cs typeface="Microsoft Sans Serif"/>
              </a:rPr>
              <a:t> </a:t>
            </a:r>
            <a:r>
              <a:rPr sz="2400" spc="-25" dirty="0" err="1" smtClean="0">
                <a:cs typeface="Microsoft Sans Serif"/>
              </a:rPr>
              <a:t>обучава</a:t>
            </a:r>
            <a:r>
              <a:rPr lang="bg-BG" sz="2400" spc="-25" dirty="0" smtClean="0">
                <a:cs typeface="Microsoft Sans Serif"/>
              </a:rPr>
              <a:t>ме</a:t>
            </a:r>
            <a:r>
              <a:rPr sz="2400" spc="-25" dirty="0" smtClean="0">
                <a:cs typeface="Microsoft Sans Serif"/>
              </a:rPr>
              <a:t> </a:t>
            </a:r>
            <a:r>
              <a:rPr sz="2400" spc="-20" dirty="0" smtClean="0">
                <a:cs typeface="Microsoft Sans Serif"/>
              </a:rPr>
              <a:t> </a:t>
            </a:r>
            <a:r>
              <a:rPr sz="2400" spc="-20" dirty="0">
                <a:cs typeface="Microsoft Sans Serif"/>
              </a:rPr>
              <a:t>докторанти</a:t>
            </a:r>
            <a:r>
              <a:rPr sz="2400" spc="25" dirty="0">
                <a:cs typeface="Microsoft Sans Serif"/>
              </a:rPr>
              <a:t> </a:t>
            </a:r>
            <a:r>
              <a:rPr sz="2400" dirty="0">
                <a:cs typeface="Microsoft Sans Serif"/>
              </a:rPr>
              <a:t>в</a:t>
            </a:r>
            <a:r>
              <a:rPr sz="2400" spc="20" dirty="0">
                <a:cs typeface="Microsoft Sans Serif"/>
              </a:rPr>
              <a:t> </a:t>
            </a:r>
            <a:r>
              <a:rPr sz="2400" spc="-15" dirty="0">
                <a:cs typeface="Microsoft Sans Serif"/>
              </a:rPr>
              <a:t>области</a:t>
            </a:r>
            <a:r>
              <a:rPr sz="2400" spc="10" dirty="0">
                <a:cs typeface="Microsoft Sans Serif"/>
              </a:rPr>
              <a:t> </a:t>
            </a:r>
            <a:r>
              <a:rPr sz="2400" spc="-45" dirty="0" err="1">
                <a:cs typeface="Microsoft Sans Serif"/>
              </a:rPr>
              <a:t>като</a:t>
            </a:r>
            <a:r>
              <a:rPr sz="2400" spc="15" dirty="0">
                <a:cs typeface="Microsoft Sans Serif"/>
              </a:rPr>
              <a:t> </a:t>
            </a:r>
            <a:r>
              <a:rPr sz="2400" spc="-35" dirty="0" err="1" smtClean="0">
                <a:cs typeface="Microsoft Sans Serif"/>
              </a:rPr>
              <a:t>квантова</a:t>
            </a:r>
            <a:r>
              <a:rPr sz="2400" spc="25" dirty="0" smtClean="0">
                <a:cs typeface="Microsoft Sans Serif"/>
              </a:rPr>
              <a:t> </a:t>
            </a:r>
            <a:r>
              <a:rPr sz="2400" spc="-30" dirty="0">
                <a:cs typeface="Microsoft Sans Serif"/>
              </a:rPr>
              <a:t>комуникация</a:t>
            </a:r>
            <a:r>
              <a:rPr sz="2400" spc="30" dirty="0">
                <a:cs typeface="Microsoft Sans Serif"/>
              </a:rPr>
              <a:t> </a:t>
            </a:r>
            <a:r>
              <a:rPr sz="2400" spc="-5" dirty="0">
                <a:cs typeface="Microsoft Sans Serif"/>
              </a:rPr>
              <a:t>и</a:t>
            </a:r>
            <a:r>
              <a:rPr sz="2400" spc="5" dirty="0">
                <a:cs typeface="Microsoft Sans Serif"/>
              </a:rPr>
              <a:t> </a:t>
            </a:r>
            <a:r>
              <a:rPr sz="2400" spc="-20" dirty="0">
                <a:cs typeface="Microsoft Sans Serif"/>
              </a:rPr>
              <a:t>технологии, </a:t>
            </a:r>
            <a:r>
              <a:rPr sz="2400" spc="-15" dirty="0">
                <a:cs typeface="Microsoft Sans Serif"/>
              </a:rPr>
              <a:t> </a:t>
            </a:r>
            <a:r>
              <a:rPr sz="2400" spc="-25" dirty="0" err="1" smtClean="0">
                <a:cs typeface="Microsoft Sans Serif"/>
              </a:rPr>
              <a:t>роботика</a:t>
            </a:r>
            <a:r>
              <a:rPr sz="2400" spc="-25" dirty="0" smtClean="0">
                <a:cs typeface="Microsoft Sans Serif"/>
              </a:rPr>
              <a:t>,</a:t>
            </a:r>
            <a:r>
              <a:rPr lang="bg-BG" sz="2400" spc="-25" dirty="0" smtClean="0">
                <a:cs typeface="Microsoft Sans Serif"/>
              </a:rPr>
              <a:t> сензорика,</a:t>
            </a:r>
            <a:r>
              <a:rPr sz="2400" spc="15" dirty="0" smtClean="0">
                <a:cs typeface="Microsoft Sans Serif"/>
              </a:rPr>
              <a:t> </a:t>
            </a:r>
            <a:r>
              <a:rPr sz="2400" spc="-25" dirty="0" err="1" smtClean="0">
                <a:cs typeface="Microsoft Sans Serif"/>
              </a:rPr>
              <a:t>кибер-физични</a:t>
            </a:r>
            <a:r>
              <a:rPr sz="2400" spc="-5" dirty="0" smtClean="0">
                <a:cs typeface="Microsoft Sans Serif"/>
              </a:rPr>
              <a:t> </a:t>
            </a:r>
            <a:r>
              <a:rPr sz="2400" spc="-15" dirty="0">
                <a:cs typeface="Microsoft Sans Serif"/>
              </a:rPr>
              <a:t>системи,</a:t>
            </a:r>
            <a:r>
              <a:rPr sz="2400" spc="5" dirty="0">
                <a:cs typeface="Microsoft Sans Serif"/>
              </a:rPr>
              <a:t> </a:t>
            </a:r>
            <a:r>
              <a:rPr sz="2400" spc="-20" dirty="0" err="1" smtClean="0">
                <a:cs typeface="Microsoft Sans Serif"/>
              </a:rPr>
              <a:t>интелигентни</a:t>
            </a:r>
            <a:r>
              <a:rPr sz="2400" spc="5" dirty="0" smtClean="0">
                <a:cs typeface="Microsoft Sans Serif"/>
              </a:rPr>
              <a:t> </a:t>
            </a:r>
            <a:r>
              <a:rPr sz="2400" spc="-15" dirty="0">
                <a:cs typeface="Microsoft Sans Serif"/>
              </a:rPr>
              <a:t>системи</a:t>
            </a:r>
            <a:r>
              <a:rPr sz="2400" spc="10" dirty="0">
                <a:cs typeface="Microsoft Sans Serif"/>
              </a:rPr>
              <a:t> </a:t>
            </a:r>
            <a:r>
              <a:rPr sz="2400" spc="-55" dirty="0">
                <a:cs typeface="Microsoft Sans Serif"/>
              </a:rPr>
              <a:t>за </a:t>
            </a:r>
            <a:r>
              <a:rPr sz="2400" spc="-50" dirty="0">
                <a:cs typeface="Microsoft Sans Serif"/>
              </a:rPr>
              <a:t> </a:t>
            </a:r>
            <a:r>
              <a:rPr sz="2400" spc="-40" dirty="0">
                <a:cs typeface="Microsoft Sans Serif"/>
              </a:rPr>
              <a:t>сигурност,</a:t>
            </a:r>
            <a:r>
              <a:rPr sz="2400" spc="15" dirty="0">
                <a:cs typeface="Microsoft Sans Serif"/>
              </a:rPr>
              <a:t> </a:t>
            </a:r>
            <a:r>
              <a:rPr sz="2400" spc="-20" dirty="0" err="1" smtClean="0">
                <a:cs typeface="Microsoft Sans Serif"/>
              </a:rPr>
              <a:t>управление</a:t>
            </a:r>
            <a:r>
              <a:rPr sz="2400" spc="50" dirty="0" smtClean="0">
                <a:cs typeface="Microsoft Sans Serif"/>
              </a:rPr>
              <a:t> </a:t>
            </a:r>
            <a:r>
              <a:rPr sz="2400" spc="-10" dirty="0">
                <a:cs typeface="Microsoft Sans Serif"/>
              </a:rPr>
              <a:t>на</a:t>
            </a:r>
            <a:r>
              <a:rPr sz="2400" spc="25" dirty="0">
                <a:cs typeface="Microsoft Sans Serif"/>
              </a:rPr>
              <a:t> </a:t>
            </a:r>
            <a:r>
              <a:rPr sz="2400" spc="-25" dirty="0">
                <a:cs typeface="Microsoft Sans Serif"/>
              </a:rPr>
              <a:t>риска,</a:t>
            </a:r>
            <a:r>
              <a:rPr sz="2400" spc="25" dirty="0">
                <a:cs typeface="Microsoft Sans Serif"/>
              </a:rPr>
              <a:t> </a:t>
            </a:r>
            <a:r>
              <a:rPr sz="2400" spc="-25" dirty="0">
                <a:cs typeface="Microsoft Sans Serif"/>
              </a:rPr>
              <a:t>автоматизация</a:t>
            </a:r>
            <a:r>
              <a:rPr sz="2400" spc="10" dirty="0">
                <a:cs typeface="Microsoft Sans Serif"/>
              </a:rPr>
              <a:t> </a:t>
            </a:r>
            <a:r>
              <a:rPr sz="2400" spc="-10" dirty="0">
                <a:cs typeface="Microsoft Sans Serif"/>
              </a:rPr>
              <a:t>на</a:t>
            </a:r>
            <a:r>
              <a:rPr sz="2400" spc="25" dirty="0">
                <a:cs typeface="Microsoft Sans Serif"/>
              </a:rPr>
              <a:t> </a:t>
            </a:r>
            <a:r>
              <a:rPr sz="2400" spc="-25" dirty="0">
                <a:cs typeface="Microsoft Sans Serif"/>
              </a:rPr>
              <a:t>производството </a:t>
            </a:r>
            <a:r>
              <a:rPr sz="2400" spc="-625" dirty="0">
                <a:cs typeface="Microsoft Sans Serif"/>
              </a:rPr>
              <a:t> </a:t>
            </a:r>
            <a:r>
              <a:rPr sz="2400" dirty="0">
                <a:cs typeface="Microsoft Sans Serif"/>
              </a:rPr>
              <a:t>и</a:t>
            </a:r>
            <a:r>
              <a:rPr sz="2400" spc="25" dirty="0">
                <a:cs typeface="Microsoft Sans Serif"/>
              </a:rPr>
              <a:t> </a:t>
            </a:r>
            <a:r>
              <a:rPr sz="2400" spc="-5" dirty="0">
                <a:cs typeface="Microsoft Sans Serif"/>
              </a:rPr>
              <a:t>др.</a:t>
            </a:r>
            <a:endParaRPr sz="2400" dirty="0">
              <a:cs typeface="Microsoft Sans Serif"/>
            </a:endParaRPr>
          </a:p>
          <a:p>
            <a:pPr marL="241300" marR="1205230" indent="-228600">
              <a:lnSpc>
                <a:spcPts val="2300"/>
              </a:lnSpc>
              <a:spcBef>
                <a:spcPts val="980"/>
              </a:spcBef>
              <a:buChar char="•"/>
              <a:tabLst>
                <a:tab pos="241300" algn="l"/>
              </a:tabLst>
            </a:pPr>
            <a:r>
              <a:rPr sz="2400" dirty="0">
                <a:cs typeface="Microsoft Sans Serif"/>
              </a:rPr>
              <a:t>В</a:t>
            </a:r>
            <a:r>
              <a:rPr sz="2400" spc="25" dirty="0">
                <a:cs typeface="Microsoft Sans Serif"/>
              </a:rPr>
              <a:t> </a:t>
            </a:r>
            <a:r>
              <a:rPr sz="2400" spc="-15" dirty="0">
                <a:cs typeface="Microsoft Sans Serif"/>
              </a:rPr>
              <a:t>научния</a:t>
            </a:r>
            <a:r>
              <a:rPr sz="2400" spc="30" dirty="0">
                <a:cs typeface="Microsoft Sans Serif"/>
              </a:rPr>
              <a:t> </a:t>
            </a:r>
            <a:r>
              <a:rPr sz="2400" spc="-55" dirty="0">
                <a:cs typeface="Microsoft Sans Serif"/>
              </a:rPr>
              <a:t>екип</a:t>
            </a:r>
            <a:r>
              <a:rPr sz="2400" spc="25" dirty="0">
                <a:cs typeface="Microsoft Sans Serif"/>
              </a:rPr>
              <a:t> </a:t>
            </a:r>
            <a:r>
              <a:rPr sz="2400" spc="-15" dirty="0" err="1">
                <a:cs typeface="Microsoft Sans Serif"/>
              </a:rPr>
              <a:t>на</a:t>
            </a:r>
            <a:r>
              <a:rPr sz="2400" spc="25" dirty="0">
                <a:cs typeface="Microsoft Sans Serif"/>
              </a:rPr>
              <a:t> </a:t>
            </a:r>
            <a:r>
              <a:rPr lang="bg-BG" sz="2400" spc="-10" dirty="0" smtClean="0">
                <a:cs typeface="Microsoft Sans Serif"/>
              </a:rPr>
              <a:t>ЦК КВАЗАР</a:t>
            </a:r>
            <a:r>
              <a:rPr sz="2400" spc="25" dirty="0" smtClean="0">
                <a:cs typeface="Microsoft Sans Serif"/>
              </a:rPr>
              <a:t> </a:t>
            </a:r>
            <a:r>
              <a:rPr lang="bg-BG" sz="2400" spc="25" dirty="0" smtClean="0">
                <a:cs typeface="Microsoft Sans Serif"/>
              </a:rPr>
              <a:t>участват изявени български изобретатели, </a:t>
            </a:r>
            <a:r>
              <a:rPr sz="2400" spc="-10" dirty="0" err="1" smtClean="0">
                <a:cs typeface="Microsoft Sans Serif"/>
              </a:rPr>
              <a:t>защитили</a:t>
            </a:r>
            <a:r>
              <a:rPr sz="2400" spc="-10" dirty="0" smtClean="0">
                <a:cs typeface="Microsoft Sans Serif"/>
              </a:rPr>
              <a:t> </a:t>
            </a:r>
            <a:r>
              <a:rPr sz="2400" spc="-50" dirty="0" err="1" smtClean="0">
                <a:cs typeface="Microsoft Sans Serif"/>
              </a:rPr>
              <a:t>през</a:t>
            </a:r>
            <a:r>
              <a:rPr sz="2400" spc="30" dirty="0" smtClean="0">
                <a:cs typeface="Microsoft Sans Serif"/>
              </a:rPr>
              <a:t> </a:t>
            </a:r>
            <a:r>
              <a:rPr sz="2400" spc="-15" dirty="0">
                <a:cs typeface="Microsoft Sans Serif"/>
              </a:rPr>
              <a:t>последните</a:t>
            </a:r>
            <a:r>
              <a:rPr sz="2400" spc="15" dirty="0">
                <a:cs typeface="Microsoft Sans Serif"/>
              </a:rPr>
              <a:t> </a:t>
            </a:r>
            <a:r>
              <a:rPr sz="2400" spc="-30" dirty="0">
                <a:cs typeface="Microsoft Sans Serif"/>
              </a:rPr>
              <a:t>години</a:t>
            </a:r>
            <a:r>
              <a:rPr sz="2400" spc="5" dirty="0">
                <a:cs typeface="Microsoft Sans Serif"/>
              </a:rPr>
              <a:t> </a:t>
            </a:r>
            <a:r>
              <a:rPr sz="2400" spc="-10" dirty="0">
                <a:cs typeface="Microsoft Sans Serif"/>
              </a:rPr>
              <a:t>над</a:t>
            </a:r>
            <a:r>
              <a:rPr sz="2400" spc="25" dirty="0">
                <a:cs typeface="Microsoft Sans Serif"/>
              </a:rPr>
              <a:t> </a:t>
            </a:r>
            <a:r>
              <a:rPr sz="2400" spc="-5" dirty="0">
                <a:cs typeface="Microsoft Sans Serif"/>
              </a:rPr>
              <a:t>200 </a:t>
            </a:r>
            <a:r>
              <a:rPr sz="2400" dirty="0">
                <a:cs typeface="Microsoft Sans Serif"/>
              </a:rPr>
              <a:t> </a:t>
            </a:r>
            <a:r>
              <a:rPr sz="2400" spc="-25" dirty="0" err="1" smtClean="0">
                <a:cs typeface="Microsoft Sans Serif"/>
              </a:rPr>
              <a:t>изобретения</a:t>
            </a:r>
            <a:r>
              <a:rPr lang="bg-BG" sz="2400" spc="-25" dirty="0" smtClean="0">
                <a:cs typeface="Microsoft Sans Serif"/>
              </a:rPr>
              <a:t>. Трудовете на нашия екип</a:t>
            </a:r>
            <a:r>
              <a:rPr lang="bg-BG" sz="2400" spc="20" dirty="0" smtClean="0">
                <a:cs typeface="Microsoft Sans Serif"/>
              </a:rPr>
              <a:t> са цитирани над </a:t>
            </a:r>
            <a:r>
              <a:rPr sz="2400" spc="-5" dirty="0" smtClean="0">
                <a:cs typeface="Microsoft Sans Serif"/>
              </a:rPr>
              <a:t>2</a:t>
            </a:r>
            <a:r>
              <a:rPr lang="bg-BG" sz="2400" spc="-5" dirty="0" smtClean="0">
                <a:cs typeface="Microsoft Sans Serif"/>
              </a:rPr>
              <a:t>1</a:t>
            </a:r>
            <a:r>
              <a:rPr sz="2400" spc="60" dirty="0" smtClean="0">
                <a:cs typeface="Microsoft Sans Serif"/>
              </a:rPr>
              <a:t> </a:t>
            </a:r>
            <a:r>
              <a:rPr sz="2400" spc="-10" dirty="0">
                <a:cs typeface="Microsoft Sans Serif"/>
              </a:rPr>
              <a:t>000 </a:t>
            </a:r>
            <a:r>
              <a:rPr sz="2400" spc="-620" dirty="0">
                <a:cs typeface="Microsoft Sans Serif"/>
              </a:rPr>
              <a:t> </a:t>
            </a:r>
            <a:r>
              <a:rPr lang="bg-BG" sz="2400" spc="-5" dirty="0" smtClean="0">
                <a:cs typeface="Microsoft Sans Serif"/>
              </a:rPr>
              <a:t>пъти</a:t>
            </a:r>
            <a:r>
              <a:rPr sz="2400" spc="15" dirty="0" smtClean="0">
                <a:cs typeface="Microsoft Sans Serif"/>
              </a:rPr>
              <a:t> </a:t>
            </a:r>
            <a:r>
              <a:rPr sz="2400" dirty="0">
                <a:cs typeface="Microsoft Sans Serif"/>
              </a:rPr>
              <a:t>в</a:t>
            </a:r>
            <a:r>
              <a:rPr sz="2400" spc="15" dirty="0">
                <a:cs typeface="Microsoft Sans Serif"/>
              </a:rPr>
              <a:t> </a:t>
            </a:r>
            <a:r>
              <a:rPr sz="2400" spc="-25" dirty="0" err="1">
                <a:cs typeface="Microsoft Sans Serif"/>
              </a:rPr>
              <a:t>международни</a:t>
            </a:r>
            <a:r>
              <a:rPr sz="2400" spc="25" dirty="0">
                <a:cs typeface="Microsoft Sans Serif"/>
              </a:rPr>
              <a:t> </a:t>
            </a:r>
            <a:r>
              <a:rPr lang="bg-BG" sz="2400" spc="25" dirty="0" smtClean="0">
                <a:cs typeface="Microsoft Sans Serif"/>
              </a:rPr>
              <a:t>списания и </a:t>
            </a:r>
            <a:r>
              <a:rPr sz="2400" spc="-25" dirty="0" err="1" smtClean="0">
                <a:cs typeface="Microsoft Sans Serif"/>
              </a:rPr>
              <a:t>издания</a:t>
            </a:r>
            <a:r>
              <a:rPr sz="2400" spc="-25" dirty="0">
                <a:cs typeface="Microsoft Sans Serif"/>
              </a:rPr>
              <a:t>.</a:t>
            </a:r>
            <a:endParaRPr sz="2400" dirty="0"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79765" y="0"/>
            <a:ext cx="11748135" cy="914400"/>
            <a:chOff x="279765" y="0"/>
            <a:chExt cx="11748135" cy="9144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9765" y="131765"/>
              <a:ext cx="2394506" cy="76475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5084" y="0"/>
              <a:ext cx="2592324" cy="9144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344926" y="184784"/>
            <a:ext cx="550735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ИЗПЪЛНИТЕЛНА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АГЕНЦИЯ</a:t>
            </a:r>
            <a:r>
              <a:rPr sz="1400" b="1" spc="7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„ОПЕРАТИВНА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ПРОГРАМА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НАУКА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Arial"/>
                <a:cs typeface="Arial"/>
              </a:rPr>
              <a:t>И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ОБРАЗОВАНИЕ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ЗА</a:t>
            </a:r>
            <a:r>
              <a:rPr sz="1400" b="1" spc="-5" dirty="0">
                <a:latin typeface="Arial"/>
                <a:cs typeface="Arial"/>
              </a:rPr>
              <a:t> ИНТЕЛИГЕНТЕН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40" dirty="0">
                <a:latin typeface="Arial"/>
                <a:cs typeface="Arial"/>
              </a:rPr>
              <a:t>РАСТЕЖ“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0227" y="963167"/>
            <a:ext cx="11591925" cy="1325880"/>
          </a:xfrm>
          <a:prstGeom prst="rect">
            <a:avLst/>
          </a:prstGeom>
          <a:solidFill>
            <a:srgbClr val="4471C4"/>
          </a:solidFill>
          <a:ln w="12192">
            <a:solidFill>
              <a:srgbClr val="2E528F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4738370" marR="1187450" indent="-3543935">
              <a:lnSpc>
                <a:spcPts val="4750"/>
              </a:lnSpc>
              <a:spcBef>
                <a:spcPts val="254"/>
              </a:spcBef>
            </a:pPr>
            <a:r>
              <a:rPr sz="4400" spc="-5" dirty="0">
                <a:solidFill>
                  <a:srgbClr val="FFFFFF"/>
                </a:solidFill>
                <a:latin typeface="Calibri"/>
                <a:cs typeface="Calibri"/>
              </a:rPr>
              <a:t>Постигнати</a:t>
            </a:r>
            <a:r>
              <a:rPr sz="4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spc="-25" dirty="0">
                <a:solidFill>
                  <a:srgbClr val="FFFFFF"/>
                </a:solidFill>
                <a:latin typeface="Calibri"/>
                <a:cs typeface="Calibri"/>
              </a:rPr>
              <a:t>резултати</a:t>
            </a:r>
            <a:r>
              <a:rPr sz="4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spc="-15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 ЦК </a:t>
            </a:r>
            <a:r>
              <a:rPr sz="4400" spc="-15" dirty="0">
                <a:solidFill>
                  <a:srgbClr val="FFFFFF"/>
                </a:solidFill>
                <a:latin typeface="Calibri"/>
                <a:cs typeface="Calibri"/>
              </a:rPr>
              <a:t>КВАЗАР</a:t>
            </a:r>
            <a:r>
              <a:rPr sz="4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spc="-25" dirty="0">
                <a:solidFill>
                  <a:srgbClr val="FFFFFF"/>
                </a:solidFill>
                <a:latin typeface="Calibri"/>
                <a:cs typeface="Calibri"/>
              </a:rPr>
              <a:t>до </a:t>
            </a:r>
            <a:r>
              <a:rPr sz="4400" spc="-9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Calibri"/>
                <a:cs typeface="Calibri"/>
              </a:rPr>
              <a:t>момента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72590" y="3013081"/>
            <a:ext cx="9147810" cy="262571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1300" marR="5080" indent="-229235">
              <a:lnSpc>
                <a:spcPct val="90000"/>
              </a:lnSpc>
              <a:spcBef>
                <a:spcPts val="535"/>
              </a:spcBef>
              <a:buFont typeface="Microsoft Sans Serif"/>
              <a:buChar char="•"/>
              <a:tabLst>
                <a:tab pos="241935" algn="l"/>
              </a:tabLst>
            </a:pPr>
            <a:r>
              <a:rPr sz="3600" spc="-10" dirty="0" err="1" smtClean="0">
                <a:solidFill>
                  <a:srgbClr val="5B9BD4"/>
                </a:solidFill>
                <a:latin typeface="Calibri"/>
                <a:cs typeface="Calibri"/>
              </a:rPr>
              <a:t>Център</a:t>
            </a:r>
            <a:r>
              <a:rPr lang="bg-BG" sz="3600" spc="-10" dirty="0" smtClean="0">
                <a:solidFill>
                  <a:srgbClr val="5B9BD4"/>
                </a:solidFill>
                <a:latin typeface="Calibri"/>
                <a:cs typeface="Calibri"/>
              </a:rPr>
              <a:t>ът</a:t>
            </a:r>
            <a:r>
              <a:rPr sz="3600" spc="-15" dirty="0" smtClean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3600" spc="-10" dirty="0" smtClean="0">
                <a:solidFill>
                  <a:srgbClr val="5B9BD4"/>
                </a:solidFill>
                <a:latin typeface="Calibri"/>
                <a:cs typeface="Calibri"/>
              </a:rPr>
              <a:t>КВАЗАР</a:t>
            </a:r>
            <a:r>
              <a:rPr sz="3600" spc="-5" dirty="0" smtClean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B9BD4"/>
                </a:solidFill>
                <a:latin typeface="Calibri"/>
                <a:cs typeface="Calibri"/>
              </a:rPr>
              <a:t>е</a:t>
            </a:r>
            <a:r>
              <a:rPr sz="3600" spc="-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5B9BD4"/>
                </a:solidFill>
                <a:latin typeface="Calibri"/>
                <a:cs typeface="Calibri"/>
              </a:rPr>
              <a:t>един</a:t>
            </a:r>
            <a:r>
              <a:rPr sz="3600" spc="-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5B9BD4"/>
                </a:solidFill>
                <a:latin typeface="Calibri"/>
                <a:cs typeface="Calibri"/>
              </a:rPr>
              <a:t>от </a:t>
            </a:r>
            <a:r>
              <a:rPr sz="3600" spc="-80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5B9BD4"/>
                </a:solidFill>
                <a:latin typeface="Calibri"/>
                <a:cs typeface="Calibri"/>
              </a:rPr>
              <a:t>водещите</a:t>
            </a:r>
            <a:r>
              <a:rPr sz="3600" spc="1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5B9BD4"/>
                </a:solidFill>
                <a:latin typeface="Calibri"/>
                <a:cs typeface="Calibri"/>
              </a:rPr>
              <a:t>до</a:t>
            </a:r>
            <a:r>
              <a:rPr sz="360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3600" spc="-5" dirty="0" err="1">
                <a:solidFill>
                  <a:srgbClr val="5B9BD4"/>
                </a:solidFill>
                <a:latin typeface="Calibri"/>
                <a:cs typeface="Calibri"/>
              </a:rPr>
              <a:t>момента</a:t>
            </a:r>
            <a:r>
              <a:rPr sz="3600" spc="-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3600" dirty="0" err="1" smtClean="0">
                <a:solidFill>
                  <a:srgbClr val="5B9BD4"/>
                </a:solidFill>
                <a:latin typeface="Calibri"/>
                <a:cs typeface="Calibri"/>
              </a:rPr>
              <a:t>по</a:t>
            </a:r>
            <a:r>
              <a:rPr sz="3600" dirty="0" smtClean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3600" spc="5" dirty="0" smtClean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5B9BD4"/>
                </a:solidFill>
                <a:latin typeface="Calibri"/>
                <a:cs typeface="Calibri"/>
              </a:rPr>
              <a:t>отношение</a:t>
            </a:r>
            <a:r>
              <a:rPr sz="3600" spc="1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B9BD4"/>
                </a:solidFill>
                <a:latin typeface="Calibri"/>
                <a:cs typeface="Calibri"/>
              </a:rPr>
              <a:t>на</a:t>
            </a:r>
            <a:r>
              <a:rPr sz="3600" spc="-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5B9BD4"/>
                </a:solidFill>
                <a:latin typeface="Calibri"/>
                <a:cs typeface="Calibri"/>
              </a:rPr>
              <a:t>нивото</a:t>
            </a:r>
            <a:r>
              <a:rPr sz="3600" spc="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5B9BD4"/>
                </a:solidFill>
                <a:latin typeface="Calibri"/>
                <a:cs typeface="Calibri"/>
              </a:rPr>
              <a:t>на</a:t>
            </a:r>
            <a:r>
              <a:rPr sz="3600" spc="-5" dirty="0">
                <a:solidFill>
                  <a:srgbClr val="5B9BD4"/>
                </a:solidFill>
                <a:latin typeface="Calibri"/>
                <a:cs typeface="Calibri"/>
              </a:rPr>
              <a:t> изпълнение </a:t>
            </a:r>
            <a:r>
              <a:rPr sz="3600" dirty="0">
                <a:solidFill>
                  <a:srgbClr val="5B9BD4"/>
                </a:solidFill>
                <a:latin typeface="Calibri"/>
                <a:cs typeface="Calibri"/>
              </a:rPr>
              <a:t>и </a:t>
            </a:r>
            <a:r>
              <a:rPr sz="3600" spc="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5B9BD4"/>
                </a:solidFill>
                <a:latin typeface="Calibri"/>
                <a:cs typeface="Calibri"/>
              </a:rPr>
              <a:t>реализиране</a:t>
            </a:r>
            <a:r>
              <a:rPr sz="3600" spc="-2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3600" spc="-10" dirty="0" err="1">
                <a:solidFill>
                  <a:srgbClr val="5B9BD4"/>
                </a:solidFill>
                <a:latin typeface="Calibri"/>
                <a:cs typeface="Calibri"/>
              </a:rPr>
              <a:t>на</a:t>
            </a:r>
            <a:r>
              <a:rPr sz="360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3600" spc="10" dirty="0" smtClean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3600" spc="-30" dirty="0" err="1" smtClean="0">
                <a:solidFill>
                  <a:srgbClr val="5B9BD4"/>
                </a:solidFill>
                <a:latin typeface="Calibri"/>
                <a:cs typeface="Calibri"/>
              </a:rPr>
              <a:t>дейност</a:t>
            </a:r>
            <a:r>
              <a:rPr lang="bg-BG" sz="3600" spc="-30" dirty="0" smtClean="0">
                <a:solidFill>
                  <a:srgbClr val="5B9BD4"/>
                </a:solidFill>
                <a:latin typeface="Calibri"/>
                <a:cs typeface="Calibri"/>
              </a:rPr>
              <a:t>ите </a:t>
            </a:r>
            <a:r>
              <a:rPr lang="bg-BG" sz="3600" spc="-30" dirty="0" smtClean="0">
                <a:solidFill>
                  <a:srgbClr val="5B9BD4"/>
                </a:solidFill>
                <a:latin typeface="Calibri"/>
                <a:cs typeface="Calibri"/>
              </a:rPr>
              <a:t>по проекта</a:t>
            </a:r>
            <a:r>
              <a:rPr sz="3600" spc="-30" dirty="0" smtClean="0">
                <a:solidFill>
                  <a:srgbClr val="5B9BD4"/>
                </a:solidFill>
                <a:latin typeface="Calibri"/>
                <a:cs typeface="Calibri"/>
              </a:rPr>
              <a:t>.</a:t>
            </a:r>
            <a:endParaRPr lang="bg-BG" sz="3600" spc="-30" dirty="0" smtClean="0">
              <a:solidFill>
                <a:srgbClr val="5B9BD4"/>
              </a:solidFill>
              <a:latin typeface="Calibri"/>
              <a:cs typeface="Calibri"/>
            </a:endParaRPr>
          </a:p>
          <a:p>
            <a:pPr marL="241300" marR="5080" indent="-229235">
              <a:lnSpc>
                <a:spcPct val="90000"/>
              </a:lnSpc>
              <a:spcBef>
                <a:spcPts val="535"/>
              </a:spcBef>
              <a:buFont typeface="Microsoft Sans Serif"/>
              <a:buChar char="•"/>
              <a:tabLst>
                <a:tab pos="241935" algn="l"/>
              </a:tabLst>
            </a:pPr>
            <a:endParaRPr sz="36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9077" y="0"/>
            <a:ext cx="11918950" cy="914400"/>
            <a:chOff x="109077" y="0"/>
            <a:chExt cx="11918950" cy="91440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077" y="124145"/>
              <a:ext cx="2394506" cy="76475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5084" y="0"/>
              <a:ext cx="2592324" cy="91440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344926" y="184784"/>
            <a:ext cx="550735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ИЗПЪЛНИТЕЛНА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АГЕНЦИЯ</a:t>
            </a:r>
            <a:r>
              <a:rPr sz="1400" b="1" spc="7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„ОПЕРАТИВНА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ПРОГРАМА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НАУКА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Arial"/>
                <a:cs typeface="Arial"/>
              </a:rPr>
              <a:t>И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ОБРАЗОВАНИЕ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ЗА</a:t>
            </a:r>
            <a:r>
              <a:rPr sz="1400" b="1" spc="-5" dirty="0">
                <a:latin typeface="Arial"/>
                <a:cs typeface="Arial"/>
              </a:rPr>
              <a:t> ИНТЕЛИГЕНТЕН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40" dirty="0">
                <a:latin typeface="Arial"/>
                <a:cs typeface="Arial"/>
              </a:rPr>
              <a:t>РАСТЕЖ“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687" y="748283"/>
            <a:ext cx="12021311" cy="122910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6944" y="909626"/>
            <a:ext cx="1169098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7345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5B9BD4"/>
                </a:solidFill>
                <a:latin typeface="Calibri Light"/>
                <a:cs typeface="Calibri Light"/>
              </a:rPr>
              <a:t>Постигнати</a:t>
            </a:r>
            <a:r>
              <a:rPr sz="4400" spc="5" dirty="0">
                <a:solidFill>
                  <a:srgbClr val="5B9BD4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5B9BD4"/>
                </a:solidFill>
                <a:latin typeface="Calibri Light"/>
                <a:cs typeface="Calibri Light"/>
              </a:rPr>
              <a:t>резултати</a:t>
            </a:r>
            <a:r>
              <a:rPr sz="4400" spc="-5" dirty="0">
                <a:solidFill>
                  <a:srgbClr val="5B9BD4"/>
                </a:solidFill>
                <a:latin typeface="Calibri Light"/>
                <a:cs typeface="Calibri Light"/>
              </a:rPr>
              <a:t> от ЦК КВАЗАР</a:t>
            </a:r>
            <a:r>
              <a:rPr sz="4400" spc="-20" dirty="0">
                <a:solidFill>
                  <a:srgbClr val="5B9BD4"/>
                </a:solidFill>
                <a:latin typeface="Calibri Light"/>
                <a:cs typeface="Calibri Light"/>
              </a:rPr>
              <a:t> </a:t>
            </a:r>
            <a:r>
              <a:rPr sz="4400" spc="-5" dirty="0" err="1">
                <a:solidFill>
                  <a:srgbClr val="5B9BD4"/>
                </a:solidFill>
                <a:latin typeface="Calibri Light"/>
                <a:cs typeface="Calibri Light"/>
              </a:rPr>
              <a:t>до</a:t>
            </a:r>
            <a:r>
              <a:rPr sz="4400" spc="-5" dirty="0">
                <a:solidFill>
                  <a:srgbClr val="5B9BD4"/>
                </a:solidFill>
                <a:latin typeface="Calibri Light"/>
                <a:cs typeface="Calibri Light"/>
              </a:rPr>
              <a:t> </a:t>
            </a:r>
            <a:r>
              <a:rPr sz="4400" spc="-5" dirty="0" err="1" smtClean="0">
                <a:solidFill>
                  <a:srgbClr val="5B9BD4"/>
                </a:solidFill>
                <a:latin typeface="Calibri Light"/>
                <a:cs typeface="Calibri Light"/>
              </a:rPr>
              <a:t>момента</a:t>
            </a:r>
            <a:endParaRPr sz="4400" dirty="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4899" y="18288"/>
            <a:ext cx="12027407" cy="5791200"/>
            <a:chOff x="0" y="0"/>
            <a:chExt cx="12027407" cy="57912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1800" y="2072639"/>
              <a:ext cx="5230366" cy="37185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9144"/>
              <a:ext cx="2773680" cy="9372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35083" y="0"/>
              <a:ext cx="2592324" cy="9144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344926" y="184784"/>
            <a:ext cx="550735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ИЗПЪЛНИТЕЛНА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АГЕНЦИЯ</a:t>
            </a:r>
            <a:r>
              <a:rPr sz="1400" b="1" spc="7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„ОПЕРАТИВНА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ПРОГРАМА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НАУКА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Arial"/>
                <a:cs typeface="Arial"/>
              </a:rPr>
              <a:t>И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ОБРАЗОВАНИЕ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ЗА</a:t>
            </a:r>
            <a:r>
              <a:rPr sz="1400" b="1" spc="-5" dirty="0">
                <a:latin typeface="Arial"/>
                <a:cs typeface="Arial"/>
              </a:rPr>
              <a:t> ИНТЕЛИГЕНТЕН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40" dirty="0">
                <a:latin typeface="Arial"/>
                <a:cs typeface="Arial"/>
              </a:rPr>
              <a:t>РАСТЕЖ“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752600"/>
            <a:ext cx="6553200" cy="4868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300" indent="-229235">
              <a:lnSpc>
                <a:spcPct val="105000"/>
              </a:lnSpc>
              <a:buChar char="•"/>
              <a:tabLst>
                <a:tab pos="241300" algn="l"/>
                <a:tab pos="241935" algn="l"/>
              </a:tabLst>
            </a:pPr>
            <a:r>
              <a:rPr lang="ru-RU" sz="2000" spc="-40" dirty="0">
                <a:latin typeface="Microsoft Sans Serif"/>
                <a:cs typeface="Microsoft Sans Serif"/>
              </a:rPr>
              <a:t>През</a:t>
            </a:r>
            <a:r>
              <a:rPr lang="ru-RU" sz="2000" spc="30" dirty="0">
                <a:latin typeface="Microsoft Sans Serif"/>
                <a:cs typeface="Microsoft Sans Serif"/>
              </a:rPr>
              <a:t> </a:t>
            </a:r>
            <a:r>
              <a:rPr lang="ru-RU" sz="2000" spc="-5" dirty="0">
                <a:latin typeface="Microsoft Sans Serif"/>
                <a:cs typeface="Microsoft Sans Serif"/>
              </a:rPr>
              <a:t>2020</a:t>
            </a:r>
            <a:r>
              <a:rPr lang="ru-RU" sz="2000" spc="20" dirty="0">
                <a:latin typeface="Microsoft Sans Serif"/>
                <a:cs typeface="Microsoft Sans Serif"/>
              </a:rPr>
              <a:t> </a:t>
            </a:r>
            <a:r>
              <a:rPr lang="ru-RU" sz="2000" spc="-155" dirty="0">
                <a:latin typeface="Microsoft Sans Serif"/>
                <a:cs typeface="Microsoft Sans Serif"/>
              </a:rPr>
              <a:t>г.</a:t>
            </a:r>
            <a:r>
              <a:rPr lang="ru-RU" sz="2000" spc="15" dirty="0">
                <a:latin typeface="Microsoft Sans Serif"/>
                <a:cs typeface="Microsoft Sans Serif"/>
              </a:rPr>
              <a:t> </a:t>
            </a:r>
            <a:r>
              <a:rPr lang="ru-RU" sz="2000" spc="-5" dirty="0">
                <a:latin typeface="Microsoft Sans Serif"/>
                <a:cs typeface="Microsoft Sans Serif"/>
              </a:rPr>
              <a:t>Център</a:t>
            </a:r>
            <a:r>
              <a:rPr lang="ru-RU" sz="2000" spc="35" dirty="0">
                <a:latin typeface="Microsoft Sans Serif"/>
                <a:cs typeface="Microsoft Sans Serif"/>
              </a:rPr>
              <a:t> </a:t>
            </a:r>
            <a:r>
              <a:rPr lang="ru-RU" sz="2000" spc="-65" dirty="0">
                <a:latin typeface="Microsoft Sans Serif"/>
                <a:cs typeface="Microsoft Sans Serif"/>
              </a:rPr>
              <a:t>КВАЗАР</a:t>
            </a:r>
            <a:r>
              <a:rPr lang="ru-RU" sz="2000" spc="20" dirty="0">
                <a:latin typeface="Microsoft Sans Serif"/>
                <a:cs typeface="Microsoft Sans Serif"/>
              </a:rPr>
              <a:t> </a:t>
            </a:r>
            <a:r>
              <a:rPr lang="ru-RU" sz="2000" spc="-15" dirty="0" smtClean="0">
                <a:latin typeface="Microsoft Sans Serif"/>
                <a:cs typeface="Microsoft Sans Serif"/>
              </a:rPr>
              <a:t>беше  </a:t>
            </a:r>
            <a:r>
              <a:rPr lang="ru-RU" sz="2000" spc="-5" dirty="0" smtClean="0">
                <a:latin typeface="Microsoft Sans Serif"/>
                <a:cs typeface="Microsoft Sans Serif"/>
              </a:rPr>
              <a:t>официално</a:t>
            </a:r>
            <a:r>
              <a:rPr lang="ru-RU" sz="2000" spc="30" dirty="0" smtClean="0">
                <a:latin typeface="Microsoft Sans Serif"/>
                <a:cs typeface="Microsoft Sans Serif"/>
              </a:rPr>
              <a:t> </a:t>
            </a:r>
            <a:r>
              <a:rPr lang="ru-RU" sz="2000" spc="-20" dirty="0">
                <a:latin typeface="Microsoft Sans Serif"/>
                <a:cs typeface="Microsoft Sans Serif"/>
              </a:rPr>
              <a:t>определен</a:t>
            </a:r>
            <a:r>
              <a:rPr lang="ru-RU" sz="2000" spc="30" dirty="0">
                <a:latin typeface="Microsoft Sans Serif"/>
                <a:cs typeface="Microsoft Sans Serif"/>
              </a:rPr>
              <a:t> </a:t>
            </a:r>
            <a:r>
              <a:rPr lang="ru-RU" sz="2000" spc="-5" dirty="0" smtClean="0">
                <a:latin typeface="Microsoft Sans Serif"/>
                <a:cs typeface="Microsoft Sans Serif"/>
              </a:rPr>
              <a:t>да</a:t>
            </a:r>
            <a:r>
              <a:rPr lang="ru-RU" sz="2000" spc="15" dirty="0" smtClean="0">
                <a:latin typeface="Microsoft Sans Serif"/>
                <a:cs typeface="Microsoft Sans Serif"/>
              </a:rPr>
              <a:t> </a:t>
            </a:r>
            <a:r>
              <a:rPr lang="ru-RU" sz="2000" spc="-20" dirty="0" smtClean="0">
                <a:latin typeface="Microsoft Sans Serif"/>
                <a:cs typeface="Microsoft Sans Serif"/>
              </a:rPr>
              <a:t>представлява </a:t>
            </a:r>
            <a:r>
              <a:rPr lang="ru-RU" sz="2000" spc="-15" dirty="0" smtClean="0">
                <a:latin typeface="Microsoft Sans Serif"/>
                <a:cs typeface="Microsoft Sans Serif"/>
              </a:rPr>
              <a:t>страната</a:t>
            </a:r>
            <a:r>
              <a:rPr lang="ru-RU" sz="2000" spc="30" dirty="0" smtClean="0">
                <a:latin typeface="Microsoft Sans Serif"/>
                <a:cs typeface="Microsoft Sans Serif"/>
              </a:rPr>
              <a:t> </a:t>
            </a:r>
            <a:r>
              <a:rPr lang="ru-RU" sz="2000" spc="-10" dirty="0">
                <a:latin typeface="Microsoft Sans Serif"/>
                <a:cs typeface="Microsoft Sans Serif"/>
              </a:rPr>
              <a:t>ни</a:t>
            </a:r>
            <a:r>
              <a:rPr lang="ru-RU" sz="2000" spc="20" dirty="0">
                <a:latin typeface="Microsoft Sans Serif"/>
                <a:cs typeface="Microsoft Sans Serif"/>
              </a:rPr>
              <a:t> </a:t>
            </a:r>
            <a:r>
              <a:rPr lang="ru-RU" sz="2000" spc="-5" dirty="0">
                <a:latin typeface="Microsoft Sans Serif"/>
                <a:cs typeface="Microsoft Sans Serif"/>
              </a:rPr>
              <a:t>в</a:t>
            </a:r>
            <a:r>
              <a:rPr lang="ru-RU" sz="2000" spc="25" dirty="0">
                <a:latin typeface="Microsoft Sans Serif"/>
                <a:cs typeface="Microsoft Sans Serif"/>
              </a:rPr>
              <a:t> </a:t>
            </a:r>
            <a:r>
              <a:rPr lang="ru-RU" sz="2000" spc="-20" dirty="0">
                <a:latin typeface="Microsoft Sans Serif"/>
                <a:cs typeface="Microsoft Sans Serif"/>
              </a:rPr>
              <a:t>Европейската</a:t>
            </a:r>
            <a:r>
              <a:rPr lang="ru-RU" sz="2000" spc="35" dirty="0">
                <a:latin typeface="Microsoft Sans Serif"/>
                <a:cs typeface="Microsoft Sans Serif"/>
              </a:rPr>
              <a:t> </a:t>
            </a:r>
            <a:r>
              <a:rPr lang="ru-RU" sz="2000" spc="-15" dirty="0" smtClean="0">
                <a:latin typeface="Microsoft Sans Serif"/>
                <a:cs typeface="Microsoft Sans Serif"/>
              </a:rPr>
              <a:t>инициатива </a:t>
            </a:r>
            <a:r>
              <a:rPr lang="ru-RU" sz="2000" spc="-5" dirty="0" smtClean="0">
                <a:latin typeface="Microsoft Sans Serif"/>
                <a:cs typeface="Microsoft Sans Serif"/>
              </a:rPr>
              <a:t>Euro</a:t>
            </a:r>
            <a:r>
              <a:rPr lang="ru-RU" sz="2000" spc="30" dirty="0" smtClean="0">
                <a:latin typeface="Microsoft Sans Serif"/>
                <a:cs typeface="Microsoft Sans Serif"/>
              </a:rPr>
              <a:t> </a:t>
            </a:r>
            <a:r>
              <a:rPr lang="ru-RU" sz="2000" spc="-5" dirty="0">
                <a:latin typeface="Microsoft Sans Serif"/>
                <a:cs typeface="Microsoft Sans Serif"/>
              </a:rPr>
              <a:t>QCI</a:t>
            </a:r>
            <a:r>
              <a:rPr lang="ru-RU" sz="2000" spc="25" dirty="0">
                <a:latin typeface="Microsoft Sans Serif"/>
                <a:cs typeface="Microsoft Sans Serif"/>
              </a:rPr>
              <a:t> </a:t>
            </a:r>
            <a:r>
              <a:rPr lang="ru-RU" sz="2000" spc="-15" dirty="0" smtClean="0">
                <a:latin typeface="Microsoft Sans Serif"/>
                <a:cs typeface="Microsoft Sans Serif"/>
              </a:rPr>
              <a:t>(Европейска</a:t>
            </a:r>
            <a:r>
              <a:rPr lang="ru-RU" sz="2000" spc="35" dirty="0" smtClean="0">
                <a:latin typeface="Microsoft Sans Serif"/>
                <a:cs typeface="Microsoft Sans Serif"/>
              </a:rPr>
              <a:t> </a:t>
            </a:r>
            <a:r>
              <a:rPr lang="ru-RU" sz="2000" spc="-35" dirty="0" smtClean="0">
                <a:latin typeface="Microsoft Sans Serif"/>
                <a:cs typeface="Microsoft Sans Serif"/>
              </a:rPr>
              <a:t>квантова </a:t>
            </a:r>
            <a:r>
              <a:rPr lang="ru-RU" sz="2000" spc="-30" dirty="0" smtClean="0">
                <a:latin typeface="Microsoft Sans Serif"/>
                <a:cs typeface="Microsoft Sans Serif"/>
              </a:rPr>
              <a:t>комуникационна</a:t>
            </a:r>
            <a:r>
              <a:rPr lang="ru-RU" sz="2000" spc="40" dirty="0" smtClean="0">
                <a:latin typeface="Microsoft Sans Serif"/>
                <a:cs typeface="Microsoft Sans Serif"/>
              </a:rPr>
              <a:t> </a:t>
            </a:r>
            <a:r>
              <a:rPr lang="ru-RU" sz="2000" spc="-15" dirty="0">
                <a:latin typeface="Microsoft Sans Serif"/>
                <a:cs typeface="Microsoft Sans Serif"/>
              </a:rPr>
              <a:t>инфраструктура</a:t>
            </a:r>
            <a:r>
              <a:rPr lang="ru-RU" sz="2000" spc="-15" dirty="0" smtClean="0">
                <a:latin typeface="Microsoft Sans Serif"/>
                <a:cs typeface="Microsoft Sans Serif"/>
              </a:rPr>
              <a:t>), </a:t>
            </a:r>
            <a:r>
              <a:rPr lang="ru-RU" sz="2000" spc="-20" dirty="0" smtClean="0">
                <a:latin typeface="Microsoft Sans Serif"/>
                <a:cs typeface="Microsoft Sans Serif"/>
              </a:rPr>
              <a:t>подписана</a:t>
            </a:r>
            <a:r>
              <a:rPr lang="ru-RU" sz="2000" spc="20" dirty="0" smtClean="0">
                <a:latin typeface="Microsoft Sans Serif"/>
                <a:cs typeface="Microsoft Sans Serif"/>
              </a:rPr>
              <a:t> </a:t>
            </a:r>
            <a:r>
              <a:rPr lang="ru-RU" sz="2000" spc="-10" dirty="0">
                <a:latin typeface="Microsoft Sans Serif"/>
                <a:cs typeface="Microsoft Sans Serif"/>
              </a:rPr>
              <a:t>лично</a:t>
            </a:r>
            <a:r>
              <a:rPr lang="ru-RU" sz="2000" spc="55" dirty="0">
                <a:latin typeface="Microsoft Sans Serif"/>
                <a:cs typeface="Microsoft Sans Serif"/>
              </a:rPr>
              <a:t> </a:t>
            </a:r>
            <a:r>
              <a:rPr lang="ru-RU" sz="2000" spc="-30" dirty="0">
                <a:latin typeface="Microsoft Sans Serif"/>
                <a:cs typeface="Microsoft Sans Serif"/>
              </a:rPr>
              <a:t>от</a:t>
            </a:r>
            <a:r>
              <a:rPr lang="ru-RU" sz="2000" spc="25" dirty="0">
                <a:latin typeface="Microsoft Sans Serif"/>
                <a:cs typeface="Microsoft Sans Serif"/>
              </a:rPr>
              <a:t> </a:t>
            </a:r>
            <a:r>
              <a:rPr lang="ru-RU" sz="2000" spc="-25" dirty="0">
                <a:latin typeface="Microsoft Sans Serif"/>
                <a:cs typeface="Microsoft Sans Serif"/>
              </a:rPr>
              <a:t>европейския</a:t>
            </a:r>
            <a:r>
              <a:rPr lang="ru-RU" sz="2000" spc="30" dirty="0">
                <a:latin typeface="Microsoft Sans Serif"/>
                <a:cs typeface="Microsoft Sans Serif"/>
              </a:rPr>
              <a:t> </a:t>
            </a:r>
            <a:r>
              <a:rPr lang="ru-RU" sz="2000" spc="-35" dirty="0" smtClean="0">
                <a:latin typeface="Microsoft Sans Serif"/>
                <a:cs typeface="Microsoft Sans Serif"/>
              </a:rPr>
              <a:t>комисар </a:t>
            </a:r>
            <a:r>
              <a:rPr lang="ru-RU" sz="2000" spc="-20" dirty="0" smtClean="0">
                <a:latin typeface="Microsoft Sans Serif"/>
                <a:cs typeface="Microsoft Sans Serif"/>
              </a:rPr>
              <a:t>по</a:t>
            </a:r>
            <a:r>
              <a:rPr lang="ru-RU" sz="2000" spc="15" dirty="0" smtClean="0">
                <a:latin typeface="Microsoft Sans Serif"/>
                <a:cs typeface="Microsoft Sans Serif"/>
              </a:rPr>
              <a:t> </a:t>
            </a:r>
            <a:r>
              <a:rPr lang="ru-RU" sz="2000" spc="-15" dirty="0">
                <a:latin typeface="Microsoft Sans Serif"/>
                <a:cs typeface="Microsoft Sans Serif"/>
              </a:rPr>
              <a:t>вътрешния</a:t>
            </a:r>
            <a:r>
              <a:rPr lang="ru-RU" sz="2000" spc="35" dirty="0">
                <a:latin typeface="Microsoft Sans Serif"/>
                <a:cs typeface="Microsoft Sans Serif"/>
              </a:rPr>
              <a:t> </a:t>
            </a:r>
            <a:r>
              <a:rPr lang="ru-RU" sz="2000" spc="-35" dirty="0">
                <a:latin typeface="Microsoft Sans Serif"/>
                <a:cs typeface="Microsoft Sans Serif"/>
              </a:rPr>
              <a:t>пазар</a:t>
            </a:r>
            <a:r>
              <a:rPr lang="ru-RU" sz="2000" spc="50" dirty="0">
                <a:latin typeface="Microsoft Sans Serif"/>
                <a:cs typeface="Microsoft Sans Serif"/>
              </a:rPr>
              <a:t> </a:t>
            </a:r>
            <a:r>
              <a:rPr lang="ru-RU" sz="2000" spc="-25" dirty="0">
                <a:latin typeface="Microsoft Sans Serif"/>
                <a:cs typeface="Microsoft Sans Serif"/>
              </a:rPr>
              <a:t>Тиери</a:t>
            </a:r>
            <a:r>
              <a:rPr lang="ru-RU" sz="2000" spc="20" dirty="0">
                <a:latin typeface="Microsoft Sans Serif"/>
                <a:cs typeface="Microsoft Sans Serif"/>
              </a:rPr>
              <a:t> </a:t>
            </a:r>
            <a:r>
              <a:rPr lang="ru-RU" sz="2000" spc="-20" dirty="0">
                <a:latin typeface="Microsoft Sans Serif"/>
                <a:cs typeface="Microsoft Sans Serif"/>
              </a:rPr>
              <a:t>Бретон</a:t>
            </a:r>
            <a:r>
              <a:rPr lang="ru-RU" sz="2000" spc="-20" dirty="0" smtClean="0">
                <a:latin typeface="Microsoft Sans Serif"/>
                <a:cs typeface="Microsoft Sans Serif"/>
              </a:rPr>
              <a:t>.</a:t>
            </a:r>
          </a:p>
          <a:p>
            <a:pPr marL="241300" indent="-229235">
              <a:lnSpc>
                <a:spcPct val="105000"/>
              </a:lnSpc>
              <a:buChar char="•"/>
              <a:tabLst>
                <a:tab pos="241300" algn="l"/>
                <a:tab pos="241935" algn="l"/>
              </a:tabLst>
            </a:pPr>
            <a:endParaRPr lang="ru-RU" sz="1400" dirty="0">
              <a:latin typeface="Microsoft Sans Serif"/>
              <a:cs typeface="Microsoft Sans Serif"/>
            </a:endParaRPr>
          </a:p>
          <a:p>
            <a:pPr marL="241300" indent="-229235">
              <a:lnSpc>
                <a:spcPct val="105000"/>
              </a:lnSpc>
              <a:spcBef>
                <a:spcPts val="200"/>
              </a:spcBef>
              <a:buChar char="•"/>
              <a:tabLst>
                <a:tab pos="241300" algn="l"/>
                <a:tab pos="241935" algn="l"/>
              </a:tabLst>
            </a:pPr>
            <a:r>
              <a:rPr lang="ru-RU" sz="2000" spc="-5" dirty="0">
                <a:latin typeface="Microsoft Sans Serif"/>
                <a:cs typeface="Microsoft Sans Serif"/>
              </a:rPr>
              <a:t>В</a:t>
            </a:r>
            <a:r>
              <a:rPr lang="ru-RU" sz="2000" spc="25" dirty="0">
                <a:latin typeface="Microsoft Sans Serif"/>
                <a:cs typeface="Microsoft Sans Serif"/>
              </a:rPr>
              <a:t> </a:t>
            </a:r>
            <a:r>
              <a:rPr lang="ru-RU" sz="2000" spc="-40" dirty="0">
                <a:latin typeface="Microsoft Sans Serif"/>
                <a:cs typeface="Microsoft Sans Serif"/>
              </a:rPr>
              <a:t>рамките</a:t>
            </a:r>
            <a:r>
              <a:rPr lang="ru-RU" sz="2000" spc="40" dirty="0">
                <a:latin typeface="Microsoft Sans Serif"/>
                <a:cs typeface="Microsoft Sans Serif"/>
              </a:rPr>
              <a:t> </a:t>
            </a:r>
            <a:r>
              <a:rPr lang="ru-RU" sz="2000" spc="-10" dirty="0">
                <a:latin typeface="Microsoft Sans Serif"/>
                <a:cs typeface="Microsoft Sans Serif"/>
              </a:rPr>
              <a:t>на</a:t>
            </a:r>
            <a:r>
              <a:rPr lang="ru-RU" sz="2000" spc="25" dirty="0">
                <a:latin typeface="Microsoft Sans Serif"/>
                <a:cs typeface="Microsoft Sans Serif"/>
              </a:rPr>
              <a:t> </a:t>
            </a:r>
            <a:r>
              <a:rPr lang="ru-RU" sz="2000" spc="-20" dirty="0">
                <a:latin typeface="Microsoft Sans Serif"/>
                <a:cs typeface="Microsoft Sans Serif"/>
              </a:rPr>
              <a:t>инициативата</a:t>
            </a:r>
            <a:r>
              <a:rPr lang="ru-RU" sz="2000" spc="55" dirty="0">
                <a:latin typeface="Microsoft Sans Serif"/>
                <a:cs typeface="Microsoft Sans Serif"/>
              </a:rPr>
              <a:t> </a:t>
            </a:r>
            <a:r>
              <a:rPr lang="ru-RU" sz="2000" spc="-5" dirty="0">
                <a:latin typeface="Microsoft Sans Serif"/>
                <a:cs typeface="Microsoft Sans Serif"/>
              </a:rPr>
              <a:t>Euro</a:t>
            </a:r>
            <a:r>
              <a:rPr lang="ru-RU" sz="2000" spc="45" dirty="0">
                <a:latin typeface="Microsoft Sans Serif"/>
                <a:cs typeface="Microsoft Sans Serif"/>
              </a:rPr>
              <a:t> </a:t>
            </a:r>
            <a:r>
              <a:rPr lang="ru-RU" sz="2000" spc="-5" dirty="0" smtClean="0">
                <a:latin typeface="Microsoft Sans Serif"/>
                <a:cs typeface="Microsoft Sans Serif"/>
              </a:rPr>
              <a:t>QCI </a:t>
            </a:r>
            <a:r>
              <a:rPr lang="ru-RU" sz="2000" spc="-25" dirty="0" smtClean="0">
                <a:latin typeface="Microsoft Sans Serif"/>
                <a:cs typeface="Microsoft Sans Serif"/>
              </a:rPr>
              <a:t>държавите</a:t>
            </a:r>
            <a:r>
              <a:rPr lang="ru-RU" sz="2000" spc="55" dirty="0" smtClean="0">
                <a:latin typeface="Microsoft Sans Serif"/>
                <a:cs typeface="Microsoft Sans Serif"/>
              </a:rPr>
              <a:t> </a:t>
            </a:r>
            <a:r>
              <a:rPr lang="ru-RU" sz="2000" spc="55" dirty="0">
                <a:latin typeface="Microsoft Sans Serif"/>
                <a:cs typeface="Microsoft Sans Serif"/>
              </a:rPr>
              <a:t>- </a:t>
            </a:r>
            <a:r>
              <a:rPr lang="ru-RU" sz="2000" spc="-30" dirty="0">
                <a:latin typeface="Microsoft Sans Serif"/>
                <a:cs typeface="Microsoft Sans Serif"/>
              </a:rPr>
              <a:t>членки</a:t>
            </a:r>
            <a:r>
              <a:rPr lang="ru-RU" sz="2000" spc="40" dirty="0">
                <a:latin typeface="Microsoft Sans Serif"/>
                <a:cs typeface="Microsoft Sans Serif"/>
              </a:rPr>
              <a:t> </a:t>
            </a:r>
            <a:r>
              <a:rPr lang="ru-RU" sz="2000" spc="-10" dirty="0">
                <a:latin typeface="Microsoft Sans Serif"/>
                <a:cs typeface="Microsoft Sans Serif"/>
              </a:rPr>
              <a:t>на</a:t>
            </a:r>
            <a:r>
              <a:rPr lang="ru-RU" sz="2000" spc="25" dirty="0">
                <a:latin typeface="Microsoft Sans Serif"/>
                <a:cs typeface="Microsoft Sans Serif"/>
              </a:rPr>
              <a:t> </a:t>
            </a:r>
            <a:r>
              <a:rPr lang="ru-RU" sz="2000" spc="-20" dirty="0">
                <a:latin typeface="Microsoft Sans Serif"/>
                <a:cs typeface="Microsoft Sans Serif"/>
              </a:rPr>
              <a:t>Европейския</a:t>
            </a:r>
            <a:r>
              <a:rPr lang="ru-RU" sz="2000" spc="25" dirty="0">
                <a:latin typeface="Microsoft Sans Serif"/>
                <a:cs typeface="Microsoft Sans Serif"/>
              </a:rPr>
              <a:t> </a:t>
            </a:r>
            <a:r>
              <a:rPr lang="ru-RU" sz="2000" spc="-20" dirty="0" smtClean="0">
                <a:latin typeface="Microsoft Sans Serif"/>
                <a:cs typeface="Microsoft Sans Serif"/>
              </a:rPr>
              <a:t>съюз </a:t>
            </a:r>
            <a:r>
              <a:rPr lang="ru-RU" sz="2000" spc="-10" dirty="0" smtClean="0">
                <a:latin typeface="Microsoft Sans Serif"/>
                <a:cs typeface="Microsoft Sans Serif"/>
              </a:rPr>
              <a:t>ще</a:t>
            </a:r>
            <a:r>
              <a:rPr lang="ru-RU" sz="2000" spc="15" dirty="0" smtClean="0">
                <a:latin typeface="Microsoft Sans Serif"/>
                <a:cs typeface="Microsoft Sans Serif"/>
              </a:rPr>
              <a:t> </a:t>
            </a:r>
            <a:r>
              <a:rPr lang="ru-RU" sz="2000" spc="-20" dirty="0">
                <a:latin typeface="Microsoft Sans Serif"/>
                <a:cs typeface="Microsoft Sans Serif"/>
              </a:rPr>
              <a:t>изградят</a:t>
            </a:r>
            <a:r>
              <a:rPr lang="ru-RU" sz="2000" spc="30" dirty="0">
                <a:latin typeface="Microsoft Sans Serif"/>
                <a:cs typeface="Microsoft Sans Serif"/>
              </a:rPr>
              <a:t> </a:t>
            </a:r>
            <a:r>
              <a:rPr lang="ru-RU" sz="2000" spc="-15" dirty="0" smtClean="0">
                <a:latin typeface="Microsoft Sans Serif"/>
                <a:cs typeface="Microsoft Sans Serif"/>
              </a:rPr>
              <a:t>съвместно</a:t>
            </a:r>
            <a:r>
              <a:rPr lang="ru-RU" sz="2000" spc="40" dirty="0" smtClean="0">
                <a:latin typeface="Microsoft Sans Serif"/>
                <a:cs typeface="Microsoft Sans Serif"/>
              </a:rPr>
              <a:t> </a:t>
            </a:r>
            <a:r>
              <a:rPr lang="ru-RU" sz="2000" spc="-5" dirty="0">
                <a:latin typeface="Microsoft Sans Serif"/>
                <a:cs typeface="Microsoft Sans Serif"/>
              </a:rPr>
              <a:t>до</a:t>
            </a:r>
            <a:r>
              <a:rPr lang="ru-RU" sz="2000" spc="20" dirty="0">
                <a:latin typeface="Microsoft Sans Serif"/>
                <a:cs typeface="Microsoft Sans Serif"/>
              </a:rPr>
              <a:t> </a:t>
            </a:r>
            <a:r>
              <a:rPr lang="ru-RU" sz="2000" spc="-5" dirty="0">
                <a:latin typeface="Microsoft Sans Serif"/>
                <a:cs typeface="Microsoft Sans Serif"/>
              </a:rPr>
              <a:t>2027</a:t>
            </a:r>
            <a:r>
              <a:rPr lang="ru-RU" sz="2000" spc="20" dirty="0">
                <a:latin typeface="Microsoft Sans Serif"/>
                <a:cs typeface="Microsoft Sans Serif"/>
              </a:rPr>
              <a:t> </a:t>
            </a:r>
            <a:r>
              <a:rPr lang="ru-RU" sz="2000" spc="-155" dirty="0">
                <a:latin typeface="Microsoft Sans Serif"/>
                <a:cs typeface="Microsoft Sans Serif"/>
              </a:rPr>
              <a:t>г</a:t>
            </a:r>
            <a:r>
              <a:rPr lang="ru-RU" sz="2000" spc="-155" dirty="0" smtClean="0">
                <a:latin typeface="Microsoft Sans Serif"/>
                <a:cs typeface="Microsoft Sans Serif"/>
              </a:rPr>
              <a:t>. </a:t>
            </a:r>
            <a:r>
              <a:rPr lang="ru-RU" sz="2000" spc="-35" dirty="0" smtClean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наземна</a:t>
            </a:r>
            <a:r>
              <a:rPr lang="ru-RU" sz="2000" spc="25" dirty="0" smtClean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lang="ru-RU" sz="2000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и</a:t>
            </a:r>
            <a:r>
              <a:rPr lang="ru-RU" sz="2000" spc="2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lang="ru-RU" sz="2000" spc="-3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космическа</a:t>
            </a:r>
            <a:r>
              <a:rPr lang="ru-RU" sz="2000" spc="2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lang="ru-RU" sz="2000" spc="-30" dirty="0" smtClean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комуникационна </a:t>
            </a:r>
            <a:r>
              <a:rPr lang="ru-RU" sz="2000" spc="-15" dirty="0" smtClean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инфраструктура</a:t>
            </a:r>
            <a:r>
              <a:rPr lang="ru-RU" sz="2000" spc="45" dirty="0" smtClean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lang="ru-RU" sz="2000" spc="-3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от</a:t>
            </a:r>
            <a:r>
              <a:rPr lang="ru-RU" sz="2000" spc="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lang="ru-RU" sz="2000" spc="-1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ново</a:t>
            </a:r>
            <a:r>
              <a:rPr lang="ru-RU" sz="2000" spc="2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lang="ru-RU" sz="2000" spc="-25" dirty="0" smtClean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поколение</a:t>
            </a:r>
            <a:r>
              <a:rPr lang="ru-RU" sz="2000" spc="-25" dirty="0" smtClean="0">
                <a:latin typeface="Microsoft Sans Serif"/>
                <a:cs typeface="Microsoft Sans Serif"/>
              </a:rPr>
              <a:t>. Партньорът ИЯИЯЕ-БАН съвместно с Оператор А1 за първи път в България реализираха квантовокомуникационен канал на разстояние 51 км, което сериозен научно-приложен резултат</a:t>
            </a:r>
            <a:r>
              <a:rPr lang="ru-RU" spc="-10" dirty="0" smtClean="0">
                <a:latin typeface="Microsoft Sans Serif"/>
                <a:cs typeface="Microsoft Sans Serif"/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89064" y="1066800"/>
            <a:ext cx="5047615" cy="2314736"/>
          </a:xfrm>
          <a:prstGeom prst="rect">
            <a:avLst/>
          </a:prstGeom>
          <a:solidFill>
            <a:srgbClr val="FFFFFF"/>
          </a:solidFill>
          <a:ln w="12192">
            <a:solidFill>
              <a:srgbClr val="4471C4"/>
            </a:solidFill>
          </a:ln>
        </p:spPr>
        <p:txBody>
          <a:bodyPr vert="horz" wrap="square" lIns="0" tIns="247650" rIns="0" bIns="0" rtlCol="0">
            <a:spAutoFit/>
          </a:bodyPr>
          <a:lstStyle/>
          <a:p>
            <a:pPr marL="92075">
              <a:lnSpc>
                <a:spcPts val="2280"/>
              </a:lnSpc>
              <a:spcBef>
                <a:spcPts val="1950"/>
              </a:spcBef>
            </a:pPr>
            <a:r>
              <a:rPr lang="bg-BG" sz="2000" spc="-35" dirty="0" smtClean="0">
                <a:latin typeface="Microsoft Sans Serif"/>
                <a:cs typeface="Microsoft Sans Serif"/>
              </a:rPr>
              <a:t>За предотвратяването на рискови събития, п</a:t>
            </a:r>
            <a:r>
              <a:rPr sz="2000" spc="-35" dirty="0" err="1" smtClean="0">
                <a:latin typeface="Microsoft Sans Serif"/>
                <a:cs typeface="Microsoft Sans Serif"/>
              </a:rPr>
              <a:t>рез</a:t>
            </a:r>
            <a:r>
              <a:rPr sz="2000" dirty="0" smtClean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2020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40" dirty="0">
                <a:latin typeface="Microsoft Sans Serif"/>
                <a:cs typeface="Microsoft Sans Serif"/>
              </a:rPr>
              <a:t>г</a:t>
            </a:r>
            <a:r>
              <a:rPr sz="2000" spc="-140" dirty="0" smtClean="0">
                <a:latin typeface="Microsoft Sans Serif"/>
                <a:cs typeface="Microsoft Sans Serif"/>
              </a:rPr>
              <a:t>.</a:t>
            </a:r>
            <a:r>
              <a:rPr sz="2000" spc="-5" dirty="0" smtClean="0">
                <a:latin typeface="Microsoft Sans Serif"/>
                <a:cs typeface="Microsoft Sans Serif"/>
              </a:rPr>
              <a:t> </a:t>
            </a:r>
            <a:r>
              <a:rPr sz="2000" b="1" dirty="0">
                <a:latin typeface="Arial"/>
                <a:cs typeface="Arial"/>
              </a:rPr>
              <a:t>Центърът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 err="1">
                <a:latin typeface="Arial"/>
                <a:cs typeface="Arial"/>
              </a:rPr>
              <a:t>разработи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dirty="0" smtClean="0">
                <a:latin typeface="Arial"/>
                <a:cs typeface="Arial"/>
              </a:rPr>
              <a:t>и</a:t>
            </a:r>
            <a:r>
              <a:rPr lang="bg-BG" sz="2000" b="1" dirty="0" smtClean="0">
                <a:latin typeface="Arial"/>
                <a:cs typeface="Arial"/>
              </a:rPr>
              <a:t> </a:t>
            </a:r>
            <a:r>
              <a:rPr sz="2000" b="1" spc="-5" dirty="0" err="1" smtClean="0">
                <a:latin typeface="Arial"/>
                <a:cs typeface="Arial"/>
              </a:rPr>
              <a:t>демонстрира</a:t>
            </a:r>
            <a:r>
              <a:rPr sz="2000" b="1" spc="-25" dirty="0" smtClean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в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 err="1">
                <a:latin typeface="Arial"/>
                <a:cs typeface="Arial"/>
              </a:rPr>
              <a:t>училища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lang="bg-BG" sz="2000" b="1" spc="-15" dirty="0" smtClean="0">
                <a:latin typeface="Arial"/>
                <a:cs typeface="Arial"/>
              </a:rPr>
              <a:t>и болници иновативен </a:t>
            </a:r>
            <a:r>
              <a:rPr sz="2000" b="1" spc="-10" dirty="0" err="1" smtClean="0">
                <a:latin typeface="Arial"/>
                <a:cs typeface="Arial"/>
              </a:rPr>
              <a:t>робот</a:t>
            </a:r>
            <a:r>
              <a:rPr sz="2000" b="1" spc="-10" dirty="0" smtClean="0">
                <a:latin typeface="Arial"/>
                <a:cs typeface="Arial"/>
              </a:rPr>
              <a:t> </a:t>
            </a:r>
            <a:r>
              <a:rPr sz="2000" b="1" spc="-15" dirty="0" err="1">
                <a:latin typeface="Arial"/>
                <a:cs typeface="Arial"/>
              </a:rPr>
              <a:t>за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lang="bg-BG" sz="2000" b="1" spc="-15" dirty="0" smtClean="0">
                <a:latin typeface="Arial"/>
                <a:cs typeface="Arial"/>
              </a:rPr>
              <a:t>д</a:t>
            </a:r>
            <a:r>
              <a:rPr sz="2000" b="1" spc="-5" dirty="0" err="1" smtClean="0">
                <a:latin typeface="Arial"/>
                <a:cs typeface="Arial"/>
              </a:rPr>
              <a:t>езинфекция</a:t>
            </a:r>
            <a:r>
              <a:rPr sz="2000" b="1" spc="-5" dirty="0" smtClean="0">
                <a:latin typeface="Arial"/>
                <a:cs typeface="Arial"/>
              </a:rPr>
              <a:t> </a:t>
            </a:r>
            <a:r>
              <a:rPr lang="bg-BG" sz="2000" b="1" spc="-5" dirty="0" smtClean="0">
                <a:latin typeface="Arial"/>
                <a:cs typeface="Arial"/>
              </a:rPr>
              <a:t>с </a:t>
            </a:r>
            <a:r>
              <a:rPr lang="en-US" sz="2000" b="1" spc="-15" dirty="0">
                <a:latin typeface="Arial"/>
                <a:cs typeface="Arial"/>
              </a:rPr>
              <a:t>UV </a:t>
            </a:r>
            <a:r>
              <a:rPr lang="bg-BG" sz="2000" b="1" spc="-15" dirty="0" smtClean="0">
                <a:latin typeface="Arial"/>
                <a:cs typeface="Arial"/>
              </a:rPr>
              <a:t>лъчи в</a:t>
            </a:r>
            <a:r>
              <a:rPr sz="2000" b="1" dirty="0" smtClean="0">
                <a:latin typeface="Arial"/>
                <a:cs typeface="Arial"/>
              </a:rPr>
              <a:t> </a:t>
            </a:r>
            <a:r>
              <a:rPr sz="2000" b="1" dirty="0" err="1" smtClean="0">
                <a:latin typeface="Arial"/>
                <a:cs typeface="Arial"/>
              </a:rPr>
              <a:t>борба</a:t>
            </a:r>
            <a:r>
              <a:rPr lang="bg-BG" sz="2000" b="1" dirty="0" smtClean="0">
                <a:latin typeface="Arial"/>
                <a:cs typeface="Arial"/>
              </a:rPr>
              <a:t>та</a:t>
            </a:r>
            <a:r>
              <a:rPr sz="2000" b="1" spc="-15" dirty="0" smtClean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с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lang="ru-RU" sz="2000" spc="-20" dirty="0">
                <a:latin typeface="Microsoft Sans Serif"/>
                <a:cs typeface="Microsoft Sans Serif"/>
              </a:rPr>
              <a:t>пандемията</a:t>
            </a:r>
            <a:r>
              <a:rPr lang="ru-RU" sz="2000" spc="25" dirty="0">
                <a:latin typeface="Microsoft Sans Serif"/>
                <a:cs typeface="Microsoft Sans Serif"/>
              </a:rPr>
              <a:t> </a:t>
            </a:r>
            <a:r>
              <a:rPr lang="ru-RU" sz="2000" spc="-35" dirty="0">
                <a:latin typeface="Microsoft Sans Serif"/>
                <a:cs typeface="Microsoft Sans Serif"/>
              </a:rPr>
              <a:t>Ковид</a:t>
            </a:r>
            <a:r>
              <a:rPr lang="ru-RU" sz="2000" spc="-15" dirty="0">
                <a:latin typeface="Microsoft Sans Serif"/>
                <a:cs typeface="Microsoft Sans Serif"/>
              </a:rPr>
              <a:t> -</a:t>
            </a:r>
            <a:r>
              <a:rPr lang="ru-RU" sz="2000" dirty="0" smtClean="0">
                <a:latin typeface="Microsoft Sans Serif"/>
                <a:cs typeface="Microsoft Sans Serif"/>
              </a:rPr>
              <a:t>19. </a:t>
            </a:r>
            <a:r>
              <a:rPr lang="bg-BG" sz="2000" b="1" spc="-10" dirty="0" smtClean="0">
                <a:latin typeface="Arial"/>
                <a:cs typeface="Arial"/>
              </a:rPr>
              <a:t>Разработката е защитена </a:t>
            </a:r>
            <a:r>
              <a:rPr lang="bg-BG" sz="2000" b="1" spc="-10" dirty="0" smtClean="0">
                <a:latin typeface="Arial"/>
                <a:cs typeface="Arial"/>
              </a:rPr>
              <a:t>с </a:t>
            </a:r>
            <a:r>
              <a:rPr lang="bg-BG" sz="2000" b="1" spc="-10" dirty="0" smtClean="0">
                <a:latin typeface="Arial"/>
                <a:cs typeface="Arial"/>
              </a:rPr>
              <a:t>изобретения.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9077" y="0"/>
            <a:ext cx="11918331" cy="6600444"/>
            <a:chOff x="109077" y="0"/>
            <a:chExt cx="11918331" cy="660044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3056" y="3884676"/>
              <a:ext cx="5647944" cy="27157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068" y="1080516"/>
              <a:ext cx="6502908" cy="25466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077" y="124145"/>
              <a:ext cx="2394506" cy="76475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35084" y="0"/>
              <a:ext cx="2592324" cy="9144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344926" y="184784"/>
            <a:ext cx="550735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ИЗПЪЛНИТЕЛНА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АГЕНЦИЯ</a:t>
            </a:r>
            <a:r>
              <a:rPr sz="1400" b="1" spc="7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„ОПЕРАТИВНА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ПРОГРАМА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НАУКА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Arial"/>
                <a:cs typeface="Arial"/>
              </a:rPr>
              <a:t>И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ОБРАЗОВАНИЕ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ЗА</a:t>
            </a:r>
            <a:r>
              <a:rPr sz="1400" b="1" spc="-5" dirty="0">
                <a:latin typeface="Arial"/>
                <a:cs typeface="Arial"/>
              </a:rPr>
              <a:t> ИНТЕЛИГЕНТЕН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40" dirty="0">
                <a:latin typeface="Arial"/>
                <a:cs typeface="Arial"/>
              </a:rPr>
              <a:t>РАСТЕЖ“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114800"/>
            <a:ext cx="556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/>
              <a:t>    На </a:t>
            </a:r>
            <a:r>
              <a:rPr lang="bg-BG" sz="2000" dirty="0" smtClean="0"/>
              <a:t>16.02.2021 </a:t>
            </a:r>
            <a:r>
              <a:rPr lang="bg-BG" sz="2000" dirty="0" smtClean="0"/>
              <a:t>г.  Ч. Руменин и ас. М</a:t>
            </a:r>
            <a:r>
              <a:rPr lang="bg-BG" sz="2000" dirty="0" smtClean="0"/>
              <a:t>. Ралчев за намаляване риска от заразяване с Ковид-19, предложиха </a:t>
            </a:r>
            <a:r>
              <a:rPr lang="bg-BG" sz="2000" dirty="0" smtClean="0"/>
              <a:t>за първи път по една от телевизиите с национално покритие ваксинирането да се осъществява за всички </a:t>
            </a:r>
            <a:r>
              <a:rPr lang="bg-BG" sz="2000" dirty="0" smtClean="0"/>
              <a:t>граждани извън приоритетните групи на първа линия. </a:t>
            </a:r>
            <a:r>
              <a:rPr lang="bg-BG" sz="2000" dirty="0" smtClean="0"/>
              <a:t>След една седмица бяха </a:t>
            </a:r>
            <a:r>
              <a:rPr lang="bg-BG" altLang="en-US" sz="2000" dirty="0" smtClean="0"/>
              <a:t>въведени </a:t>
            </a:r>
            <a:r>
              <a:rPr lang="bg-BG" altLang="en-US" sz="2000" dirty="0"/>
              <a:t>т. н. „зелени коридори“ за ваксиниране на всички </a:t>
            </a:r>
            <a:r>
              <a:rPr lang="bg-BG" altLang="en-US" sz="2000" dirty="0" smtClean="0"/>
              <a:t>желаещи.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47324" y="0"/>
            <a:ext cx="7145020" cy="6858000"/>
            <a:chOff x="5047324" y="0"/>
            <a:chExt cx="714502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6548" y="1181100"/>
              <a:ext cx="6772656" cy="50779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5084" y="0"/>
              <a:ext cx="2592324" cy="9144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344926" y="184784"/>
            <a:ext cx="550735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ИЗПЪЛНИТЕЛНА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АГЕНЦИЯ</a:t>
            </a:r>
            <a:r>
              <a:rPr sz="1400" b="1" spc="7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„ОПЕРАТИВНА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ПРОГРАМА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НАУКА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Arial"/>
                <a:cs typeface="Arial"/>
              </a:rPr>
              <a:t>И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ОБРАЗОВАНИЕ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ЗА</a:t>
            </a:r>
            <a:r>
              <a:rPr sz="1400" b="1" spc="-5" dirty="0">
                <a:latin typeface="Arial"/>
                <a:cs typeface="Arial"/>
              </a:rPr>
              <a:t> ИНТЕЛИГЕНТЕН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40" dirty="0">
                <a:latin typeface="Arial"/>
                <a:cs typeface="Arial"/>
              </a:rPr>
              <a:t>РАСТЕЖ“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077" y="124145"/>
            <a:ext cx="2394506" cy="7647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143000"/>
            <a:ext cx="4343400" cy="552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marR="294005" indent="-228600">
              <a:lnSpc>
                <a:spcPct val="80000"/>
              </a:lnSpc>
              <a:spcBef>
                <a:spcPts val="275"/>
              </a:spcBef>
              <a:buFont typeface="Microsoft Sans Serif"/>
              <a:buChar char="•"/>
              <a:tabLst>
                <a:tab pos="320040" algn="l"/>
                <a:tab pos="320675" algn="l"/>
              </a:tabLst>
            </a:pPr>
            <a:r>
              <a:rPr lang="ru-RU" spc="-15" dirty="0">
                <a:cs typeface="Calibri"/>
              </a:rPr>
              <a:t>Екипът </a:t>
            </a:r>
            <a:r>
              <a:rPr lang="ru-RU" dirty="0">
                <a:cs typeface="Calibri"/>
              </a:rPr>
              <a:t>по </a:t>
            </a:r>
            <a:r>
              <a:rPr lang="ru-RU" spc="-5" dirty="0">
                <a:cs typeface="Calibri"/>
              </a:rPr>
              <a:t>управление </a:t>
            </a:r>
            <a:r>
              <a:rPr lang="ru-RU" dirty="0">
                <a:cs typeface="Calibri"/>
              </a:rPr>
              <a:t>на </a:t>
            </a:r>
            <a:r>
              <a:rPr lang="ru-RU" spc="-10" dirty="0">
                <a:cs typeface="Calibri"/>
              </a:rPr>
              <a:t>риска от </a:t>
            </a:r>
            <a:r>
              <a:rPr lang="ru-RU" spc="-10" dirty="0" smtClean="0">
                <a:cs typeface="Calibri"/>
              </a:rPr>
              <a:t> ЦК КВАЗАР при ВВМУ «Н. Й. Вапцаров» </a:t>
            </a:r>
            <a:r>
              <a:rPr lang="ru-RU" spc="-25" dirty="0" smtClean="0">
                <a:cs typeface="Calibri"/>
              </a:rPr>
              <a:t>във </a:t>
            </a:r>
            <a:r>
              <a:rPr lang="ru-RU" spc="-25" dirty="0" smtClean="0">
                <a:cs typeface="Calibri"/>
              </a:rPr>
              <a:t>Варна </a:t>
            </a:r>
            <a:r>
              <a:rPr lang="ru-RU" dirty="0" smtClean="0">
                <a:cs typeface="Calibri"/>
              </a:rPr>
              <a:t>се </a:t>
            </a:r>
            <a:r>
              <a:rPr lang="ru-RU" dirty="0">
                <a:cs typeface="Calibri"/>
              </a:rPr>
              <a:t>включи</a:t>
            </a:r>
            <a:r>
              <a:rPr lang="ru-RU" spc="-20" dirty="0">
                <a:cs typeface="Calibri"/>
              </a:rPr>
              <a:t> </a:t>
            </a:r>
            <a:r>
              <a:rPr lang="ru-RU" dirty="0">
                <a:cs typeface="Calibri"/>
              </a:rPr>
              <a:t>в</a:t>
            </a:r>
          </a:p>
          <a:p>
            <a:pPr marL="320040">
              <a:lnSpc>
                <a:spcPts val="1680"/>
              </a:lnSpc>
            </a:pPr>
            <a:r>
              <a:rPr lang="ru-RU" spc="-10" dirty="0" smtClean="0">
                <a:cs typeface="Calibri"/>
              </a:rPr>
              <a:t>Координационния</a:t>
            </a:r>
            <a:r>
              <a:rPr lang="ru-RU" spc="-35" dirty="0" smtClean="0">
                <a:cs typeface="Calibri"/>
              </a:rPr>
              <a:t> </a:t>
            </a:r>
            <a:r>
              <a:rPr lang="ru-RU" spc="-5" dirty="0">
                <a:cs typeface="Calibri"/>
              </a:rPr>
              <a:t>щаб</a:t>
            </a:r>
            <a:r>
              <a:rPr lang="ru-RU" spc="-10" dirty="0">
                <a:cs typeface="Calibri"/>
              </a:rPr>
              <a:t> </a:t>
            </a:r>
            <a:r>
              <a:rPr lang="ru-RU" dirty="0">
                <a:cs typeface="Calibri"/>
              </a:rPr>
              <a:t>на</a:t>
            </a:r>
          </a:p>
          <a:p>
            <a:pPr marL="320040" marR="394970">
              <a:lnSpc>
                <a:spcPts val="1920"/>
              </a:lnSpc>
              <a:spcBef>
                <a:spcPts val="225"/>
              </a:spcBef>
            </a:pPr>
            <a:r>
              <a:rPr lang="ru-RU" dirty="0">
                <a:cs typeface="Calibri"/>
              </a:rPr>
              <a:t>българските </a:t>
            </a:r>
            <a:r>
              <a:rPr lang="ru-RU" spc="-5" dirty="0">
                <a:cs typeface="Calibri"/>
              </a:rPr>
              <a:t>власти, </a:t>
            </a:r>
            <a:r>
              <a:rPr lang="ru-RU" spc="-20" dirty="0">
                <a:cs typeface="Calibri"/>
              </a:rPr>
              <a:t>ръководещ </a:t>
            </a:r>
            <a:r>
              <a:rPr lang="ru-RU" spc="-15" dirty="0">
                <a:cs typeface="Calibri"/>
              </a:rPr>
              <a:t> </a:t>
            </a:r>
            <a:r>
              <a:rPr lang="ru-RU" spc="-5" dirty="0">
                <a:cs typeface="Calibri"/>
              </a:rPr>
              <a:t>спасителната</a:t>
            </a:r>
            <a:r>
              <a:rPr lang="ru-RU" spc="-25" dirty="0">
                <a:cs typeface="Calibri"/>
              </a:rPr>
              <a:t> </a:t>
            </a:r>
            <a:r>
              <a:rPr lang="ru-RU" spc="-5" dirty="0">
                <a:cs typeface="Calibri"/>
              </a:rPr>
              <a:t>акция</a:t>
            </a:r>
            <a:r>
              <a:rPr lang="ru-RU" spc="-25" dirty="0">
                <a:cs typeface="Calibri"/>
              </a:rPr>
              <a:t> </a:t>
            </a:r>
            <a:r>
              <a:rPr lang="ru-RU" dirty="0">
                <a:cs typeface="Calibri"/>
              </a:rPr>
              <a:t>по</a:t>
            </a:r>
            <a:r>
              <a:rPr lang="ru-RU" spc="-30" dirty="0">
                <a:cs typeface="Calibri"/>
              </a:rPr>
              <a:t> </a:t>
            </a:r>
            <a:r>
              <a:rPr lang="ru-RU" spc="-10" dirty="0">
                <a:cs typeface="Calibri"/>
              </a:rPr>
              <a:t>изтегляне </a:t>
            </a:r>
            <a:r>
              <a:rPr lang="ru-RU" spc="-434" dirty="0">
                <a:cs typeface="Calibri"/>
              </a:rPr>
              <a:t> </a:t>
            </a:r>
            <a:r>
              <a:rPr lang="ru-RU" dirty="0">
                <a:cs typeface="Calibri"/>
              </a:rPr>
              <a:t>на</a:t>
            </a:r>
            <a:r>
              <a:rPr lang="ru-RU" spc="-10" dirty="0">
                <a:cs typeface="Calibri"/>
              </a:rPr>
              <a:t> </a:t>
            </a:r>
            <a:r>
              <a:rPr lang="ru-RU" spc="-5" dirty="0">
                <a:cs typeface="Calibri"/>
              </a:rPr>
              <a:t>заседналия </a:t>
            </a:r>
            <a:r>
              <a:rPr lang="ru-RU" spc="-5" dirty="0" smtClean="0">
                <a:cs typeface="Calibri"/>
              </a:rPr>
              <a:t>танкер „</a:t>
            </a:r>
            <a:r>
              <a:rPr lang="ru-RU" spc="-5" dirty="0">
                <a:cs typeface="Calibri"/>
              </a:rPr>
              <a:t>Вера</a:t>
            </a:r>
            <a:r>
              <a:rPr lang="ru-RU" spc="-15" dirty="0">
                <a:cs typeface="Calibri"/>
              </a:rPr>
              <a:t> </a:t>
            </a:r>
            <a:r>
              <a:rPr lang="ru-RU" spc="5" dirty="0">
                <a:cs typeface="Calibri"/>
              </a:rPr>
              <a:t>Су“</a:t>
            </a:r>
            <a:r>
              <a:rPr lang="ru-RU" spc="-30" dirty="0">
                <a:cs typeface="Calibri"/>
              </a:rPr>
              <a:t> </a:t>
            </a:r>
            <a:r>
              <a:rPr lang="ru-RU" dirty="0">
                <a:cs typeface="Calibri"/>
              </a:rPr>
              <a:t>в</a:t>
            </a:r>
            <a:r>
              <a:rPr lang="ru-RU" spc="-10" dirty="0">
                <a:cs typeface="Calibri"/>
              </a:rPr>
              <a:t> </a:t>
            </a:r>
            <a:r>
              <a:rPr lang="ru-RU" dirty="0">
                <a:cs typeface="Calibri"/>
              </a:rPr>
              <a:t>района</a:t>
            </a:r>
            <a:r>
              <a:rPr lang="ru-RU" spc="-15" dirty="0">
                <a:cs typeface="Calibri"/>
              </a:rPr>
              <a:t> </a:t>
            </a:r>
            <a:r>
              <a:rPr lang="ru-RU" dirty="0">
                <a:cs typeface="Calibri"/>
              </a:rPr>
              <a:t>на</a:t>
            </a:r>
            <a:r>
              <a:rPr lang="ru-RU" spc="-10" dirty="0">
                <a:cs typeface="Calibri"/>
              </a:rPr>
              <a:t> </a:t>
            </a:r>
            <a:r>
              <a:rPr lang="ru-RU" dirty="0">
                <a:cs typeface="Calibri"/>
              </a:rPr>
              <a:t>Камен</a:t>
            </a:r>
            <a:r>
              <a:rPr lang="ru-RU" spc="-10" dirty="0">
                <a:cs typeface="Calibri"/>
              </a:rPr>
              <a:t> </a:t>
            </a:r>
            <a:r>
              <a:rPr lang="ru-RU" spc="-20" dirty="0">
                <a:cs typeface="Calibri"/>
              </a:rPr>
              <a:t>бряг. </a:t>
            </a:r>
            <a:endParaRPr lang="ru-RU" spc="-20" dirty="0" smtClean="0">
              <a:cs typeface="Calibri"/>
            </a:endParaRPr>
          </a:p>
          <a:p>
            <a:pPr marL="320040" marR="244475">
              <a:lnSpc>
                <a:spcPct val="80000"/>
              </a:lnSpc>
              <a:spcBef>
                <a:spcPts val="20"/>
              </a:spcBef>
            </a:pPr>
            <a:r>
              <a:rPr lang="ru-RU" spc="-434" dirty="0" smtClean="0">
                <a:cs typeface="Calibri"/>
              </a:rPr>
              <a:t> </a:t>
            </a:r>
          </a:p>
          <a:p>
            <a:pPr marL="320040" marR="244475">
              <a:lnSpc>
                <a:spcPct val="80000"/>
              </a:lnSpc>
              <a:spcBef>
                <a:spcPts val="20"/>
              </a:spcBef>
            </a:pPr>
            <a:r>
              <a:rPr lang="ru-RU" spc="-434" dirty="0" smtClean="0">
                <a:cs typeface="Calibri"/>
              </a:rPr>
              <a:t>О      </a:t>
            </a:r>
            <a:r>
              <a:rPr lang="ru-RU" spc="-5" dirty="0" smtClean="0">
                <a:cs typeface="Calibri"/>
              </a:rPr>
              <a:t>съществено беше </a:t>
            </a:r>
            <a:r>
              <a:rPr lang="ru-RU" spc="-440" dirty="0" smtClean="0">
                <a:cs typeface="Calibri"/>
              </a:rPr>
              <a:t> </a:t>
            </a:r>
            <a:r>
              <a:rPr lang="ru-RU" spc="-15" dirty="0">
                <a:cs typeface="Calibri"/>
              </a:rPr>
              <a:t>наблюдение</a:t>
            </a:r>
            <a:r>
              <a:rPr lang="ru-RU" spc="-10" dirty="0">
                <a:cs typeface="Calibri"/>
              </a:rPr>
              <a:t> </a:t>
            </a:r>
            <a:r>
              <a:rPr lang="ru-RU" dirty="0">
                <a:cs typeface="Calibri"/>
              </a:rPr>
              <a:t>и</a:t>
            </a:r>
            <a:r>
              <a:rPr lang="ru-RU" spc="-10" dirty="0">
                <a:cs typeface="Calibri"/>
              </a:rPr>
              <a:t> </a:t>
            </a:r>
            <a:r>
              <a:rPr lang="ru-RU" spc="-5" dirty="0">
                <a:cs typeface="Calibri"/>
              </a:rPr>
              <a:t>заснемане</a:t>
            </a:r>
            <a:r>
              <a:rPr lang="ru-RU" dirty="0">
                <a:cs typeface="Calibri"/>
              </a:rPr>
              <a:t> на </a:t>
            </a:r>
            <a:r>
              <a:rPr lang="ru-RU" spc="5" dirty="0">
                <a:cs typeface="Calibri"/>
              </a:rPr>
              <a:t> </a:t>
            </a:r>
            <a:r>
              <a:rPr lang="ru-RU" spc="-10" dirty="0">
                <a:cs typeface="Calibri"/>
              </a:rPr>
              <a:t>кораба </a:t>
            </a:r>
            <a:r>
              <a:rPr lang="ru-RU" dirty="0">
                <a:cs typeface="Calibri"/>
              </a:rPr>
              <a:t>с </a:t>
            </a:r>
            <a:r>
              <a:rPr lang="ru-RU" spc="-5" dirty="0">
                <a:cs typeface="Calibri"/>
              </a:rPr>
              <a:t>безпилотни </a:t>
            </a:r>
            <a:r>
              <a:rPr lang="ru-RU" spc="-10" dirty="0">
                <a:cs typeface="Calibri"/>
              </a:rPr>
              <a:t>летателни </a:t>
            </a:r>
            <a:r>
              <a:rPr lang="ru-RU" spc="-5" dirty="0">
                <a:cs typeface="Calibri"/>
              </a:rPr>
              <a:t> </a:t>
            </a:r>
            <a:r>
              <a:rPr lang="ru-RU" dirty="0">
                <a:cs typeface="Calibri"/>
              </a:rPr>
              <a:t>апарати,</a:t>
            </a:r>
            <a:r>
              <a:rPr lang="ru-RU" spc="-40" dirty="0">
                <a:cs typeface="Calibri"/>
              </a:rPr>
              <a:t> </a:t>
            </a:r>
            <a:r>
              <a:rPr lang="ru-RU" spc="-15" dirty="0">
                <a:cs typeface="Calibri"/>
              </a:rPr>
              <a:t>което </a:t>
            </a:r>
            <a:r>
              <a:rPr lang="ru-RU" spc="-5" dirty="0">
                <a:cs typeface="Calibri"/>
              </a:rPr>
              <a:t>осигури</a:t>
            </a:r>
            <a:r>
              <a:rPr lang="ru-RU" spc="-55" dirty="0">
                <a:cs typeface="Calibri"/>
              </a:rPr>
              <a:t> </a:t>
            </a:r>
            <a:r>
              <a:rPr lang="ru-RU" dirty="0">
                <a:cs typeface="Calibri"/>
              </a:rPr>
              <a:t>на</a:t>
            </a:r>
            <a:r>
              <a:rPr lang="ru-RU" spc="-5" dirty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Щаба информация</a:t>
            </a:r>
            <a:r>
              <a:rPr lang="ru-RU" spc="-30" dirty="0" smtClean="0">
                <a:cs typeface="Calibri"/>
              </a:rPr>
              <a:t> </a:t>
            </a:r>
            <a:r>
              <a:rPr lang="ru-RU" dirty="0">
                <a:cs typeface="Calibri"/>
              </a:rPr>
              <a:t>в</a:t>
            </a:r>
            <a:r>
              <a:rPr lang="ru-RU" spc="-5" dirty="0">
                <a:cs typeface="Calibri"/>
              </a:rPr>
              <a:t> реално</a:t>
            </a:r>
            <a:r>
              <a:rPr lang="ru-RU" spc="-15" dirty="0">
                <a:cs typeface="Calibri"/>
              </a:rPr>
              <a:t> </a:t>
            </a:r>
            <a:r>
              <a:rPr lang="ru-RU" spc="-5" dirty="0">
                <a:cs typeface="Calibri"/>
              </a:rPr>
              <a:t>време</a:t>
            </a:r>
            <a:r>
              <a:rPr lang="ru-RU" spc="-20" dirty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за </a:t>
            </a:r>
            <a:r>
              <a:rPr lang="ru-RU" spc="-10" dirty="0" smtClean="0">
                <a:cs typeface="Calibri"/>
              </a:rPr>
              <a:t>състоянието </a:t>
            </a:r>
            <a:r>
              <a:rPr lang="ru-RU" dirty="0">
                <a:cs typeface="Calibri"/>
              </a:rPr>
              <a:t>на </a:t>
            </a:r>
            <a:r>
              <a:rPr lang="ru-RU" spc="-5" dirty="0">
                <a:cs typeface="Calibri"/>
              </a:rPr>
              <a:t>плавателния </a:t>
            </a:r>
            <a:r>
              <a:rPr lang="ru-RU" spc="20" dirty="0">
                <a:cs typeface="Calibri"/>
              </a:rPr>
              <a:t>съд, </a:t>
            </a:r>
            <a:r>
              <a:rPr lang="ru-RU" spc="-440" dirty="0">
                <a:cs typeface="Calibri"/>
              </a:rPr>
              <a:t> </a:t>
            </a:r>
            <a:r>
              <a:rPr lang="ru-RU" spc="-5" dirty="0">
                <a:cs typeface="Calibri"/>
              </a:rPr>
              <a:t>включително</a:t>
            </a:r>
            <a:r>
              <a:rPr lang="ru-RU" spc="-15" dirty="0">
                <a:cs typeface="Calibri"/>
              </a:rPr>
              <a:t> </a:t>
            </a:r>
            <a:r>
              <a:rPr lang="ru-RU" dirty="0">
                <a:cs typeface="Calibri"/>
              </a:rPr>
              <a:t>за</a:t>
            </a:r>
            <a:r>
              <a:rPr lang="ru-RU" spc="-5" dirty="0">
                <a:cs typeface="Calibri"/>
              </a:rPr>
              <a:t> евентуално</a:t>
            </a:r>
            <a:endParaRPr lang="ru-RU" dirty="0">
              <a:cs typeface="Calibri"/>
            </a:endParaRPr>
          </a:p>
          <a:p>
            <a:pPr marL="320040" marR="617220">
              <a:lnSpc>
                <a:spcPct val="80000"/>
              </a:lnSpc>
            </a:pPr>
            <a:r>
              <a:rPr lang="ru-RU" dirty="0">
                <a:cs typeface="Calibri"/>
              </a:rPr>
              <a:t>изтичане на </a:t>
            </a:r>
            <a:r>
              <a:rPr lang="ru-RU" spc="-10" dirty="0">
                <a:cs typeface="Calibri"/>
              </a:rPr>
              <a:t>торове </a:t>
            </a:r>
            <a:r>
              <a:rPr lang="ru-RU" spc="-10" dirty="0" smtClean="0">
                <a:cs typeface="Calibri"/>
              </a:rPr>
              <a:t>и гориво </a:t>
            </a:r>
            <a:r>
              <a:rPr lang="ru-RU" dirty="0" smtClean="0">
                <a:cs typeface="Calibri"/>
              </a:rPr>
              <a:t>в </a:t>
            </a:r>
            <a:r>
              <a:rPr lang="ru-RU" spc="-5" dirty="0">
                <a:cs typeface="Calibri"/>
              </a:rPr>
              <a:t>морската </a:t>
            </a:r>
            <a:r>
              <a:rPr lang="ru-RU" spc="-445" dirty="0">
                <a:cs typeface="Calibri"/>
              </a:rPr>
              <a:t> </a:t>
            </a:r>
            <a:r>
              <a:rPr lang="ru-RU" spc="-5" dirty="0">
                <a:cs typeface="Calibri"/>
              </a:rPr>
              <a:t>акватория</a:t>
            </a:r>
            <a:r>
              <a:rPr lang="ru-RU" spc="-5" dirty="0" smtClean="0">
                <a:cs typeface="Calibri"/>
              </a:rPr>
              <a:t>.</a:t>
            </a:r>
          </a:p>
          <a:p>
            <a:pPr marL="320040" marR="617220">
              <a:lnSpc>
                <a:spcPct val="80000"/>
              </a:lnSpc>
            </a:pPr>
            <a:endParaRPr lang="ru-RU" spc="-5" dirty="0" smtClean="0">
              <a:cs typeface="Calibri"/>
            </a:endParaRPr>
          </a:p>
          <a:p>
            <a:pPr marL="320040" marR="617220">
              <a:lnSpc>
                <a:spcPct val="80000"/>
              </a:lnSpc>
            </a:pPr>
            <a:r>
              <a:rPr lang="ru-RU" spc="-5" dirty="0" smtClean="0">
                <a:cs typeface="Calibri"/>
              </a:rPr>
              <a:t>Директно в ефир беше </a:t>
            </a:r>
            <a:r>
              <a:rPr lang="ru-RU" spc="-5" dirty="0" smtClean="0">
                <a:cs typeface="Calibri"/>
              </a:rPr>
              <a:t>предложен </a:t>
            </a:r>
            <a:r>
              <a:rPr lang="ru-RU" spc="-5" dirty="0" smtClean="0">
                <a:cs typeface="Calibri"/>
              </a:rPr>
              <a:t>алгоритъм за спасяване на танкера . Едва след 36 дни морска администрация Варна приложи нашето решение.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2590800"/>
            <a:ext cx="5565203" cy="297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1800" y="2081748"/>
            <a:ext cx="5257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     </a:t>
            </a:r>
            <a:r>
              <a:rPr lang="bg-BG" sz="2400" dirty="0" smtClean="0"/>
              <a:t>На 16 ноември 2021 г. беше открит нов лабораторен комплекс на ЦК КВАЗАР в областта на квантовата комуникация</a:t>
            </a:r>
            <a:r>
              <a:rPr lang="en-US" sz="2400" dirty="0" smtClean="0"/>
              <a:t>, </a:t>
            </a:r>
            <a:r>
              <a:rPr lang="bg-BG" sz="2400" dirty="0" smtClean="0"/>
              <a:t>сензориката, роботиката</a:t>
            </a:r>
            <a:r>
              <a:rPr lang="en-US" sz="2400" dirty="0" smtClean="0"/>
              <a:t> </a:t>
            </a:r>
            <a:r>
              <a:rPr lang="bg-BG" sz="2400" dirty="0" smtClean="0"/>
              <a:t>и изкуствения интелект.</a:t>
            </a:r>
          </a:p>
          <a:p>
            <a:r>
              <a:rPr lang="bg-BG" sz="2400" dirty="0"/>
              <a:t> </a:t>
            </a:r>
            <a:r>
              <a:rPr lang="bg-BG" sz="2400" dirty="0" smtClean="0"/>
              <a:t>  Комплексът е с многофункционално предназначение както за експериментални многоцелеви изследвания, така и за „мозъчни атаки“ на екипите на КВАЗАР в полето на тази сладка дума иновация.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13504" y="1143000"/>
            <a:ext cx="3511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BREAKING NEWS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144"/>
            <a:ext cx="2773680" cy="937259"/>
          </a:xfrm>
          <a:prstGeom prst="rect">
            <a:avLst/>
          </a:prstGeom>
        </p:spPr>
      </p:pic>
      <p:sp>
        <p:nvSpPr>
          <p:cNvPr id="6" name="object 2"/>
          <p:cNvSpPr txBox="1"/>
          <p:nvPr/>
        </p:nvSpPr>
        <p:spPr>
          <a:xfrm>
            <a:off x="3344926" y="184784"/>
            <a:ext cx="5507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ИЗПЪЛНИТЕЛНА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АГЕНЦИЯ</a:t>
            </a:r>
            <a:r>
              <a:rPr sz="1400" b="1" spc="6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„ОПЕРАТИВНА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ПРОГРАМА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НАУКА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3657600" y="397840"/>
            <a:ext cx="4868799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kern="0" dirty="0" smtClean="0">
                <a:solidFill>
                  <a:sysClr val="windowText" lastClr="000000"/>
                </a:solidFill>
              </a:rPr>
              <a:t>И</a:t>
            </a:r>
            <a:r>
              <a:rPr lang="ru-RU" kern="0" spc="-5" dirty="0" smtClean="0">
                <a:solidFill>
                  <a:sysClr val="windowText" lastClr="000000"/>
                </a:solidFill>
              </a:rPr>
              <a:t> </a:t>
            </a:r>
            <a:r>
              <a:rPr lang="ru-RU" kern="0" spc="-25" dirty="0" smtClean="0">
                <a:solidFill>
                  <a:sysClr val="windowText" lastClr="000000"/>
                </a:solidFill>
              </a:rPr>
              <a:t>ОБРАЗОВАНИЕ</a:t>
            </a:r>
            <a:r>
              <a:rPr lang="ru-RU" kern="0" spc="45" dirty="0" smtClean="0">
                <a:solidFill>
                  <a:sysClr val="windowText" lastClr="000000"/>
                </a:solidFill>
              </a:rPr>
              <a:t> </a:t>
            </a:r>
            <a:r>
              <a:rPr lang="ru-RU" kern="0" dirty="0" smtClean="0">
                <a:solidFill>
                  <a:sysClr val="windowText" lastClr="000000"/>
                </a:solidFill>
              </a:rPr>
              <a:t>ЗА</a:t>
            </a:r>
            <a:r>
              <a:rPr lang="ru-RU" kern="0" spc="-5" dirty="0" smtClean="0">
                <a:solidFill>
                  <a:sysClr val="windowText" lastClr="000000"/>
                </a:solidFill>
              </a:rPr>
              <a:t> ИНТЕЛИГЕНТЕН</a:t>
            </a:r>
            <a:r>
              <a:rPr lang="ru-RU" kern="0" spc="5" dirty="0" smtClean="0">
                <a:solidFill>
                  <a:sysClr val="windowText" lastClr="000000"/>
                </a:solidFill>
              </a:rPr>
              <a:t> </a:t>
            </a:r>
            <a:r>
              <a:rPr lang="ru-RU" kern="0" spc="-40" dirty="0" smtClean="0">
                <a:solidFill>
                  <a:sysClr val="windowText" lastClr="000000"/>
                </a:solidFill>
              </a:rPr>
              <a:t>РАСТЕЖ“</a:t>
            </a:r>
            <a:endParaRPr lang="ru-RU" kern="0" spc="-40" dirty="0">
              <a:solidFill>
                <a:sysClr val="windowText" lastClr="000000"/>
              </a:solidFill>
            </a:endParaRPr>
          </a:p>
        </p:txBody>
      </p:sp>
      <p:pic>
        <p:nvPicPr>
          <p:cNvPr id="8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15093" y="68238"/>
            <a:ext cx="2394966" cy="80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5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44"/>
            <a:ext cx="2773680" cy="937259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3344926" y="184784"/>
            <a:ext cx="5507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ИЗПЪЛНИТЕЛНА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АГЕНЦИЯ</a:t>
            </a:r>
            <a:r>
              <a:rPr sz="1400" b="1" spc="6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„ОПЕРАТИВНА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ПРОГРАМА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НАУКА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3"/>
          <p:cNvSpPr txBox="1">
            <a:spLocks/>
          </p:cNvSpPr>
          <p:nvPr/>
        </p:nvSpPr>
        <p:spPr>
          <a:xfrm>
            <a:off x="3657600" y="397840"/>
            <a:ext cx="4868799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kern="0" dirty="0" smtClean="0">
                <a:solidFill>
                  <a:sysClr val="windowText" lastClr="000000"/>
                </a:solidFill>
              </a:rPr>
              <a:t>И</a:t>
            </a:r>
            <a:r>
              <a:rPr lang="ru-RU" kern="0" spc="-5" dirty="0" smtClean="0">
                <a:solidFill>
                  <a:sysClr val="windowText" lastClr="000000"/>
                </a:solidFill>
              </a:rPr>
              <a:t> </a:t>
            </a:r>
            <a:r>
              <a:rPr lang="ru-RU" kern="0" spc="-25" dirty="0" smtClean="0">
                <a:solidFill>
                  <a:sysClr val="windowText" lastClr="000000"/>
                </a:solidFill>
              </a:rPr>
              <a:t>ОБРАЗОВАНИЕ</a:t>
            </a:r>
            <a:r>
              <a:rPr lang="ru-RU" kern="0" spc="45" dirty="0" smtClean="0">
                <a:solidFill>
                  <a:sysClr val="windowText" lastClr="000000"/>
                </a:solidFill>
              </a:rPr>
              <a:t> </a:t>
            </a:r>
            <a:r>
              <a:rPr lang="ru-RU" kern="0" dirty="0" smtClean="0">
                <a:solidFill>
                  <a:sysClr val="windowText" lastClr="000000"/>
                </a:solidFill>
              </a:rPr>
              <a:t>ЗА</a:t>
            </a:r>
            <a:r>
              <a:rPr lang="ru-RU" kern="0" spc="-5" dirty="0" smtClean="0">
                <a:solidFill>
                  <a:sysClr val="windowText" lastClr="000000"/>
                </a:solidFill>
              </a:rPr>
              <a:t> ИНТЕЛИГЕНТЕН</a:t>
            </a:r>
            <a:r>
              <a:rPr lang="ru-RU" kern="0" spc="5" dirty="0" smtClean="0">
                <a:solidFill>
                  <a:sysClr val="windowText" lastClr="000000"/>
                </a:solidFill>
              </a:rPr>
              <a:t> </a:t>
            </a:r>
            <a:r>
              <a:rPr lang="ru-RU" kern="0" spc="-40" dirty="0" smtClean="0">
                <a:solidFill>
                  <a:sysClr val="windowText" lastClr="000000"/>
                </a:solidFill>
              </a:rPr>
              <a:t>РАСТЕЖ“</a:t>
            </a:r>
            <a:endParaRPr lang="ru-RU" kern="0" spc="-40" dirty="0">
              <a:solidFill>
                <a:sysClr val="windowText" lastClr="000000"/>
              </a:solidFill>
            </a:endParaRPr>
          </a:p>
        </p:txBody>
      </p:sp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15093" y="68238"/>
            <a:ext cx="2394966" cy="809767"/>
          </a:xfrm>
          <a:prstGeom prst="rect">
            <a:avLst/>
          </a:prstGeom>
        </p:spPr>
      </p:pic>
      <p:pic>
        <p:nvPicPr>
          <p:cNvPr id="1026" name="Picture 2" descr="C:\Users\SiyaLozanova\Downloads\viber_image_2021-11-23_14-05-28-1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599"/>
            <a:ext cx="295523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0054" y="5638800"/>
            <a:ext cx="4913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Проф. Сия Лозанова с докторант Мартин Ралчев изследват спектъра на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генерираните частици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Лабораторията „Високи хидростатични и едноосни деформации“ на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ИР-БАН към КВАЗАР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72342" y="5867400"/>
            <a:ext cx="6123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Разпределение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размери 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емисиите на частици при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деформация на гранит: 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0,3-0,6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микрона; б)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0,6-4,0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микрона; 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&gt;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4,0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микрона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SiyaLozanova\Downloads\22 (2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73"/>
          <a:stretch/>
        </p:blipFill>
        <p:spPr bwMode="auto">
          <a:xfrm>
            <a:off x="6389752" y="946403"/>
            <a:ext cx="5705640" cy="476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iyaLozanova\Downloads\viber_image_2021-11-24_13-21-44-23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0"/>
          <a:stretch/>
        </p:blipFill>
        <p:spPr bwMode="auto">
          <a:xfrm>
            <a:off x="3124200" y="762000"/>
            <a:ext cx="2797189" cy="480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55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1066800" y="1905000"/>
            <a:ext cx="10210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en-US" sz="1600" dirty="0">
                <a:latin typeface="Arial" charset="0"/>
              </a:rPr>
              <a:t>      </a:t>
            </a:r>
            <a:r>
              <a:rPr lang="ru-RU" altLang="en-US" sz="1800" dirty="0">
                <a:latin typeface="Arial" charset="0"/>
              </a:rPr>
              <a:t>Установена и интерпретирана е нова закономерност в твърдотелните структури </a:t>
            </a:r>
            <a:r>
              <a:rPr lang="ru-RU" altLang="en-US" sz="1800" dirty="0" smtClean="0">
                <a:latin typeface="Arial" charset="0"/>
              </a:rPr>
              <a:t>: </a:t>
            </a:r>
            <a:r>
              <a:rPr lang="ru-RU" altLang="en-US" sz="1800" b="1" i="1" u="sng" dirty="0">
                <a:latin typeface="Arial" charset="0"/>
              </a:rPr>
              <a:t>„Генерация на </a:t>
            </a:r>
            <a:r>
              <a:rPr lang="ru-RU" altLang="en-US" sz="1800" b="1" i="1" u="sng" dirty="0" smtClean="0">
                <a:latin typeface="Arial" charset="0"/>
              </a:rPr>
              <a:t>частици </a:t>
            </a:r>
            <a:r>
              <a:rPr lang="ru-RU" altLang="en-US" sz="1800" b="1" i="1" u="sng" dirty="0">
                <a:latin typeface="Arial" charset="0"/>
              </a:rPr>
              <a:t>при едноосно деформиране на твърдотелни структури”</a:t>
            </a:r>
            <a:r>
              <a:rPr lang="bg-BG" altLang="en-US" sz="1800" dirty="0">
                <a:latin typeface="Arial" charset="0"/>
              </a:rPr>
              <a:t>  </a:t>
            </a:r>
            <a:endParaRPr lang="en-US" altLang="en-US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en-US" sz="1800" b="1" i="1" dirty="0">
                <a:latin typeface="Arial" charset="0"/>
              </a:rPr>
              <a:t>        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en-US" sz="1800" b="1" i="1" dirty="0">
                <a:latin typeface="Arial" charset="0"/>
              </a:rPr>
              <a:t>       Формула на </a:t>
            </a:r>
            <a:r>
              <a:rPr lang="ru-RU" altLang="en-US" sz="1800" b="1" i="1" dirty="0" smtClean="0">
                <a:latin typeface="Arial" charset="0"/>
              </a:rPr>
              <a:t>явлението:</a:t>
            </a:r>
            <a:endParaRPr lang="en-US" altLang="en-US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en-US" sz="1800" i="1" dirty="0">
                <a:latin typeface="Arial" charset="0"/>
              </a:rPr>
              <a:t>Експериментално е установено неизвестно по-рано явление в твърдотелните структури</a:t>
            </a:r>
            <a:r>
              <a:rPr lang="en-US" altLang="en-US" sz="1800" i="1" dirty="0">
                <a:latin typeface="Arial" charset="0"/>
              </a:rPr>
              <a:t> – </a:t>
            </a:r>
            <a:r>
              <a:rPr lang="bg-BG" altLang="en-US" sz="1800" i="1" dirty="0">
                <a:latin typeface="Arial" charset="0"/>
              </a:rPr>
              <a:t>скали, бетони, метали и др.</a:t>
            </a:r>
            <a:r>
              <a:rPr lang="ru-RU" altLang="en-US" sz="1800" i="1" dirty="0">
                <a:latin typeface="Arial" charset="0"/>
              </a:rPr>
              <a:t>, заключаващо се в емисия на </a:t>
            </a:r>
            <a:r>
              <a:rPr lang="ru-RU" altLang="en-US" sz="1800" i="1" dirty="0" smtClean="0">
                <a:latin typeface="Arial" charset="0"/>
              </a:rPr>
              <a:t>частици </a:t>
            </a:r>
            <a:r>
              <a:rPr lang="ru-RU" altLang="en-US" sz="1800" i="1" dirty="0">
                <a:latin typeface="Arial" charset="0"/>
              </a:rPr>
              <a:t>при въздействие на високи едноосни деформации. Размерите, количеството и спектърът на </a:t>
            </a:r>
            <a:r>
              <a:rPr lang="ru-RU" altLang="en-US" sz="1800" i="1" dirty="0" smtClean="0">
                <a:latin typeface="Arial" charset="0"/>
              </a:rPr>
              <a:t>частиците </a:t>
            </a:r>
            <a:r>
              <a:rPr lang="ru-RU" altLang="en-US" sz="1800" i="1" dirty="0">
                <a:latin typeface="Arial" charset="0"/>
              </a:rPr>
              <a:t>зависят от физикомеханичните свойства на веществото и стойностите на налягането. </a:t>
            </a:r>
            <a:endParaRPr lang="en-US" altLang="en-US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en-US" sz="1800" b="1" i="1" dirty="0">
                <a:latin typeface="Arial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en-US" sz="1800" b="1" dirty="0">
                <a:latin typeface="Arial" charset="0"/>
              </a:rPr>
              <a:t>          </a:t>
            </a:r>
            <a:r>
              <a:rPr lang="ru-RU" altLang="en-US" sz="1800" b="1" i="1" u="sng" dirty="0" smtClean="0">
                <a:latin typeface="Arial" charset="0"/>
              </a:rPr>
              <a:t>Приложимост</a:t>
            </a:r>
            <a:endParaRPr lang="en-US" altLang="en-US" sz="1800" u="sng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en-US" sz="1800" b="1" i="1" dirty="0">
                <a:latin typeface="Arial" charset="0"/>
              </a:rPr>
              <a:t>   </a:t>
            </a:r>
            <a:r>
              <a:rPr lang="bg-BG" altLang="en-US" sz="1800" dirty="0">
                <a:latin typeface="Arial" charset="0"/>
              </a:rPr>
              <a:t> </a:t>
            </a:r>
            <a:r>
              <a:rPr lang="ru-RU" altLang="en-US" sz="1800" dirty="0">
                <a:latin typeface="Arial" charset="0"/>
              </a:rPr>
              <a:t>Проектирани са иновативни сензорни технологии за ранно регистриране на предаварийни и аварийни състояния чрез перманентен мониторинг на количеството генерирани частици. Резултатите са полезни за решаване на множество научно-технологични </a:t>
            </a:r>
            <a:r>
              <a:rPr lang="ru-RU" altLang="en-US" sz="1800" dirty="0" smtClean="0">
                <a:latin typeface="Arial" charset="0"/>
              </a:rPr>
              <a:t>задачи – сеизмология, строителство, рудодобив, състояние на язовирни стени, свлачища, срутища, виадукти, подземна инфраструктура, и др.</a:t>
            </a:r>
            <a:endParaRPr lang="en-US" altLang="en-US" sz="1800" dirty="0">
              <a:latin typeface="Arial" charset="0"/>
            </a:endParaRPr>
          </a:p>
        </p:txBody>
      </p:sp>
      <p:pic>
        <p:nvPicPr>
          <p:cNvPr id="3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44"/>
            <a:ext cx="2773680" cy="937259"/>
          </a:xfrm>
          <a:prstGeom prst="rect">
            <a:avLst/>
          </a:prstGeom>
        </p:spPr>
      </p:pic>
      <p:sp>
        <p:nvSpPr>
          <p:cNvPr id="4" name="object 2"/>
          <p:cNvSpPr txBox="1"/>
          <p:nvPr/>
        </p:nvSpPr>
        <p:spPr>
          <a:xfrm>
            <a:off x="3344926" y="184784"/>
            <a:ext cx="5507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ИЗПЪЛНИТЕЛНА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АГЕНЦИЯ</a:t>
            </a:r>
            <a:r>
              <a:rPr sz="1400" b="1" spc="6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„ОПЕРАТИВНА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ПРОГРАМА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НАУКА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3657600" y="397840"/>
            <a:ext cx="4868799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kern="0" dirty="0" smtClean="0">
                <a:solidFill>
                  <a:sysClr val="windowText" lastClr="000000"/>
                </a:solidFill>
              </a:rPr>
              <a:t>И</a:t>
            </a:r>
            <a:r>
              <a:rPr lang="ru-RU" kern="0" spc="-5" dirty="0" smtClean="0">
                <a:solidFill>
                  <a:sysClr val="windowText" lastClr="000000"/>
                </a:solidFill>
              </a:rPr>
              <a:t> </a:t>
            </a:r>
            <a:r>
              <a:rPr lang="ru-RU" kern="0" spc="-25" dirty="0" smtClean="0">
                <a:solidFill>
                  <a:sysClr val="windowText" lastClr="000000"/>
                </a:solidFill>
              </a:rPr>
              <a:t>ОБРАЗОВАНИЕ</a:t>
            </a:r>
            <a:r>
              <a:rPr lang="ru-RU" kern="0" spc="45" dirty="0" smtClean="0">
                <a:solidFill>
                  <a:sysClr val="windowText" lastClr="000000"/>
                </a:solidFill>
              </a:rPr>
              <a:t> </a:t>
            </a:r>
            <a:r>
              <a:rPr lang="ru-RU" kern="0" dirty="0" smtClean="0">
                <a:solidFill>
                  <a:sysClr val="windowText" lastClr="000000"/>
                </a:solidFill>
              </a:rPr>
              <a:t>ЗА</a:t>
            </a:r>
            <a:r>
              <a:rPr lang="ru-RU" kern="0" spc="-5" dirty="0" smtClean="0">
                <a:solidFill>
                  <a:sysClr val="windowText" lastClr="000000"/>
                </a:solidFill>
              </a:rPr>
              <a:t> ИНТЕЛИГЕНТЕН</a:t>
            </a:r>
            <a:r>
              <a:rPr lang="ru-RU" kern="0" spc="5" dirty="0" smtClean="0">
                <a:solidFill>
                  <a:sysClr val="windowText" lastClr="000000"/>
                </a:solidFill>
              </a:rPr>
              <a:t> </a:t>
            </a:r>
            <a:r>
              <a:rPr lang="ru-RU" kern="0" spc="-40" dirty="0" smtClean="0">
                <a:solidFill>
                  <a:sysClr val="windowText" lastClr="000000"/>
                </a:solidFill>
              </a:rPr>
              <a:t>РАСТЕЖ“</a:t>
            </a:r>
            <a:endParaRPr lang="ru-RU" kern="0" spc="-40" dirty="0">
              <a:solidFill>
                <a:sysClr val="windowText" lastClr="000000"/>
              </a:solidFill>
            </a:endParaRPr>
          </a:p>
        </p:txBody>
      </p:sp>
      <p:pic>
        <p:nvPicPr>
          <p:cNvPr id="6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15093" y="68238"/>
            <a:ext cx="2394966" cy="80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3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iyaLozanova\Downloads\viber_image_2021-11-23_14-06-40-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533400"/>
            <a:ext cx="8263467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81225" y="5638799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Нискотемпературна система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на фирма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Lake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Shore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 за изследване на сензори в диапазона 10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К – 300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К в магнитно поле до 5.0 Т в </a:t>
            </a:r>
            <a:endParaRPr lang="bg-B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ЦК КВАЗАР към ИР-БАН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55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2023" y="0"/>
            <a:ext cx="12000230" cy="6858000"/>
            <a:chOff x="192023" y="0"/>
            <a:chExt cx="120002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023" y="1225296"/>
              <a:ext cx="4967478" cy="67741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1846" y="1856994"/>
              <a:ext cx="8174990" cy="4330065"/>
            </a:xfrm>
            <a:custGeom>
              <a:avLst/>
              <a:gdLst/>
              <a:ahLst/>
              <a:cxnLst/>
              <a:rect l="l" t="t" r="r" b="b"/>
              <a:pathLst>
                <a:path w="8174990" h="4330065">
                  <a:moveTo>
                    <a:pt x="0" y="4329684"/>
                  </a:moveTo>
                  <a:lnTo>
                    <a:pt x="8174735" y="4329684"/>
                  </a:lnTo>
                  <a:lnTo>
                    <a:pt x="8174735" y="0"/>
                  </a:lnTo>
                  <a:lnTo>
                    <a:pt x="0" y="0"/>
                  </a:lnTo>
                  <a:lnTo>
                    <a:pt x="0" y="4329684"/>
                  </a:lnTo>
                  <a:close/>
                </a:path>
              </a:pathLst>
            </a:custGeom>
            <a:ln w="381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00050" y="1333500"/>
            <a:ext cx="8019415" cy="4216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Обща</a:t>
            </a:r>
            <a:r>
              <a:rPr sz="2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информация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Arial"/>
                <a:cs typeface="Arial"/>
              </a:rPr>
              <a:t>за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проекта</a:t>
            </a:r>
            <a:endParaRPr sz="2400" dirty="0">
              <a:latin typeface="Arial"/>
              <a:cs typeface="Arial"/>
            </a:endParaRPr>
          </a:p>
          <a:p>
            <a:pPr marL="12700" marR="6350" algn="just">
              <a:lnSpc>
                <a:spcPct val="100000"/>
              </a:lnSpc>
              <a:spcBef>
                <a:spcPts val="1675"/>
              </a:spcBef>
            </a:pPr>
            <a:r>
              <a:rPr lang="bg-BG" sz="1800" b="1" dirty="0" smtClean="0">
                <a:solidFill>
                  <a:srgbClr val="001F5F"/>
                </a:solidFill>
                <a:latin typeface="Arial"/>
                <a:cs typeface="Arial"/>
              </a:rPr>
              <a:t>Наименование</a:t>
            </a:r>
            <a:r>
              <a:rPr sz="1800" b="1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на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проекта: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Изграждане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развитие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на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Център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</a:t>
            </a:r>
            <a:r>
              <a:rPr sz="18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компетентност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"Квантова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комуникация,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интелигентни системи </a:t>
            </a:r>
            <a:r>
              <a:rPr sz="18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сигурност </a:t>
            </a: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управление </a:t>
            </a: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на</a:t>
            </a:r>
            <a:r>
              <a:rPr sz="18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риска"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(QUASAR)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 dirty="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lang="bg-BG" sz="1800" b="1" spc="-15" dirty="0" smtClean="0">
                <a:solidFill>
                  <a:srgbClr val="001F5F"/>
                </a:solidFill>
                <a:latin typeface="Arial"/>
                <a:cs typeface="Arial"/>
              </a:rPr>
              <a:t>Начало </a:t>
            </a:r>
            <a:r>
              <a:rPr sz="1800" b="1" spc="-10" dirty="0" smtClean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r>
              <a:rPr sz="1800" b="1" spc="5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5" dirty="0" smtClean="0">
                <a:solidFill>
                  <a:srgbClr val="001F5F"/>
                </a:solidFill>
                <a:latin typeface="Microsoft Sans Serif"/>
                <a:cs typeface="Microsoft Sans Serif"/>
              </a:rPr>
              <a:t>01.06.2018</a:t>
            </a:r>
            <a:endParaRPr lang="bg-BG" sz="1800" spc="-5" dirty="0" smtClean="0">
              <a:solidFill>
                <a:srgbClr val="001F5F"/>
              </a:solidFill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endParaRPr sz="1800" dirty="0">
              <a:latin typeface="Microsoft Sans Serif"/>
              <a:cs typeface="Microsoft Sans Serif"/>
            </a:endParaRPr>
          </a:p>
          <a:p>
            <a:pPr>
              <a:spcBef>
                <a:spcPts val="5"/>
              </a:spcBef>
            </a:pPr>
            <a:r>
              <a:rPr lang="bg-BG" b="1" spc="-15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Финална дата: </a:t>
            </a:r>
            <a:r>
              <a:rPr lang="en-US" spc="-5" dirty="0" smtClean="0">
                <a:solidFill>
                  <a:srgbClr val="001F5F"/>
                </a:solidFill>
                <a:latin typeface="Microsoft Sans Serif"/>
                <a:cs typeface="Microsoft Sans Serif"/>
              </a:rPr>
              <a:t>01.06.20</a:t>
            </a:r>
            <a:r>
              <a:rPr lang="bg-BG" spc="-5" dirty="0" smtClean="0">
                <a:solidFill>
                  <a:srgbClr val="001F5F"/>
                </a:solidFill>
                <a:latin typeface="Microsoft Sans Serif"/>
                <a:cs typeface="Microsoft Sans Serif"/>
              </a:rPr>
              <a:t>23</a:t>
            </a:r>
            <a:endParaRPr lang="en-US" spc="-5" dirty="0">
              <a:solidFill>
                <a:srgbClr val="001F5F"/>
              </a:solidFill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b="1" spc="-5" dirty="0" err="1">
                <a:solidFill>
                  <a:srgbClr val="001F5F"/>
                </a:solidFill>
                <a:latin typeface="Arial"/>
                <a:cs typeface="Arial"/>
              </a:rPr>
              <a:t>Основната</a:t>
            </a:r>
            <a:r>
              <a:rPr sz="1800" b="1" spc="4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 err="1" smtClean="0">
                <a:solidFill>
                  <a:srgbClr val="001F5F"/>
                </a:solidFill>
                <a:latin typeface="Arial"/>
                <a:cs typeface="Arial"/>
              </a:rPr>
              <a:t>цел</a:t>
            </a:r>
            <a:r>
              <a:rPr sz="1800" b="1" spc="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на</a:t>
            </a:r>
            <a:r>
              <a:rPr sz="1800" spc="47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85" dirty="0" smtClean="0">
                <a:solidFill>
                  <a:srgbClr val="001F5F"/>
                </a:solidFill>
                <a:latin typeface="Microsoft Sans Serif"/>
                <a:cs typeface="Microsoft Sans Serif"/>
              </a:rPr>
              <a:t>ЦК </a:t>
            </a:r>
            <a:r>
              <a:rPr sz="18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КВАЗАР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е </a:t>
            </a:r>
            <a:r>
              <a:rPr lang="bg-BG" sz="1800" dirty="0" smtClean="0">
                <a:solidFill>
                  <a:srgbClr val="001F5F"/>
                </a:solidFill>
                <a:latin typeface="Microsoft Sans Serif"/>
                <a:cs typeface="Microsoft Sans Serif"/>
              </a:rPr>
              <a:t>извършване на </a:t>
            </a:r>
            <a:r>
              <a:rPr lang="bg-BG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научно </a:t>
            </a:r>
            <a:r>
              <a:rPr lang="bg-BG" dirty="0" smtClean="0">
                <a:solidFill>
                  <a:srgbClr val="001F5F"/>
                </a:solidFill>
                <a:latin typeface="Microsoft Sans Serif"/>
                <a:cs typeface="Microsoft Sans Serif"/>
              </a:rPr>
              <a:t>изследователска </a:t>
            </a:r>
            <a:r>
              <a:rPr lang="bg-BG" sz="1800" dirty="0" smtClean="0">
                <a:solidFill>
                  <a:srgbClr val="001F5F"/>
                </a:solidFill>
                <a:latin typeface="Microsoft Sans Serif"/>
                <a:cs typeface="Microsoft Sans Serif"/>
              </a:rPr>
              <a:t>дейност </a:t>
            </a:r>
            <a:r>
              <a:rPr lang="bg-BG" sz="1800" dirty="0" smtClean="0">
                <a:solidFill>
                  <a:srgbClr val="001F5F"/>
                </a:solidFill>
                <a:latin typeface="Microsoft Sans Serif"/>
                <a:cs typeface="Microsoft Sans Serif"/>
              </a:rPr>
              <a:t>в </a:t>
            </a:r>
            <a:r>
              <a:rPr lang="bg-BG" sz="1800" dirty="0" smtClean="0">
                <a:solidFill>
                  <a:srgbClr val="001F5F"/>
                </a:solidFill>
                <a:latin typeface="Microsoft Sans Serif"/>
                <a:cs typeface="Microsoft Sans Serif"/>
              </a:rPr>
              <a:t>приоритетни области като роботика, изкуствен интелект, квантова комуникация и сензорика, повишавайки пазарната ориентация на разработките чрез цифрова трансформация на технологиите, доведени до комерсиализирани патентнозащитими продукти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79765" y="0"/>
            <a:ext cx="11912234" cy="6857998"/>
            <a:chOff x="279765" y="0"/>
            <a:chExt cx="11912234" cy="6857998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48115" y="4762498"/>
              <a:ext cx="3643883" cy="2095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63355" y="2438400"/>
              <a:ext cx="3628644" cy="24292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9765" y="131765"/>
              <a:ext cx="2394506" cy="7647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35084" y="0"/>
              <a:ext cx="2592324" cy="91440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344926" y="184784"/>
            <a:ext cx="550735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ИЗПЪЛНИТЕЛНА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АГЕНЦИЯ</a:t>
            </a:r>
            <a:r>
              <a:rPr sz="1400" b="1" spc="7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„ОПЕРАТИВНА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ПРОГРАМА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НАУКА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Arial"/>
                <a:cs typeface="Arial"/>
              </a:rPr>
              <a:t>И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ОБРАЗОВАНИЕ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ЗА</a:t>
            </a:r>
            <a:r>
              <a:rPr sz="1400" b="1" spc="-5" dirty="0">
                <a:latin typeface="Arial"/>
                <a:cs typeface="Arial"/>
              </a:rPr>
              <a:t> ИНТЕЛИГЕНТЕН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40" dirty="0">
                <a:latin typeface="Arial"/>
                <a:cs typeface="Arial"/>
              </a:rPr>
              <a:t>РАСТЕЖ“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1600200"/>
            <a:ext cx="3944937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6705600" y="1981200"/>
            <a:ext cx="388937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smtClean="0">
                <a:solidFill>
                  <a:schemeClr val="tx2"/>
                </a:solidFill>
                <a:latin typeface="Arial" charset="0"/>
              </a:rPr>
              <a:t>   </a:t>
            </a:r>
            <a:r>
              <a:rPr lang="bg-BG" altLang="en-US" sz="1800" b="1" dirty="0" smtClean="0">
                <a:solidFill>
                  <a:schemeClr val="tx2"/>
                </a:solidFill>
                <a:latin typeface="Arial" charset="0"/>
              </a:rPr>
              <a:t>Сензорни елементи за изследване влиянието на </a:t>
            </a:r>
            <a:r>
              <a:rPr lang="bg-BG" altLang="en-US" sz="1800" b="1" dirty="0" smtClean="0">
                <a:solidFill>
                  <a:schemeClr val="tx2"/>
                </a:solidFill>
                <a:latin typeface="Arial" charset="0"/>
              </a:rPr>
              <a:t>магнитното поле и температурата върху преобразувателните им характеристики.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en-US" sz="1800" b="1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smtClean="0">
                <a:solidFill>
                  <a:schemeClr val="tx2"/>
                </a:solidFill>
                <a:latin typeface="Arial" charset="0"/>
              </a:rPr>
              <a:t>  </a:t>
            </a:r>
            <a:r>
              <a:rPr lang="bg-BG" altLang="en-US" sz="1800" b="1" dirty="0" smtClean="0">
                <a:solidFill>
                  <a:schemeClr val="tx2"/>
                </a:solidFill>
                <a:latin typeface="Arial" charset="0"/>
              </a:rPr>
              <a:t>При криогенни температури магниточувствителността на сензорите нараства с около два порядъка и е възможно  регистриране на земното магнитно поле.</a:t>
            </a:r>
            <a:endParaRPr lang="bg-BG" altLang="en-US" sz="1800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4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144"/>
            <a:ext cx="2773680" cy="937259"/>
          </a:xfrm>
          <a:prstGeom prst="rect">
            <a:avLst/>
          </a:prstGeom>
        </p:spPr>
      </p:pic>
      <p:sp>
        <p:nvSpPr>
          <p:cNvPr id="5" name="object 2"/>
          <p:cNvSpPr txBox="1"/>
          <p:nvPr/>
        </p:nvSpPr>
        <p:spPr>
          <a:xfrm>
            <a:off x="3344926" y="184784"/>
            <a:ext cx="5507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ИЗПЪЛНИТЕЛНА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АГЕНЦИЯ</a:t>
            </a:r>
            <a:r>
              <a:rPr sz="1400" b="1" spc="6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„ОПЕРАТИВНА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ПРОГРАМА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НАУКА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3657600" y="397840"/>
            <a:ext cx="4868799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kern="0" dirty="0" smtClean="0">
                <a:solidFill>
                  <a:sysClr val="windowText" lastClr="000000"/>
                </a:solidFill>
              </a:rPr>
              <a:t>И</a:t>
            </a:r>
            <a:r>
              <a:rPr lang="ru-RU" kern="0" spc="-5" dirty="0" smtClean="0">
                <a:solidFill>
                  <a:sysClr val="windowText" lastClr="000000"/>
                </a:solidFill>
              </a:rPr>
              <a:t> </a:t>
            </a:r>
            <a:r>
              <a:rPr lang="ru-RU" kern="0" spc="-25" dirty="0" smtClean="0">
                <a:solidFill>
                  <a:sysClr val="windowText" lastClr="000000"/>
                </a:solidFill>
              </a:rPr>
              <a:t>ОБРАЗОВАНИЕ</a:t>
            </a:r>
            <a:r>
              <a:rPr lang="ru-RU" kern="0" spc="45" dirty="0" smtClean="0">
                <a:solidFill>
                  <a:sysClr val="windowText" lastClr="000000"/>
                </a:solidFill>
              </a:rPr>
              <a:t> </a:t>
            </a:r>
            <a:r>
              <a:rPr lang="ru-RU" kern="0" dirty="0" smtClean="0">
                <a:solidFill>
                  <a:sysClr val="windowText" lastClr="000000"/>
                </a:solidFill>
              </a:rPr>
              <a:t>ЗА</a:t>
            </a:r>
            <a:r>
              <a:rPr lang="ru-RU" kern="0" spc="-5" dirty="0" smtClean="0">
                <a:solidFill>
                  <a:sysClr val="windowText" lastClr="000000"/>
                </a:solidFill>
              </a:rPr>
              <a:t> ИНТЕЛИГЕНТЕН</a:t>
            </a:r>
            <a:r>
              <a:rPr lang="ru-RU" kern="0" spc="5" dirty="0" smtClean="0">
                <a:solidFill>
                  <a:sysClr val="windowText" lastClr="000000"/>
                </a:solidFill>
              </a:rPr>
              <a:t> </a:t>
            </a:r>
            <a:r>
              <a:rPr lang="ru-RU" kern="0" spc="-40" dirty="0" smtClean="0">
                <a:solidFill>
                  <a:sysClr val="windowText" lastClr="000000"/>
                </a:solidFill>
              </a:rPr>
              <a:t>РАСТЕЖ“</a:t>
            </a:r>
            <a:endParaRPr lang="ru-RU" kern="0" spc="-4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15093" y="68238"/>
            <a:ext cx="2394966" cy="80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0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33845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5410200" y="1143000"/>
            <a:ext cx="649985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en-US" sz="1800" dirty="0">
                <a:solidFill>
                  <a:schemeClr val="tx2"/>
                </a:solidFill>
                <a:latin typeface="Arial" charset="0"/>
              </a:rPr>
              <a:t>    </a:t>
            </a:r>
            <a:r>
              <a:rPr lang="bg-BG" altLang="en-US" sz="1800" dirty="0">
                <a:latin typeface="Arial" charset="0"/>
              </a:rPr>
              <a:t>Изобретеният </a:t>
            </a:r>
            <a:r>
              <a:rPr lang="bg-BG" altLang="en-US" sz="1800" dirty="0" smtClean="0">
                <a:latin typeface="Arial" charset="0"/>
              </a:rPr>
              <a:t>робот </a:t>
            </a:r>
            <a:r>
              <a:rPr lang="bg-BG" altLang="en-US" sz="1800" dirty="0" smtClean="0">
                <a:latin typeface="Arial" charset="0"/>
              </a:rPr>
              <a:t>– дирижабъл от ИР-БАН, </a:t>
            </a:r>
            <a:r>
              <a:rPr lang="bg-BG" altLang="en-US" sz="1800" dirty="0">
                <a:latin typeface="Arial" charset="0"/>
              </a:rPr>
              <a:t>съдържащ балон с хелий, дрон и сензорен модул е с широки практически възможности. Съществено предимство е, че балоните не се засичат от радарите. Това ги прави едни от най-евтините разузнавателни/нападателни средства</a:t>
            </a:r>
            <a:r>
              <a:rPr lang="en-US" altLang="en-US" sz="1800" dirty="0">
                <a:latin typeface="Arial" charset="0"/>
              </a:rPr>
              <a:t>.</a:t>
            </a:r>
            <a:r>
              <a:rPr lang="bg-BG" altLang="en-US" sz="1800" dirty="0">
                <a:latin typeface="Arial" charset="0"/>
              </a:rPr>
              <a:t> Подобна балонна система обаче е твърде полезна в интелигентното </a:t>
            </a:r>
            <a:r>
              <a:rPr lang="bg-BG" altLang="en-US" sz="1800" dirty="0" smtClean="0">
                <a:latin typeface="Arial" charset="0"/>
              </a:rPr>
              <a:t>растениевъдство и животновъдство за </a:t>
            </a:r>
            <a:r>
              <a:rPr lang="bg-BG" altLang="en-US" sz="1800" dirty="0">
                <a:latin typeface="Arial" charset="0"/>
              </a:rPr>
              <a:t>определяне състоянието на посевите </a:t>
            </a:r>
            <a:r>
              <a:rPr lang="en-US" altLang="en-US" sz="1800" dirty="0" smtClean="0">
                <a:latin typeface="Arial" charset="0"/>
              </a:rPr>
              <a:t>(</a:t>
            </a:r>
            <a:r>
              <a:rPr lang="bg-BG" altLang="en-US" sz="1800" dirty="0" smtClean="0">
                <a:latin typeface="Arial" charset="0"/>
              </a:rPr>
              <a:t>пшеница, слънчоглед, рапица, овес</a:t>
            </a:r>
            <a:r>
              <a:rPr lang="en-US" altLang="en-US" sz="1800" dirty="0" smtClean="0">
                <a:latin typeface="Arial" charset="0"/>
              </a:rPr>
              <a:t>)</a:t>
            </a:r>
            <a:r>
              <a:rPr lang="bg-BG" altLang="en-US" sz="1800" dirty="0" smtClean="0">
                <a:latin typeface="Arial" charset="0"/>
              </a:rPr>
              <a:t> </a:t>
            </a:r>
            <a:r>
              <a:rPr lang="bg-BG" altLang="en-US" sz="1800" dirty="0">
                <a:latin typeface="Arial" charset="0"/>
              </a:rPr>
              <a:t>в различните им фено</a:t>
            </a:r>
            <a:r>
              <a:rPr lang="en-US" altLang="en-US" sz="1800" dirty="0">
                <a:latin typeface="Arial" charset="0"/>
              </a:rPr>
              <a:t>ф</a:t>
            </a:r>
            <a:r>
              <a:rPr lang="bg-BG" altLang="en-US" sz="1800" dirty="0">
                <a:latin typeface="Arial" charset="0"/>
              </a:rPr>
              <a:t>ази на </a:t>
            </a:r>
            <a:r>
              <a:rPr lang="bg-BG" altLang="en-US" sz="1800" dirty="0" smtClean="0">
                <a:latin typeface="Arial" charset="0"/>
              </a:rPr>
              <a:t>развитие, както и за следене местонахождението на животните – крави, овце, кози и др.</a:t>
            </a:r>
            <a:endParaRPr lang="bg-BG" altLang="en-US" sz="1800" dirty="0">
              <a:latin typeface="Arial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40030" y="5410200"/>
            <a:ext cx="5067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en-US" sz="1600" b="1" i="1" dirty="0">
                <a:latin typeface="Arial" charset="0"/>
              </a:rPr>
              <a:t>Действието на системата е безотказно</a:t>
            </a:r>
          </a:p>
        </p:txBody>
      </p:sp>
      <p:pic>
        <p:nvPicPr>
          <p:cNvPr id="5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144"/>
            <a:ext cx="2773680" cy="937259"/>
          </a:xfrm>
          <a:prstGeom prst="rect">
            <a:avLst/>
          </a:prstGeom>
        </p:spPr>
      </p:pic>
      <p:sp>
        <p:nvSpPr>
          <p:cNvPr id="6" name="object 2"/>
          <p:cNvSpPr txBox="1"/>
          <p:nvPr/>
        </p:nvSpPr>
        <p:spPr>
          <a:xfrm>
            <a:off x="3344926" y="184784"/>
            <a:ext cx="5507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ИЗПЪЛНИТЕЛНА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АГЕНЦИЯ</a:t>
            </a:r>
            <a:r>
              <a:rPr sz="1400" b="1" spc="6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„ОПЕРАТИВНА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ПРОГРАМА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НАУКА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3657600" y="397840"/>
            <a:ext cx="4868799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kern="0" dirty="0" smtClean="0">
                <a:solidFill>
                  <a:sysClr val="windowText" lastClr="000000"/>
                </a:solidFill>
              </a:rPr>
              <a:t>И</a:t>
            </a:r>
            <a:r>
              <a:rPr lang="ru-RU" kern="0" spc="-5" dirty="0" smtClean="0">
                <a:solidFill>
                  <a:sysClr val="windowText" lastClr="000000"/>
                </a:solidFill>
              </a:rPr>
              <a:t> </a:t>
            </a:r>
            <a:r>
              <a:rPr lang="ru-RU" kern="0" spc="-25" dirty="0" smtClean="0">
                <a:solidFill>
                  <a:sysClr val="windowText" lastClr="000000"/>
                </a:solidFill>
              </a:rPr>
              <a:t>ОБРАЗОВАНИЕ</a:t>
            </a:r>
            <a:r>
              <a:rPr lang="ru-RU" kern="0" spc="45" dirty="0" smtClean="0">
                <a:solidFill>
                  <a:sysClr val="windowText" lastClr="000000"/>
                </a:solidFill>
              </a:rPr>
              <a:t> </a:t>
            </a:r>
            <a:r>
              <a:rPr lang="ru-RU" kern="0" dirty="0" smtClean="0">
                <a:solidFill>
                  <a:sysClr val="windowText" lastClr="000000"/>
                </a:solidFill>
              </a:rPr>
              <a:t>ЗА</a:t>
            </a:r>
            <a:r>
              <a:rPr lang="ru-RU" kern="0" spc="-5" dirty="0" smtClean="0">
                <a:solidFill>
                  <a:sysClr val="windowText" lastClr="000000"/>
                </a:solidFill>
              </a:rPr>
              <a:t> ИНТЕЛИГЕНТЕН</a:t>
            </a:r>
            <a:r>
              <a:rPr lang="ru-RU" kern="0" spc="5" dirty="0" smtClean="0">
                <a:solidFill>
                  <a:sysClr val="windowText" lastClr="000000"/>
                </a:solidFill>
              </a:rPr>
              <a:t> </a:t>
            </a:r>
            <a:r>
              <a:rPr lang="ru-RU" kern="0" spc="-40" dirty="0" smtClean="0">
                <a:solidFill>
                  <a:sysClr val="windowText" lastClr="000000"/>
                </a:solidFill>
              </a:rPr>
              <a:t>РАСТЕЖ“</a:t>
            </a:r>
            <a:endParaRPr lang="ru-RU" kern="0" spc="-40" dirty="0">
              <a:solidFill>
                <a:sysClr val="windowText" lastClr="000000"/>
              </a:solidFill>
            </a:endParaRPr>
          </a:p>
        </p:txBody>
      </p:sp>
      <p:pic>
        <p:nvPicPr>
          <p:cNvPr id="8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15093" y="68238"/>
            <a:ext cx="2394966" cy="8097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4667071"/>
            <a:ext cx="6423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   Учените от Института по металознание при БАН създадоха уникална технология с елементи на изкуствен интелект за борба с нарушители на черноморската акватория.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1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358265" y="1752600"/>
            <a:ext cx="9919335" cy="38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2400" dirty="0" smtClean="0">
                <a:solidFill>
                  <a:schemeClr val="tx2"/>
                </a:solidFill>
                <a:latin typeface="Arial" charset="0"/>
              </a:rPr>
              <a:t>        </a:t>
            </a:r>
            <a:r>
              <a:rPr lang="bg-BG" altLang="en-US" sz="2800" dirty="0" smtClean="0">
                <a:solidFill>
                  <a:schemeClr val="tx2"/>
                </a:solidFill>
                <a:latin typeface="Arial" charset="0"/>
              </a:rPr>
              <a:t>Екипът на КВАЗАР винаги е </a:t>
            </a:r>
            <a:r>
              <a:rPr lang="bg-BG" altLang="en-US" sz="2800" dirty="0">
                <a:solidFill>
                  <a:schemeClr val="tx2"/>
                </a:solidFill>
                <a:latin typeface="Arial" charset="0"/>
              </a:rPr>
              <a:t>считал, че всеки фундаментален научен резултат </a:t>
            </a:r>
            <a:r>
              <a:rPr lang="bg-BG" altLang="en-US" sz="2800" dirty="0" smtClean="0">
                <a:solidFill>
                  <a:schemeClr val="tx2"/>
                </a:solidFill>
                <a:latin typeface="Arial" charset="0"/>
              </a:rPr>
              <a:t>с определена доза въображение и отклонение встрани може </a:t>
            </a:r>
            <a:r>
              <a:rPr lang="bg-BG" altLang="en-US" sz="2800" dirty="0">
                <a:solidFill>
                  <a:schemeClr val="tx2"/>
                </a:solidFill>
                <a:latin typeface="Arial" charset="0"/>
              </a:rPr>
              <a:t>да бъде доведен до иновационно инженерно решение, защитимо с патент за изобретение. </a:t>
            </a:r>
            <a:r>
              <a:rPr lang="bg-BG" altLang="en-US" sz="2800" i="1" dirty="0">
                <a:solidFill>
                  <a:schemeClr val="tx2"/>
                </a:solidFill>
                <a:latin typeface="Arial" charset="0"/>
              </a:rPr>
              <a:t>За нас творческият процес се определя от предизвикателства, превръщащи научните резултати в индустриален продукт</a:t>
            </a:r>
            <a:r>
              <a:rPr lang="bg-BG" altLang="en-US" sz="2800" dirty="0">
                <a:solidFill>
                  <a:schemeClr val="tx2"/>
                </a:solidFill>
                <a:latin typeface="Arial" charset="0"/>
              </a:rPr>
              <a:t>. </a:t>
            </a:r>
            <a:endParaRPr lang="bg-BG" altLang="en-US" sz="2800" dirty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3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44"/>
            <a:ext cx="2773680" cy="937259"/>
          </a:xfrm>
          <a:prstGeom prst="rect">
            <a:avLst/>
          </a:prstGeom>
        </p:spPr>
      </p:pic>
      <p:sp>
        <p:nvSpPr>
          <p:cNvPr id="4" name="object 2"/>
          <p:cNvSpPr txBox="1"/>
          <p:nvPr/>
        </p:nvSpPr>
        <p:spPr>
          <a:xfrm>
            <a:off x="3344926" y="184784"/>
            <a:ext cx="5507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ИЗПЪЛНИТЕЛНА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АГЕНЦИЯ</a:t>
            </a:r>
            <a:r>
              <a:rPr sz="1400" b="1" spc="6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„ОПЕРАТИВНА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ПРОГРАМА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НАУКА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3657600" y="397840"/>
            <a:ext cx="4868799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kern="0" dirty="0" smtClean="0">
                <a:solidFill>
                  <a:sysClr val="windowText" lastClr="000000"/>
                </a:solidFill>
              </a:rPr>
              <a:t>И</a:t>
            </a:r>
            <a:r>
              <a:rPr lang="ru-RU" kern="0" spc="-5" dirty="0" smtClean="0">
                <a:solidFill>
                  <a:sysClr val="windowText" lastClr="000000"/>
                </a:solidFill>
              </a:rPr>
              <a:t> </a:t>
            </a:r>
            <a:r>
              <a:rPr lang="ru-RU" kern="0" spc="-25" dirty="0" smtClean="0">
                <a:solidFill>
                  <a:sysClr val="windowText" lastClr="000000"/>
                </a:solidFill>
              </a:rPr>
              <a:t>ОБРАЗОВАНИЕ</a:t>
            </a:r>
            <a:r>
              <a:rPr lang="ru-RU" kern="0" spc="45" dirty="0" smtClean="0">
                <a:solidFill>
                  <a:sysClr val="windowText" lastClr="000000"/>
                </a:solidFill>
              </a:rPr>
              <a:t> </a:t>
            </a:r>
            <a:r>
              <a:rPr lang="ru-RU" kern="0" dirty="0" smtClean="0">
                <a:solidFill>
                  <a:sysClr val="windowText" lastClr="000000"/>
                </a:solidFill>
              </a:rPr>
              <a:t>ЗА</a:t>
            </a:r>
            <a:r>
              <a:rPr lang="ru-RU" kern="0" spc="-5" dirty="0" smtClean="0">
                <a:solidFill>
                  <a:sysClr val="windowText" lastClr="000000"/>
                </a:solidFill>
              </a:rPr>
              <a:t> ИНТЕЛИГЕНТЕН</a:t>
            </a:r>
            <a:r>
              <a:rPr lang="ru-RU" kern="0" spc="5" dirty="0" smtClean="0">
                <a:solidFill>
                  <a:sysClr val="windowText" lastClr="000000"/>
                </a:solidFill>
              </a:rPr>
              <a:t> </a:t>
            </a:r>
            <a:r>
              <a:rPr lang="ru-RU" kern="0" spc="-40" dirty="0" smtClean="0">
                <a:solidFill>
                  <a:sysClr val="windowText" lastClr="000000"/>
                </a:solidFill>
              </a:rPr>
              <a:t>РАСТЕЖ“</a:t>
            </a:r>
            <a:endParaRPr lang="ru-RU" kern="0" spc="-40" dirty="0">
              <a:solidFill>
                <a:sysClr val="windowText" lastClr="000000"/>
              </a:solidFill>
            </a:endParaRPr>
          </a:p>
        </p:txBody>
      </p:sp>
      <p:pic>
        <p:nvPicPr>
          <p:cNvPr id="6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15093" y="68238"/>
            <a:ext cx="2394966" cy="80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2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44926" y="184784"/>
            <a:ext cx="5507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ИЗПЪЛНИТЕЛНА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АГЕНЦИЯ</a:t>
            </a:r>
            <a:r>
              <a:rPr sz="1400" b="1" spc="6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„ОПЕРАТИВНА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ПРОГРАМА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НАУКА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И</a:t>
            </a:r>
            <a:r>
              <a:rPr spc="-5" dirty="0"/>
              <a:t> </a:t>
            </a:r>
            <a:r>
              <a:rPr spc="-25" dirty="0"/>
              <a:t>ОБРАЗОВАНИЕ</a:t>
            </a:r>
            <a:r>
              <a:rPr spc="45" dirty="0"/>
              <a:t> </a:t>
            </a:r>
            <a:r>
              <a:rPr dirty="0"/>
              <a:t>ЗА</a:t>
            </a:r>
            <a:r>
              <a:rPr spc="-5" dirty="0"/>
              <a:t> ИНТЕЛИГЕНТЕН</a:t>
            </a:r>
            <a:r>
              <a:rPr spc="5" dirty="0"/>
              <a:t> </a:t>
            </a:r>
            <a:r>
              <a:rPr spc="-40" dirty="0"/>
              <a:t>РАСТЕЖ“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5093" y="68238"/>
            <a:ext cx="2394966" cy="8097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16" y="4462271"/>
            <a:ext cx="12178283" cy="239572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217776" y="2122423"/>
            <a:ext cx="1028842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 smtClean="0">
                <a:solidFill>
                  <a:srgbClr val="2D75B6"/>
                </a:solidFill>
                <a:latin typeface="Candara"/>
                <a:cs typeface="Candara"/>
              </a:rPr>
              <a:t>БЛАГОДАР</a:t>
            </a:r>
            <a:r>
              <a:rPr lang="bg-BG" sz="5400" b="1" spc="-5" dirty="0" smtClean="0">
                <a:solidFill>
                  <a:srgbClr val="2D75B6"/>
                </a:solidFill>
                <a:latin typeface="Candara"/>
                <a:cs typeface="Candara"/>
              </a:rPr>
              <a:t>ИМ</a:t>
            </a:r>
            <a:r>
              <a:rPr sz="5400" b="1" spc="-55" dirty="0" smtClean="0">
                <a:solidFill>
                  <a:srgbClr val="2D75B6"/>
                </a:solidFill>
                <a:latin typeface="Candara"/>
                <a:cs typeface="Candara"/>
              </a:rPr>
              <a:t> </a:t>
            </a:r>
            <a:r>
              <a:rPr sz="5400" b="1" dirty="0">
                <a:solidFill>
                  <a:srgbClr val="2D75B6"/>
                </a:solidFill>
                <a:latin typeface="Candara"/>
                <a:cs typeface="Candara"/>
              </a:rPr>
              <a:t>ЗА</a:t>
            </a:r>
            <a:r>
              <a:rPr sz="5400" b="1" spc="-65" dirty="0">
                <a:solidFill>
                  <a:srgbClr val="2D75B6"/>
                </a:solidFill>
                <a:latin typeface="Candara"/>
                <a:cs typeface="Candara"/>
              </a:rPr>
              <a:t> </a:t>
            </a:r>
            <a:r>
              <a:rPr sz="5400" b="1" dirty="0">
                <a:solidFill>
                  <a:srgbClr val="2D75B6"/>
                </a:solidFill>
                <a:latin typeface="Candara"/>
                <a:cs typeface="Candara"/>
              </a:rPr>
              <a:t>ВНИМАНИЕТО!</a:t>
            </a:r>
            <a:endParaRPr sz="5400" dirty="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0475" y="6090"/>
            <a:ext cx="7421524" cy="685190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893" y="1137354"/>
            <a:ext cx="3021421" cy="28642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64337" y="1530096"/>
            <a:ext cx="9833610" cy="5328285"/>
            <a:chOff x="164337" y="1530096"/>
            <a:chExt cx="9833610" cy="5328285"/>
          </a:xfrm>
        </p:grpSpPr>
        <p:sp>
          <p:nvSpPr>
            <p:cNvPr id="5" name="object 5"/>
            <p:cNvSpPr/>
            <p:nvPr/>
          </p:nvSpPr>
          <p:spPr>
            <a:xfrm>
              <a:off x="170687" y="6374892"/>
              <a:ext cx="9820910" cy="436245"/>
            </a:xfrm>
            <a:custGeom>
              <a:avLst/>
              <a:gdLst/>
              <a:ahLst/>
              <a:cxnLst/>
              <a:rect l="l" t="t" r="r" b="b"/>
              <a:pathLst>
                <a:path w="9820910" h="436245">
                  <a:moveTo>
                    <a:pt x="9820656" y="0"/>
                  </a:moveTo>
                  <a:lnTo>
                    <a:pt x="0" y="0"/>
                  </a:lnTo>
                  <a:lnTo>
                    <a:pt x="0" y="435864"/>
                  </a:lnTo>
                  <a:lnTo>
                    <a:pt x="9820656" y="435864"/>
                  </a:lnTo>
                  <a:lnTo>
                    <a:pt x="98206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0687" y="6374892"/>
              <a:ext cx="9820910" cy="436245"/>
            </a:xfrm>
            <a:custGeom>
              <a:avLst/>
              <a:gdLst/>
              <a:ahLst/>
              <a:cxnLst/>
              <a:rect l="l" t="t" r="r" b="b"/>
              <a:pathLst>
                <a:path w="9820910" h="436245">
                  <a:moveTo>
                    <a:pt x="0" y="435864"/>
                  </a:moveTo>
                  <a:lnTo>
                    <a:pt x="9820656" y="435864"/>
                  </a:lnTo>
                  <a:lnTo>
                    <a:pt x="9820656" y="0"/>
                  </a:lnTo>
                  <a:lnTo>
                    <a:pt x="0" y="0"/>
                  </a:lnTo>
                  <a:lnTo>
                    <a:pt x="0" y="43586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18943" y="6364229"/>
              <a:ext cx="5740146" cy="49376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70687" y="5713475"/>
              <a:ext cx="9820910" cy="669290"/>
            </a:xfrm>
            <a:custGeom>
              <a:avLst/>
              <a:gdLst/>
              <a:ahLst/>
              <a:cxnLst/>
              <a:rect l="l" t="t" r="r" b="b"/>
              <a:pathLst>
                <a:path w="9820910" h="669289">
                  <a:moveTo>
                    <a:pt x="9820656" y="0"/>
                  </a:moveTo>
                  <a:lnTo>
                    <a:pt x="0" y="0"/>
                  </a:lnTo>
                  <a:lnTo>
                    <a:pt x="0" y="434721"/>
                  </a:lnTo>
                  <a:lnTo>
                    <a:pt x="4826635" y="434721"/>
                  </a:lnTo>
                  <a:lnTo>
                    <a:pt x="4826635" y="501777"/>
                  </a:lnTo>
                  <a:lnTo>
                    <a:pt x="4743069" y="501777"/>
                  </a:lnTo>
                  <a:lnTo>
                    <a:pt x="4910328" y="669036"/>
                  </a:lnTo>
                  <a:lnTo>
                    <a:pt x="5077587" y="501777"/>
                  </a:lnTo>
                  <a:lnTo>
                    <a:pt x="4994021" y="501777"/>
                  </a:lnTo>
                  <a:lnTo>
                    <a:pt x="4994021" y="434721"/>
                  </a:lnTo>
                  <a:lnTo>
                    <a:pt x="9820656" y="434721"/>
                  </a:lnTo>
                  <a:lnTo>
                    <a:pt x="9820656" y="0"/>
                  </a:lnTo>
                  <a:close/>
                </a:path>
              </a:pathLst>
            </a:custGeom>
            <a:solidFill>
              <a:srgbClr val="4495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0687" y="5713475"/>
              <a:ext cx="9820910" cy="669290"/>
            </a:xfrm>
            <a:custGeom>
              <a:avLst/>
              <a:gdLst/>
              <a:ahLst/>
              <a:cxnLst/>
              <a:rect l="l" t="t" r="r" b="b"/>
              <a:pathLst>
                <a:path w="9820910" h="669289">
                  <a:moveTo>
                    <a:pt x="9820656" y="434721"/>
                  </a:moveTo>
                  <a:lnTo>
                    <a:pt x="4994021" y="434721"/>
                  </a:lnTo>
                  <a:lnTo>
                    <a:pt x="4994021" y="501777"/>
                  </a:lnTo>
                  <a:lnTo>
                    <a:pt x="5077587" y="501777"/>
                  </a:lnTo>
                  <a:lnTo>
                    <a:pt x="4910328" y="669036"/>
                  </a:lnTo>
                  <a:lnTo>
                    <a:pt x="4743069" y="501777"/>
                  </a:lnTo>
                  <a:lnTo>
                    <a:pt x="4826635" y="501777"/>
                  </a:lnTo>
                  <a:lnTo>
                    <a:pt x="4826635" y="434721"/>
                  </a:lnTo>
                  <a:lnTo>
                    <a:pt x="0" y="434721"/>
                  </a:lnTo>
                  <a:lnTo>
                    <a:pt x="0" y="0"/>
                  </a:lnTo>
                  <a:lnTo>
                    <a:pt x="9820656" y="0"/>
                  </a:lnTo>
                  <a:lnTo>
                    <a:pt x="9820656" y="434721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7527" y="5701284"/>
              <a:ext cx="1207770" cy="51892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55164" y="5701284"/>
              <a:ext cx="380250" cy="51892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5267" y="5701284"/>
              <a:ext cx="6096761" cy="51892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0687" y="5050536"/>
              <a:ext cx="9820910" cy="669290"/>
            </a:xfrm>
            <a:custGeom>
              <a:avLst/>
              <a:gdLst/>
              <a:ahLst/>
              <a:cxnLst/>
              <a:rect l="l" t="t" r="r" b="b"/>
              <a:pathLst>
                <a:path w="9820910" h="669289">
                  <a:moveTo>
                    <a:pt x="9820656" y="0"/>
                  </a:moveTo>
                  <a:lnTo>
                    <a:pt x="0" y="0"/>
                  </a:lnTo>
                  <a:lnTo>
                    <a:pt x="0" y="434720"/>
                  </a:lnTo>
                  <a:lnTo>
                    <a:pt x="4826635" y="434720"/>
                  </a:lnTo>
                  <a:lnTo>
                    <a:pt x="4826635" y="501776"/>
                  </a:lnTo>
                  <a:lnTo>
                    <a:pt x="4743069" y="501776"/>
                  </a:lnTo>
                  <a:lnTo>
                    <a:pt x="4910328" y="669035"/>
                  </a:lnTo>
                  <a:lnTo>
                    <a:pt x="5077587" y="501776"/>
                  </a:lnTo>
                  <a:lnTo>
                    <a:pt x="4994021" y="501776"/>
                  </a:lnTo>
                  <a:lnTo>
                    <a:pt x="4994021" y="434720"/>
                  </a:lnTo>
                  <a:lnTo>
                    <a:pt x="9820656" y="434720"/>
                  </a:lnTo>
                  <a:lnTo>
                    <a:pt x="9820656" y="0"/>
                  </a:lnTo>
                  <a:close/>
                </a:path>
              </a:pathLst>
            </a:custGeom>
            <a:solidFill>
              <a:srgbClr val="43B8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0687" y="5050536"/>
              <a:ext cx="9820910" cy="669290"/>
            </a:xfrm>
            <a:custGeom>
              <a:avLst/>
              <a:gdLst/>
              <a:ahLst/>
              <a:cxnLst/>
              <a:rect l="l" t="t" r="r" b="b"/>
              <a:pathLst>
                <a:path w="9820910" h="669289">
                  <a:moveTo>
                    <a:pt x="9820656" y="434720"/>
                  </a:moveTo>
                  <a:lnTo>
                    <a:pt x="4994021" y="434720"/>
                  </a:lnTo>
                  <a:lnTo>
                    <a:pt x="4994021" y="501776"/>
                  </a:lnTo>
                  <a:lnTo>
                    <a:pt x="5077587" y="501776"/>
                  </a:lnTo>
                  <a:lnTo>
                    <a:pt x="4910328" y="669035"/>
                  </a:lnTo>
                  <a:lnTo>
                    <a:pt x="4743069" y="501776"/>
                  </a:lnTo>
                  <a:lnTo>
                    <a:pt x="4826635" y="501776"/>
                  </a:lnTo>
                  <a:lnTo>
                    <a:pt x="4826635" y="434720"/>
                  </a:lnTo>
                  <a:lnTo>
                    <a:pt x="0" y="434720"/>
                  </a:lnTo>
                  <a:lnTo>
                    <a:pt x="0" y="0"/>
                  </a:lnTo>
                  <a:lnTo>
                    <a:pt x="9820656" y="0"/>
                  </a:lnTo>
                  <a:lnTo>
                    <a:pt x="9820656" y="434720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44751" y="5038343"/>
              <a:ext cx="7288530" cy="51892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70687" y="4387596"/>
              <a:ext cx="9820910" cy="669290"/>
            </a:xfrm>
            <a:custGeom>
              <a:avLst/>
              <a:gdLst/>
              <a:ahLst/>
              <a:cxnLst/>
              <a:rect l="l" t="t" r="r" b="b"/>
              <a:pathLst>
                <a:path w="9820910" h="669289">
                  <a:moveTo>
                    <a:pt x="9820656" y="0"/>
                  </a:moveTo>
                  <a:lnTo>
                    <a:pt x="0" y="0"/>
                  </a:lnTo>
                  <a:lnTo>
                    <a:pt x="0" y="434720"/>
                  </a:lnTo>
                  <a:lnTo>
                    <a:pt x="4826635" y="434720"/>
                  </a:lnTo>
                  <a:lnTo>
                    <a:pt x="4826635" y="501776"/>
                  </a:lnTo>
                  <a:lnTo>
                    <a:pt x="4743069" y="501776"/>
                  </a:lnTo>
                  <a:lnTo>
                    <a:pt x="4910328" y="669035"/>
                  </a:lnTo>
                  <a:lnTo>
                    <a:pt x="5077587" y="501776"/>
                  </a:lnTo>
                  <a:lnTo>
                    <a:pt x="4994021" y="501776"/>
                  </a:lnTo>
                  <a:lnTo>
                    <a:pt x="4994021" y="434720"/>
                  </a:lnTo>
                  <a:lnTo>
                    <a:pt x="9820656" y="434720"/>
                  </a:lnTo>
                  <a:lnTo>
                    <a:pt x="9820656" y="0"/>
                  </a:lnTo>
                  <a:close/>
                </a:path>
              </a:pathLst>
            </a:custGeom>
            <a:solidFill>
              <a:srgbClr val="43BB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0687" y="4387596"/>
              <a:ext cx="9820910" cy="669290"/>
            </a:xfrm>
            <a:custGeom>
              <a:avLst/>
              <a:gdLst/>
              <a:ahLst/>
              <a:cxnLst/>
              <a:rect l="l" t="t" r="r" b="b"/>
              <a:pathLst>
                <a:path w="9820910" h="669289">
                  <a:moveTo>
                    <a:pt x="9820656" y="434720"/>
                  </a:moveTo>
                  <a:lnTo>
                    <a:pt x="4994021" y="434720"/>
                  </a:lnTo>
                  <a:lnTo>
                    <a:pt x="4994021" y="501776"/>
                  </a:lnTo>
                  <a:lnTo>
                    <a:pt x="5077587" y="501776"/>
                  </a:lnTo>
                  <a:lnTo>
                    <a:pt x="4910328" y="669035"/>
                  </a:lnTo>
                  <a:lnTo>
                    <a:pt x="4743069" y="501776"/>
                  </a:lnTo>
                  <a:lnTo>
                    <a:pt x="4826635" y="501776"/>
                  </a:lnTo>
                  <a:lnTo>
                    <a:pt x="4826635" y="434720"/>
                  </a:lnTo>
                  <a:lnTo>
                    <a:pt x="0" y="434720"/>
                  </a:lnTo>
                  <a:lnTo>
                    <a:pt x="0" y="0"/>
                  </a:lnTo>
                  <a:lnTo>
                    <a:pt x="9820656" y="0"/>
                  </a:lnTo>
                  <a:lnTo>
                    <a:pt x="9820656" y="434720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37332" y="4375403"/>
              <a:ext cx="3079242" cy="51892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06440" y="4375403"/>
              <a:ext cx="380250" cy="51892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28359" y="4375403"/>
              <a:ext cx="1213865" cy="51892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0687" y="3724656"/>
              <a:ext cx="9820910" cy="669290"/>
            </a:xfrm>
            <a:custGeom>
              <a:avLst/>
              <a:gdLst/>
              <a:ahLst/>
              <a:cxnLst/>
              <a:rect l="l" t="t" r="r" b="b"/>
              <a:pathLst>
                <a:path w="9820910" h="669289">
                  <a:moveTo>
                    <a:pt x="9820656" y="0"/>
                  </a:moveTo>
                  <a:lnTo>
                    <a:pt x="0" y="0"/>
                  </a:lnTo>
                  <a:lnTo>
                    <a:pt x="0" y="434721"/>
                  </a:lnTo>
                  <a:lnTo>
                    <a:pt x="4826635" y="434721"/>
                  </a:lnTo>
                  <a:lnTo>
                    <a:pt x="4826635" y="501777"/>
                  </a:lnTo>
                  <a:lnTo>
                    <a:pt x="4743069" y="501777"/>
                  </a:lnTo>
                  <a:lnTo>
                    <a:pt x="4910328" y="669036"/>
                  </a:lnTo>
                  <a:lnTo>
                    <a:pt x="5077587" y="501777"/>
                  </a:lnTo>
                  <a:lnTo>
                    <a:pt x="4994021" y="501777"/>
                  </a:lnTo>
                  <a:lnTo>
                    <a:pt x="4994021" y="434721"/>
                  </a:lnTo>
                  <a:lnTo>
                    <a:pt x="9820656" y="434721"/>
                  </a:lnTo>
                  <a:lnTo>
                    <a:pt x="9820656" y="0"/>
                  </a:lnTo>
                  <a:close/>
                </a:path>
              </a:pathLst>
            </a:custGeom>
            <a:solidFill>
              <a:srgbClr val="44B8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0687" y="3724656"/>
              <a:ext cx="9820910" cy="669290"/>
            </a:xfrm>
            <a:custGeom>
              <a:avLst/>
              <a:gdLst/>
              <a:ahLst/>
              <a:cxnLst/>
              <a:rect l="l" t="t" r="r" b="b"/>
              <a:pathLst>
                <a:path w="9820910" h="669289">
                  <a:moveTo>
                    <a:pt x="9820656" y="434721"/>
                  </a:moveTo>
                  <a:lnTo>
                    <a:pt x="4994021" y="434721"/>
                  </a:lnTo>
                  <a:lnTo>
                    <a:pt x="4994021" y="501777"/>
                  </a:lnTo>
                  <a:lnTo>
                    <a:pt x="5077587" y="501777"/>
                  </a:lnTo>
                  <a:lnTo>
                    <a:pt x="4910328" y="669036"/>
                  </a:lnTo>
                  <a:lnTo>
                    <a:pt x="4743069" y="501777"/>
                  </a:lnTo>
                  <a:lnTo>
                    <a:pt x="4826635" y="501777"/>
                  </a:lnTo>
                  <a:lnTo>
                    <a:pt x="4826635" y="434721"/>
                  </a:lnTo>
                  <a:lnTo>
                    <a:pt x="0" y="434721"/>
                  </a:lnTo>
                  <a:lnTo>
                    <a:pt x="0" y="0"/>
                  </a:lnTo>
                  <a:lnTo>
                    <a:pt x="9820656" y="0"/>
                  </a:lnTo>
                  <a:lnTo>
                    <a:pt x="9820656" y="434721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1560" y="3712476"/>
              <a:ext cx="5819394" cy="52043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60820" y="3712476"/>
              <a:ext cx="380250" cy="52043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82740" y="3712476"/>
              <a:ext cx="2443733" cy="52043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70687" y="3063240"/>
              <a:ext cx="9820910" cy="669290"/>
            </a:xfrm>
            <a:custGeom>
              <a:avLst/>
              <a:gdLst/>
              <a:ahLst/>
              <a:cxnLst/>
              <a:rect l="l" t="t" r="r" b="b"/>
              <a:pathLst>
                <a:path w="9820910" h="669289">
                  <a:moveTo>
                    <a:pt x="9820656" y="0"/>
                  </a:moveTo>
                  <a:lnTo>
                    <a:pt x="0" y="0"/>
                  </a:lnTo>
                  <a:lnTo>
                    <a:pt x="0" y="434721"/>
                  </a:lnTo>
                  <a:lnTo>
                    <a:pt x="4826635" y="434721"/>
                  </a:lnTo>
                  <a:lnTo>
                    <a:pt x="4826635" y="501776"/>
                  </a:lnTo>
                  <a:lnTo>
                    <a:pt x="4743069" y="501776"/>
                  </a:lnTo>
                  <a:lnTo>
                    <a:pt x="4910328" y="669036"/>
                  </a:lnTo>
                  <a:lnTo>
                    <a:pt x="5077587" y="501776"/>
                  </a:lnTo>
                  <a:lnTo>
                    <a:pt x="4994021" y="501776"/>
                  </a:lnTo>
                  <a:lnTo>
                    <a:pt x="4994021" y="434721"/>
                  </a:lnTo>
                  <a:lnTo>
                    <a:pt x="9820656" y="434721"/>
                  </a:lnTo>
                  <a:lnTo>
                    <a:pt x="9820656" y="0"/>
                  </a:lnTo>
                  <a:close/>
                </a:path>
              </a:pathLst>
            </a:custGeom>
            <a:solidFill>
              <a:srgbClr val="45B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0687" y="3063240"/>
              <a:ext cx="9820910" cy="669290"/>
            </a:xfrm>
            <a:custGeom>
              <a:avLst/>
              <a:gdLst/>
              <a:ahLst/>
              <a:cxnLst/>
              <a:rect l="l" t="t" r="r" b="b"/>
              <a:pathLst>
                <a:path w="9820910" h="669289">
                  <a:moveTo>
                    <a:pt x="9820656" y="434721"/>
                  </a:moveTo>
                  <a:lnTo>
                    <a:pt x="4994021" y="434721"/>
                  </a:lnTo>
                  <a:lnTo>
                    <a:pt x="4994021" y="501776"/>
                  </a:lnTo>
                  <a:lnTo>
                    <a:pt x="5077587" y="501776"/>
                  </a:lnTo>
                  <a:lnTo>
                    <a:pt x="4910328" y="669036"/>
                  </a:lnTo>
                  <a:lnTo>
                    <a:pt x="4743069" y="501776"/>
                  </a:lnTo>
                  <a:lnTo>
                    <a:pt x="4826635" y="501776"/>
                  </a:lnTo>
                  <a:lnTo>
                    <a:pt x="4826635" y="434721"/>
                  </a:lnTo>
                  <a:lnTo>
                    <a:pt x="0" y="434721"/>
                  </a:lnTo>
                  <a:lnTo>
                    <a:pt x="0" y="0"/>
                  </a:lnTo>
                  <a:lnTo>
                    <a:pt x="9820656" y="0"/>
                  </a:lnTo>
                  <a:lnTo>
                    <a:pt x="9820656" y="434721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45920" y="3051048"/>
              <a:ext cx="1076706" cy="51892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12492" y="3051048"/>
              <a:ext cx="5016246" cy="51892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18604" y="3051048"/>
              <a:ext cx="380250" cy="51892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238999" y="3051048"/>
              <a:ext cx="1293113" cy="51892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70687" y="2205228"/>
              <a:ext cx="9820910" cy="864235"/>
            </a:xfrm>
            <a:custGeom>
              <a:avLst/>
              <a:gdLst/>
              <a:ahLst/>
              <a:cxnLst/>
              <a:rect l="l" t="t" r="r" b="b"/>
              <a:pathLst>
                <a:path w="9820910" h="864235">
                  <a:moveTo>
                    <a:pt x="9820656" y="0"/>
                  </a:moveTo>
                  <a:lnTo>
                    <a:pt x="0" y="0"/>
                  </a:lnTo>
                  <a:lnTo>
                    <a:pt x="0" y="561467"/>
                  </a:lnTo>
                  <a:lnTo>
                    <a:pt x="4802378" y="561467"/>
                  </a:lnTo>
                  <a:lnTo>
                    <a:pt x="4802378" y="648081"/>
                  </a:lnTo>
                  <a:lnTo>
                    <a:pt x="4694301" y="648081"/>
                  </a:lnTo>
                  <a:lnTo>
                    <a:pt x="4910328" y="864108"/>
                  </a:lnTo>
                  <a:lnTo>
                    <a:pt x="5126355" y="648081"/>
                  </a:lnTo>
                  <a:lnTo>
                    <a:pt x="5018278" y="648081"/>
                  </a:lnTo>
                  <a:lnTo>
                    <a:pt x="5018278" y="561467"/>
                  </a:lnTo>
                  <a:lnTo>
                    <a:pt x="9820656" y="561467"/>
                  </a:lnTo>
                  <a:lnTo>
                    <a:pt x="9820656" y="0"/>
                  </a:lnTo>
                  <a:close/>
                </a:path>
              </a:pathLst>
            </a:custGeom>
            <a:solidFill>
              <a:srgbClr val="52B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0687" y="2205228"/>
              <a:ext cx="9820910" cy="864235"/>
            </a:xfrm>
            <a:custGeom>
              <a:avLst/>
              <a:gdLst/>
              <a:ahLst/>
              <a:cxnLst/>
              <a:rect l="l" t="t" r="r" b="b"/>
              <a:pathLst>
                <a:path w="9820910" h="864235">
                  <a:moveTo>
                    <a:pt x="9820656" y="561467"/>
                  </a:moveTo>
                  <a:lnTo>
                    <a:pt x="5018278" y="561467"/>
                  </a:lnTo>
                  <a:lnTo>
                    <a:pt x="5018278" y="648081"/>
                  </a:lnTo>
                  <a:lnTo>
                    <a:pt x="5126355" y="648081"/>
                  </a:lnTo>
                  <a:lnTo>
                    <a:pt x="4910328" y="864108"/>
                  </a:lnTo>
                  <a:lnTo>
                    <a:pt x="4694301" y="648081"/>
                  </a:lnTo>
                  <a:lnTo>
                    <a:pt x="4802378" y="648081"/>
                  </a:lnTo>
                  <a:lnTo>
                    <a:pt x="4802378" y="561467"/>
                  </a:lnTo>
                  <a:lnTo>
                    <a:pt x="0" y="561467"/>
                  </a:lnTo>
                  <a:lnTo>
                    <a:pt x="0" y="0"/>
                  </a:lnTo>
                  <a:lnTo>
                    <a:pt x="9820656" y="0"/>
                  </a:lnTo>
                  <a:lnTo>
                    <a:pt x="9820656" y="56146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0707" y="2130552"/>
              <a:ext cx="1392174" cy="51892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12748" y="2130552"/>
              <a:ext cx="8487918" cy="51892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730496" y="2380488"/>
              <a:ext cx="717041" cy="51892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70687" y="1542288"/>
              <a:ext cx="9820910" cy="669290"/>
            </a:xfrm>
            <a:custGeom>
              <a:avLst/>
              <a:gdLst/>
              <a:ahLst/>
              <a:cxnLst/>
              <a:rect l="l" t="t" r="r" b="b"/>
              <a:pathLst>
                <a:path w="9820910" h="669289">
                  <a:moveTo>
                    <a:pt x="9820656" y="0"/>
                  </a:moveTo>
                  <a:lnTo>
                    <a:pt x="0" y="0"/>
                  </a:lnTo>
                  <a:lnTo>
                    <a:pt x="0" y="434721"/>
                  </a:lnTo>
                  <a:lnTo>
                    <a:pt x="4826635" y="434721"/>
                  </a:lnTo>
                  <a:lnTo>
                    <a:pt x="4826635" y="501776"/>
                  </a:lnTo>
                  <a:lnTo>
                    <a:pt x="4743069" y="501776"/>
                  </a:lnTo>
                  <a:lnTo>
                    <a:pt x="4910328" y="669036"/>
                  </a:lnTo>
                  <a:lnTo>
                    <a:pt x="5077587" y="501776"/>
                  </a:lnTo>
                  <a:lnTo>
                    <a:pt x="4994021" y="501776"/>
                  </a:lnTo>
                  <a:lnTo>
                    <a:pt x="4994021" y="434721"/>
                  </a:lnTo>
                  <a:lnTo>
                    <a:pt x="9820656" y="434721"/>
                  </a:lnTo>
                  <a:lnTo>
                    <a:pt x="982065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0687" y="1542288"/>
              <a:ext cx="9820910" cy="669290"/>
            </a:xfrm>
            <a:custGeom>
              <a:avLst/>
              <a:gdLst/>
              <a:ahLst/>
              <a:cxnLst/>
              <a:rect l="l" t="t" r="r" b="b"/>
              <a:pathLst>
                <a:path w="9820910" h="669289">
                  <a:moveTo>
                    <a:pt x="9820656" y="434721"/>
                  </a:moveTo>
                  <a:lnTo>
                    <a:pt x="4994021" y="434721"/>
                  </a:lnTo>
                  <a:lnTo>
                    <a:pt x="4994021" y="501776"/>
                  </a:lnTo>
                  <a:lnTo>
                    <a:pt x="5077587" y="501776"/>
                  </a:lnTo>
                  <a:lnTo>
                    <a:pt x="4910328" y="669036"/>
                  </a:lnTo>
                  <a:lnTo>
                    <a:pt x="4743069" y="501776"/>
                  </a:lnTo>
                  <a:lnTo>
                    <a:pt x="4826635" y="501776"/>
                  </a:lnTo>
                  <a:lnTo>
                    <a:pt x="4826635" y="434721"/>
                  </a:lnTo>
                  <a:lnTo>
                    <a:pt x="0" y="434721"/>
                  </a:lnTo>
                  <a:lnTo>
                    <a:pt x="0" y="0"/>
                  </a:lnTo>
                  <a:lnTo>
                    <a:pt x="9820656" y="0"/>
                  </a:lnTo>
                  <a:lnTo>
                    <a:pt x="9820656" y="434721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88208" y="1530096"/>
              <a:ext cx="3801618" cy="518922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249732" y="1013840"/>
            <a:ext cx="9447530" cy="5788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Candara"/>
                <a:cs typeface="Candara"/>
              </a:rPr>
              <a:t>Партньори</a:t>
            </a:r>
            <a:r>
              <a:rPr sz="2400" b="1" spc="-2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ndara"/>
                <a:cs typeface="Candara"/>
              </a:rPr>
              <a:t>по</a:t>
            </a:r>
            <a:r>
              <a:rPr sz="2400" b="1" spc="-1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ndara"/>
                <a:cs typeface="Candara"/>
              </a:rPr>
              <a:t>проекта</a:t>
            </a:r>
            <a:endParaRPr sz="2400" dirty="0">
              <a:latin typeface="Candara"/>
              <a:cs typeface="Candara"/>
            </a:endParaRPr>
          </a:p>
          <a:p>
            <a:pPr marL="212725" algn="ctr">
              <a:lnSpc>
                <a:spcPct val="100000"/>
              </a:lnSpc>
              <a:spcBef>
                <a:spcPts val="160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ИНСТИТУТ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800" b="1" spc="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РОБОТИКА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ПРИ </a:t>
            </a:r>
            <a:r>
              <a:rPr sz="1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БАН</a:t>
            </a:r>
            <a:r>
              <a:rPr lang="en-US" sz="1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bg-BG" sz="1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 -</a:t>
            </a:r>
            <a:r>
              <a:rPr lang="en-US" sz="1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bg-BG" sz="20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Водеща организация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 dirty="0">
              <a:latin typeface="Calibri"/>
              <a:cs typeface="Calibri"/>
            </a:endParaRPr>
          </a:p>
          <a:p>
            <a:pPr marL="227329" marR="5080" algn="ctr">
              <a:lnSpc>
                <a:spcPts val="197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ИНСТИТУТ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МЕТАЛОЗНАНИЕ,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СЪОРЪЖЕНИЯ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И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ТЕХНОЛОГИИ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"АКАД.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АНГЕЛ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БАЛЕВСКИ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ПРИ </a:t>
            </a:r>
            <a:r>
              <a:rPr sz="1800" b="1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БАН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 dirty="0">
              <a:latin typeface="Calibri"/>
              <a:cs typeface="Calibri"/>
            </a:endParaRPr>
          </a:p>
          <a:p>
            <a:pPr marL="215265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ВИСШЕ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ВОЕННОМОРСКО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УЧИЛИЩЕ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“Н.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Й.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ВАПЦАРОВ”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ГР.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ВАРНА</a:t>
            </a:r>
            <a:endParaRPr sz="1800" dirty="0">
              <a:latin typeface="Calibri"/>
              <a:cs typeface="Calibri"/>
            </a:endParaRPr>
          </a:p>
          <a:p>
            <a:pPr marL="948690" marR="725170" algn="ctr">
              <a:lnSpc>
                <a:spcPts val="5220"/>
              </a:lnSpc>
              <a:spcBef>
                <a:spcPts val="68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НАЦИОНАЛЕН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ВОЕНЕН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УНИВЕРСИТЕТ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“ВАСИЛ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ЛЕВСКИ”</a:t>
            </a:r>
            <a:r>
              <a:rPr sz="1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ГР.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ВЕЛИКО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ТЪРНОВО </a:t>
            </a:r>
            <a:r>
              <a:rPr sz="1800" b="1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ТЕХНИЧЕСКИ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УНИВЕРСИТЕТ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-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ГАБРОВО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 dirty="0">
              <a:latin typeface="Calibri"/>
              <a:cs typeface="Calibri"/>
            </a:endParaRPr>
          </a:p>
          <a:p>
            <a:pPr marL="213360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ИНСТИТУТ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ЯДРЕНИ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ИЗСЛЕДВАНИЯ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ЯДРЕНА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ЕНЕРГЕТИКА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ПРИ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БАН</a:t>
            </a:r>
            <a:endParaRPr sz="1800" dirty="0">
              <a:latin typeface="Calibri"/>
              <a:cs typeface="Calibri"/>
            </a:endParaRPr>
          </a:p>
          <a:p>
            <a:pPr marL="1454150" marR="1231265" algn="ctr">
              <a:lnSpc>
                <a:spcPts val="5220"/>
              </a:lnSpc>
              <a:spcBef>
                <a:spcPts val="480"/>
              </a:spcBef>
            </a:pPr>
            <a:r>
              <a:rPr sz="18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ГЕОЛОГО-ГЕОГРАФСКИ</a:t>
            </a:r>
            <a:r>
              <a:rPr sz="1800" b="1" spc="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0" dirty="0" smtClean="0">
                <a:solidFill>
                  <a:srgbClr val="FFFFFF"/>
                </a:solidFill>
                <a:latin typeface="Calibri"/>
                <a:cs typeface="Calibri"/>
              </a:rPr>
              <a:t>ФАКУЛТЕТ</a:t>
            </a:r>
            <a:r>
              <a:rPr sz="1800" b="1" spc="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ПРИ</a:t>
            </a:r>
            <a:r>
              <a:rPr sz="1800" b="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СУ "СВ.КЛИМЕНТ</a:t>
            </a:r>
            <a:r>
              <a:rPr sz="1800" b="1" spc="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ОХРИДСКИ" </a:t>
            </a:r>
            <a:r>
              <a:rPr sz="1800" b="1" spc="-39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СДРУЖЕНИЕ</a:t>
            </a:r>
            <a:r>
              <a:rPr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„СЪВРЕМЕННИ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ЛЕТАТЕЛНИ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ТЕХНОЛОГИИ“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1" name="object 4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79765" y="131765"/>
            <a:ext cx="2394506" cy="764758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3344926" y="184784"/>
            <a:ext cx="550735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ИЗПЪЛНИТЕЛНА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АГЕНЦИЯ</a:t>
            </a:r>
            <a:r>
              <a:rPr sz="1400" b="1" spc="7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„ОПЕРАТИВНА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ПРОГРАМА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НАУКА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Arial"/>
                <a:cs typeface="Arial"/>
              </a:rPr>
              <a:t>И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ОБРАЗОВАНИЕ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ЗА</a:t>
            </a:r>
            <a:r>
              <a:rPr sz="1400" b="1" spc="-5" dirty="0">
                <a:latin typeface="Arial"/>
                <a:cs typeface="Arial"/>
              </a:rPr>
              <a:t> ИНТЕЛИГЕНТЕН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40" dirty="0">
                <a:latin typeface="Arial"/>
                <a:cs typeface="Arial"/>
              </a:rPr>
              <a:t>РАСТЕЖ“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3" name="object 4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9435083" y="0"/>
            <a:ext cx="2592324" cy="914400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10008107" y="1511808"/>
            <a:ext cx="2184400" cy="2922270"/>
            <a:chOff x="10008107" y="1511808"/>
            <a:chExt cx="2184400" cy="2922270"/>
          </a:xfrm>
        </p:grpSpPr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008107" y="2953511"/>
              <a:ext cx="2183891" cy="148056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023347" y="1511808"/>
              <a:ext cx="2168652" cy="145237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82345" y="1295400"/>
            <a:ext cx="2370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2400" b="1" spc="-25" dirty="0" smtClean="0">
                <a:solidFill>
                  <a:srgbClr val="001F5F"/>
                </a:solidFill>
                <a:latin typeface="Arial"/>
                <a:cs typeface="Arial"/>
              </a:rPr>
              <a:t>Направления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9765" y="131765"/>
            <a:ext cx="2394506" cy="76475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344926" y="184784"/>
            <a:ext cx="550735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ИЗПЪЛНИТЕЛНА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АГЕНЦИЯ</a:t>
            </a:r>
            <a:r>
              <a:rPr sz="1400" b="1" spc="7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„ОПЕРАТИВНА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ПРОГРАМА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НАУКА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Arial"/>
                <a:cs typeface="Arial"/>
              </a:rPr>
              <a:t>И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ОБРАЗОВАНИЕ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ЗА</a:t>
            </a:r>
            <a:r>
              <a:rPr sz="1400" b="1" spc="-5" dirty="0">
                <a:latin typeface="Arial"/>
                <a:cs typeface="Arial"/>
              </a:rPr>
              <a:t> ИНТЕЛИГЕНТЕН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40" dirty="0">
                <a:latin typeface="Arial"/>
                <a:cs typeface="Arial"/>
              </a:rPr>
              <a:t>РАСТЕЖ“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35083" y="0"/>
            <a:ext cx="2592324" cy="9144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342132" y="1149096"/>
            <a:ext cx="2670175" cy="2670175"/>
            <a:chOff x="3342132" y="1149096"/>
            <a:chExt cx="2670175" cy="267017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2132" y="1149096"/>
              <a:ext cx="2670048" cy="26700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19372" y="2348471"/>
              <a:ext cx="1882139" cy="10790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01568" y="1188720"/>
              <a:ext cx="2555748" cy="25572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28388" y="2386596"/>
              <a:ext cx="928877" cy="4930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89120" y="2624340"/>
              <a:ext cx="1346453" cy="49300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77284" y="2860560"/>
              <a:ext cx="1768602" cy="49300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303521" y="2433573"/>
            <a:ext cx="1499235" cy="774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14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РП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endParaRPr sz="1800">
              <a:latin typeface="Arial"/>
              <a:cs typeface="Arial"/>
            </a:endParaRPr>
          </a:p>
          <a:p>
            <a:pPr marL="12700" marR="5080" indent="1270" algn="ctr">
              <a:lnSpc>
                <a:spcPts val="1860"/>
              </a:lnSpc>
              <a:spcBef>
                <a:spcPts val="165"/>
              </a:spcBef>
            </a:pP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Квантова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ника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ия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015228" y="1149096"/>
            <a:ext cx="2672080" cy="2670175"/>
            <a:chOff x="6015228" y="1149096"/>
            <a:chExt cx="2672080" cy="2670175"/>
          </a:xfrm>
        </p:grpSpPr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15228" y="1149096"/>
              <a:ext cx="2671572" cy="26700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57900" y="2229612"/>
              <a:ext cx="1917192" cy="131673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74664" y="1188720"/>
              <a:ext cx="2557271" cy="255727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53200" y="2267724"/>
              <a:ext cx="928877" cy="49300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23432" y="2505468"/>
              <a:ext cx="1725930" cy="49300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15812" y="2741688"/>
              <a:ext cx="435114" cy="49300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20028" y="2741688"/>
              <a:ext cx="1229105" cy="49300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24344" y="2741688"/>
              <a:ext cx="595122" cy="49300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72784" y="2977908"/>
              <a:ext cx="1428750" cy="493001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6243320" y="2315083"/>
            <a:ext cx="1472565" cy="1010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14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РП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endParaRPr sz="1800">
              <a:latin typeface="Arial"/>
              <a:cs typeface="Arial"/>
            </a:endParaRPr>
          </a:p>
          <a:p>
            <a:pPr marL="12700" marR="5080" indent="-1905" algn="ctr">
              <a:lnSpc>
                <a:spcPts val="1860"/>
              </a:lnSpc>
              <a:spcBef>
                <a:spcPts val="165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Интелигентн </a:t>
            </a:r>
            <a:r>
              <a:rPr sz="1800" b="1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системи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за </a:t>
            </a:r>
            <a:r>
              <a:rPr sz="1800" b="1" spc="-4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сигурност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015228" y="3823728"/>
            <a:ext cx="2672080" cy="2670175"/>
            <a:chOff x="6015228" y="3823728"/>
            <a:chExt cx="2672080" cy="2670175"/>
          </a:xfrm>
        </p:grpSpPr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15228" y="3823728"/>
              <a:ext cx="2671572" cy="267004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06668" y="4273283"/>
              <a:ext cx="1822704" cy="108052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74664" y="3863339"/>
              <a:ext cx="2557271" cy="255727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553200" y="4312919"/>
              <a:ext cx="928877" cy="4914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164580" y="4550663"/>
              <a:ext cx="1709166" cy="49149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50508" y="4786883"/>
              <a:ext cx="1335786" cy="491489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6292088" y="4359655"/>
            <a:ext cx="1374775" cy="774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14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РП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endParaRPr sz="1800">
              <a:latin typeface="Arial"/>
              <a:cs typeface="Arial"/>
            </a:endParaRPr>
          </a:p>
          <a:p>
            <a:pPr marL="12700" marR="5080" algn="ctr">
              <a:lnSpc>
                <a:spcPts val="1860"/>
              </a:lnSpc>
              <a:spcBef>
                <a:spcPts val="165"/>
              </a:spcBef>
            </a:pP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ение 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риска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342132" y="3823728"/>
            <a:ext cx="2727960" cy="2670175"/>
            <a:chOff x="3342132" y="3823728"/>
            <a:chExt cx="2727960" cy="2670175"/>
          </a:xfrm>
        </p:grpSpPr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342132" y="3823728"/>
              <a:ext cx="2670048" cy="267004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091940" y="3846575"/>
              <a:ext cx="1978152" cy="226314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401568" y="3863339"/>
              <a:ext cx="2555748" cy="255727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628388" y="3886199"/>
              <a:ext cx="928877" cy="49148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227576" y="4122419"/>
              <a:ext cx="1669542" cy="49148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384548" y="4360163"/>
              <a:ext cx="1354074" cy="49149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172712" y="4596383"/>
              <a:ext cx="1841754" cy="49148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149852" y="4832603"/>
              <a:ext cx="1824989" cy="49149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500372" y="5068823"/>
              <a:ext cx="1123950" cy="49148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189476" y="5306567"/>
              <a:ext cx="1745742" cy="49149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712208" y="5542787"/>
              <a:ext cx="764286" cy="491490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4276090" y="3932935"/>
            <a:ext cx="1555750" cy="1957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1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РП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endParaRPr sz="1800">
              <a:latin typeface="Arial"/>
              <a:cs typeface="Arial"/>
            </a:endParaRPr>
          </a:p>
          <a:p>
            <a:pPr marL="12700" marR="5080" indent="-635" algn="ctr">
              <a:lnSpc>
                <a:spcPct val="86300"/>
              </a:lnSpc>
              <a:spcBef>
                <a:spcPts val="145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Иновативни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сензорни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технологии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с </a:t>
            </a:r>
            <a:r>
              <a:rPr sz="1800" b="1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мн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нкци 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онално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предназначе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ние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562600" y="3281146"/>
            <a:ext cx="923925" cy="450215"/>
            <a:chOff x="5562600" y="3281146"/>
            <a:chExt cx="923925" cy="450215"/>
          </a:xfrm>
        </p:grpSpPr>
        <p:pic>
          <p:nvPicPr>
            <p:cNvPr id="48" name="object 4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562600" y="3281146"/>
              <a:ext cx="923569" cy="44960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622671" y="3321431"/>
              <a:ext cx="808227" cy="335407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5541264" y="3910571"/>
            <a:ext cx="923925" cy="451484"/>
            <a:chOff x="5541264" y="3910571"/>
            <a:chExt cx="923925" cy="451484"/>
          </a:xfrm>
        </p:grpSpPr>
        <p:pic>
          <p:nvPicPr>
            <p:cNvPr id="51" name="object 5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541264" y="3910571"/>
              <a:ext cx="923569" cy="45111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600954" y="3951732"/>
              <a:ext cx="808228" cy="33604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22992" cy="6857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67544" cy="6844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193"/>
            <a:ext cx="10186416" cy="6844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31748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31607" y="2546604"/>
              <a:ext cx="4660392" cy="18105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10686288" cy="6857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1261</Words>
  <Application>Microsoft Office PowerPoint</Application>
  <PresentationFormat>Custom</PresentationFormat>
  <Paragraphs>125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И ОБРАЗОВАНИЕ ЗА ИНТЕЛИГЕНТЕН РАСТЕЖ“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Todor J. Hvarchilkov</dc:creator>
  <cp:lastModifiedBy>SiyaLozanova</cp:lastModifiedBy>
  <cp:revision>88</cp:revision>
  <dcterms:created xsi:type="dcterms:W3CDTF">2021-11-23T11:11:12Z</dcterms:created>
  <dcterms:modified xsi:type="dcterms:W3CDTF">2021-11-26T12:14:19Z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2021-11-23T00:00:00Z</vt:filetime>
  </property>
</Properties>
</file>