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5"/>
  </p:notesMasterIdLst>
  <p:sldIdLst>
    <p:sldId id="256" r:id="rId2"/>
    <p:sldId id="269" r:id="rId3"/>
    <p:sldId id="279" r:id="rId4"/>
    <p:sldId id="280" r:id="rId5"/>
    <p:sldId id="271" r:id="rId6"/>
    <p:sldId id="258" r:id="rId7"/>
    <p:sldId id="274" r:id="rId8"/>
    <p:sldId id="275" r:id="rId9"/>
    <p:sldId id="276" r:id="rId10"/>
    <p:sldId id="278" r:id="rId11"/>
    <p:sldId id="281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25168-A848-1641-8E30-0ADD634E94D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7651A-4677-9B4B-A1FA-8DBD94E7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1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7651A-4677-9B4B-A1FA-8DBD94E7A7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8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1FC0-B5DE-4AD7-9262-6885C6B648B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1ECA2866-7D55-488F-9449-AE85A91ECA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0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1FC0-B5DE-4AD7-9262-6885C6B648B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2866-7D55-488F-9449-AE85A91E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3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1FC0-B5DE-4AD7-9262-6885C6B648B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2866-7D55-488F-9449-AE85A91E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9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1FC0-B5DE-4AD7-9262-6885C6B648B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2866-7D55-488F-9449-AE85A91ECA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2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1FC0-B5DE-4AD7-9262-6885C6B648B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2866-7D55-488F-9449-AE85A91E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9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1FC0-B5DE-4AD7-9262-6885C6B648B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2866-7D55-488F-9449-AE85A91ECA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8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1FC0-B5DE-4AD7-9262-6885C6B648B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2866-7D55-488F-9449-AE85A91E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7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1FC0-B5DE-4AD7-9262-6885C6B648B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2866-7D55-488F-9449-AE85A91ECA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7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1FC0-B5DE-4AD7-9262-6885C6B648B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2866-7D55-488F-9449-AE85A91E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1FC0-B5DE-4AD7-9262-6885C6B648B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2866-7D55-488F-9449-AE85A91E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0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1FC0-B5DE-4AD7-9262-6885C6B648B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2866-7D55-488F-9449-AE85A91E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4951FC0-B5DE-4AD7-9262-6885C6B648B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A2866-7D55-488F-9449-AE85A91ECA6F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3780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F692-C27D-4CE2-9D68-DF6CA888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511" y="4243386"/>
            <a:ext cx="7772400" cy="1885951"/>
          </a:xfrm>
        </p:spPr>
        <p:txBody>
          <a:bodyPr>
            <a:normAutofit fontScale="90000"/>
          </a:bodyPr>
          <a:lstStyle/>
          <a:p>
            <a:pPr algn="l"/>
            <a:r>
              <a:rPr lang="en" sz="4800" dirty="0"/>
              <a:t>Bulgarian Academy of Sciences: Idea and Realization (1824-1944)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DDA7F-96F4-4030-9971-74B13E4B8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3815" y="3885563"/>
            <a:ext cx="2898838" cy="2725422"/>
          </a:xfrm>
        </p:spPr>
        <p:txBody>
          <a:bodyPr>
            <a:normAutofit/>
          </a:bodyPr>
          <a:lstStyle/>
          <a:p>
            <a:pPr algn="just"/>
            <a:r>
              <a:rPr lang="en" i="1" dirty="0" err="1">
                <a:solidFill>
                  <a:schemeClr val="tx2">
                    <a:lumMod val="75000"/>
                  </a:schemeClr>
                </a:solidFill>
              </a:rPr>
              <a:t>Dimiter</a:t>
            </a:r>
            <a:r>
              <a:rPr lang="en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i="1" dirty="0" err="1">
                <a:solidFill>
                  <a:schemeClr val="tx2">
                    <a:lumMod val="75000"/>
                  </a:schemeClr>
                </a:solidFill>
              </a:rPr>
              <a:t>Christov</a:t>
            </a:r>
            <a:r>
              <a:rPr lang="en" i="1" dirty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algn="just"/>
            <a:r>
              <a:rPr lang="en" i="1" dirty="0">
                <a:solidFill>
                  <a:schemeClr val="tx2">
                    <a:lumMod val="75000"/>
                  </a:schemeClr>
                </a:solidFill>
              </a:rPr>
              <a:t>Institute for Historical Studies – Bulgarian Academy of Sciences</a:t>
            </a:r>
          </a:p>
          <a:p>
            <a:pPr algn="just"/>
            <a:r>
              <a:rPr lang="en" i="1" dirty="0">
                <a:solidFill>
                  <a:schemeClr val="tx2">
                    <a:lumMod val="75000"/>
                  </a:schemeClr>
                </a:solidFill>
              </a:rPr>
              <a:t>2024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CDF48-A192-76CA-3A1D-C3797B2D39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11" y="107313"/>
            <a:ext cx="777240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0C554-DDBA-4980-895A-FFC0D8309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811" y="5693318"/>
            <a:ext cx="4649787" cy="576262"/>
          </a:xfrm>
        </p:spPr>
        <p:txBody>
          <a:bodyPr/>
          <a:lstStyle/>
          <a:p>
            <a:r>
              <a:rPr lang="en" sz="1800" dirty="0"/>
              <a:t>Ivan Ev. Geshov – merchant, economist and politic</a:t>
            </a:r>
            <a:r>
              <a:rPr lang="en-US" sz="1800" dirty="0" err="1"/>
              <a:t>ia</a:t>
            </a:r>
            <a:r>
              <a:rPr lang="en" sz="1800" dirty="0"/>
              <a:t>n; Chairman of the BLS (1898-1911) and the BAS (1911-1924)</a:t>
            </a:r>
            <a:endParaRPr lang="en-US" sz="1800" dirty="0"/>
          </a:p>
        </p:txBody>
      </p:sp>
      <p:pic>
        <p:nvPicPr>
          <p:cNvPr id="8" name="Content Placeholder 7" descr="A close up of a mans face&#10;&#10;Description automatically generated">
            <a:extLst>
              <a:ext uri="{FF2B5EF4-FFF2-40B4-BE49-F238E27FC236}">
                <a16:creationId xmlns:a16="http://schemas.microsoft.com/office/drawing/2014/main" id="{188387D1-BAF7-4817-8777-6353173829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59" y="1887646"/>
            <a:ext cx="1891417" cy="303053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030E5-8AD4-4AEA-9D1F-F26B5BB87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6989" y="5352288"/>
            <a:ext cx="4665134" cy="917292"/>
          </a:xfrm>
        </p:spPr>
        <p:txBody>
          <a:bodyPr/>
          <a:lstStyle/>
          <a:p>
            <a:r>
              <a:rPr lang="en" sz="1800" dirty="0"/>
              <a:t>Dr. Dimitar Mollov – medical doctor and politician; vice-president of the BLS (1898-1911)</a:t>
            </a:r>
            <a:endParaRPr lang="en-US" sz="1800" dirty="0"/>
          </a:p>
        </p:txBody>
      </p:sp>
      <p:pic>
        <p:nvPicPr>
          <p:cNvPr id="1026" name="Picture 2" descr="Image result for димитър моллов">
            <a:extLst>
              <a:ext uri="{FF2B5EF4-FFF2-40B4-BE49-F238E27FC236}">
                <a16:creationId xmlns:a16="http://schemas.microsoft.com/office/drawing/2014/main" id="{A685588B-B2F7-4FA3-AB9D-B17FC5D5DCB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04" y="1887646"/>
            <a:ext cx="1891416" cy="29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565399-0228-ECD2-4996-37A73D38BF0D}"/>
              </a:ext>
            </a:extLst>
          </p:cNvPr>
          <p:cNvSpPr txBox="1">
            <a:spLocks/>
          </p:cNvSpPr>
          <p:nvPr/>
        </p:nvSpPr>
        <p:spPr>
          <a:xfrm>
            <a:off x="1208903" y="326747"/>
            <a:ext cx="9774194" cy="12975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dirty="0"/>
              <a:t>The change of 1898: End of passiveness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7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30573B8-27D8-662B-8FD1-E40EA81A42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7" b="12347"/>
          <a:stretch>
            <a:fillRect/>
          </a:stretch>
        </p:blipFill>
        <p:spPr>
          <a:xfrm>
            <a:off x="6761350" y="0"/>
            <a:ext cx="4629734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3525C-5764-64EA-4115-A2F0EDC7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1911: The Bulgarian Literary society turned into Bulgarian academy of sciences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51115-31AA-C6D6-9436-E33A331DA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Bulgarian Academy of Sciences (BAS) established formally with an Act of the National Assembly (1911) </a:t>
            </a:r>
          </a:p>
        </p:txBody>
      </p:sp>
    </p:spTree>
    <p:extLst>
      <p:ext uri="{BB962C8B-B14F-4D97-AF65-F5344CB8AC3E}">
        <p14:creationId xmlns:p14="http://schemas.microsoft.com/office/powerpoint/2010/main" val="301876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BBC7-ECCB-4F95-B2DA-92B871AB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33894"/>
            <a:ext cx="8534400" cy="1507067"/>
          </a:xfrm>
        </p:spPr>
        <p:txBody>
          <a:bodyPr>
            <a:normAutofit/>
          </a:bodyPr>
          <a:lstStyle/>
          <a:p>
            <a:r>
              <a:rPr lang="en" i="1" dirty="0"/>
              <a:t>The Bulgarian Academy of Sciences as an elite scholarly club (1911-1945)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0C554-DDBA-4980-895A-FFC0D8309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009" y="5030272"/>
            <a:ext cx="2793289" cy="975111"/>
          </a:xfrm>
        </p:spPr>
        <p:txBody>
          <a:bodyPr/>
          <a:lstStyle/>
          <a:p>
            <a:r>
              <a:rPr lang="en-GB" sz="1800" dirty="0"/>
              <a:t>Ivan Ev. </a:t>
            </a:r>
            <a:r>
              <a:rPr lang="en-GB" sz="1800" dirty="0" err="1"/>
              <a:t>Gueshov</a:t>
            </a:r>
            <a:r>
              <a:rPr lang="en-GB" sz="1800" dirty="0"/>
              <a:t> - chairman of BAS (1911-1924)</a:t>
            </a:r>
          </a:p>
        </p:txBody>
      </p:sp>
      <p:pic>
        <p:nvPicPr>
          <p:cNvPr id="8" name="Content Placeholder 7" descr="A close up of a mans face&#10;&#10;Description automatically generated">
            <a:extLst>
              <a:ext uri="{FF2B5EF4-FFF2-40B4-BE49-F238E27FC236}">
                <a16:creationId xmlns:a16="http://schemas.microsoft.com/office/drawing/2014/main" id="{188387D1-BAF7-4817-8777-6353173829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18" y="1838324"/>
            <a:ext cx="1891417" cy="303053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030E5-8AD4-4AEA-9D1F-F26B5BB87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7550" y="5517827"/>
            <a:ext cx="2793289" cy="576262"/>
          </a:xfrm>
        </p:spPr>
        <p:txBody>
          <a:bodyPr/>
          <a:lstStyle/>
          <a:p>
            <a:r>
              <a:rPr lang="en" sz="1800" dirty="0"/>
              <a:t>Lubomir </a:t>
            </a:r>
            <a:r>
              <a:rPr lang="en" sz="1800" dirty="0" err="1"/>
              <a:t>Miletich</a:t>
            </a:r>
            <a:r>
              <a:rPr lang="en" sz="1800" dirty="0"/>
              <a:t> – philologist, chairman of BAS (1924-1937).</a:t>
            </a:r>
            <a:endParaRPr lang="en-US" sz="1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C100FF-3E38-44CF-B766-5D84D6CB007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4976" y="2444432"/>
            <a:ext cx="3030538" cy="1818322"/>
          </a:xfrm>
        </p:spPr>
      </p:pic>
      <p:pic>
        <p:nvPicPr>
          <p:cNvPr id="4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205034B0-764F-23FD-CE4B-44112FCBA4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96" y="1739576"/>
            <a:ext cx="2057186" cy="3290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EC646-C9E2-E9C3-E322-7873064920B1}"/>
              </a:ext>
            </a:extLst>
          </p:cNvPr>
          <p:cNvSpPr txBox="1"/>
          <p:nvPr/>
        </p:nvSpPr>
        <p:spPr>
          <a:xfrm>
            <a:off x="8119871" y="5117040"/>
            <a:ext cx="3384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solidFill>
                  <a:schemeClr val="accent6"/>
                </a:solidFill>
              </a:rPr>
              <a:t>Bogdan </a:t>
            </a:r>
            <a:r>
              <a:rPr lang="en" dirty="0" err="1">
                <a:solidFill>
                  <a:schemeClr val="accent6"/>
                </a:solidFill>
              </a:rPr>
              <a:t>Filov</a:t>
            </a:r>
            <a:r>
              <a:rPr lang="en" dirty="0">
                <a:solidFill>
                  <a:schemeClr val="accent6"/>
                </a:solidFill>
              </a:rPr>
              <a:t> – archaeologist, chairman of BAS (1937-1944), prime minister (1940-1943), regent (1943-1944).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4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7B26-7717-468B-8E4E-27496BB8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886" y="216820"/>
            <a:ext cx="8534400" cy="1507067"/>
          </a:xfrm>
        </p:spPr>
        <p:txBody>
          <a:bodyPr>
            <a:normAutofit/>
          </a:bodyPr>
          <a:lstStyle/>
          <a:p>
            <a:r>
              <a:rPr lang="en" i="1" dirty="0"/>
              <a:t>The A</a:t>
            </a:r>
            <a:r>
              <a:rPr lang="en-US" i="1" dirty="0"/>
              <a:t>c</a:t>
            </a:r>
            <a:r>
              <a:rPr lang="en" i="1" dirty="0"/>
              <a:t>t of 1940: Bulgarian Academy of sciences and Arts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592FC-198C-D24C-906E-F2320C1CA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1927" y="4613316"/>
            <a:ext cx="4937655" cy="1507067"/>
          </a:xfrm>
        </p:spPr>
        <p:txBody>
          <a:bodyPr/>
          <a:lstStyle/>
          <a:p>
            <a:r>
              <a:rPr lang="en" i="1" dirty="0"/>
              <a:t>The Academy under strong political pressure from the Left-wing forces to adopt a Soviet model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C896B9-617E-B4C4-FEB8-4D674BBDF029}"/>
              </a:ext>
            </a:extLst>
          </p:cNvPr>
          <p:cNvSpPr txBox="1">
            <a:spLocks/>
          </p:cNvSpPr>
          <p:nvPr/>
        </p:nvSpPr>
        <p:spPr>
          <a:xfrm>
            <a:off x="6487604" y="2926080"/>
            <a:ext cx="3657600" cy="16062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September 1944: Communist-led Revolt in Bulgaria </a:t>
            </a:r>
          </a:p>
        </p:txBody>
      </p:sp>
    </p:spTree>
    <p:extLst>
      <p:ext uri="{BB962C8B-B14F-4D97-AF65-F5344CB8AC3E}">
        <p14:creationId xmlns:p14="http://schemas.microsoft.com/office/powerpoint/2010/main" val="118260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F692-C27D-4CE2-9D68-DF6CA888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8420877" cy="765049"/>
          </a:xfrm>
        </p:spPr>
        <p:txBody>
          <a:bodyPr>
            <a:normAutofit/>
          </a:bodyPr>
          <a:lstStyle/>
          <a:p>
            <a:r>
              <a:rPr lang="en" sz="2400" i="1" dirty="0"/>
              <a:t>Bulgarian academy as an idea (1824-1869)</a:t>
            </a:r>
            <a:br>
              <a:rPr lang="en" sz="2400" i="1" dirty="0"/>
            </a:b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DDA7F-96F4-4030-9971-74B13E4B8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512" y="2026919"/>
            <a:ext cx="7851648" cy="765049"/>
          </a:xfrm>
        </p:spPr>
        <p:txBody>
          <a:bodyPr>
            <a:normAutofit/>
          </a:bodyPr>
          <a:lstStyle/>
          <a:p>
            <a:r>
              <a:rPr lang="en-GB" dirty="0"/>
              <a:t>Romania – host of </a:t>
            </a:r>
            <a:r>
              <a:rPr lang="en-GB" sz="2000" dirty="0"/>
              <a:t>the first attempts to organise Bulgarian knowledge.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FB2E8-4AAE-A7B4-7400-F1A9A975C09A}"/>
              </a:ext>
            </a:extLst>
          </p:cNvPr>
          <p:cNvSpPr txBox="1"/>
          <p:nvPr/>
        </p:nvSpPr>
        <p:spPr>
          <a:xfrm>
            <a:off x="2333749" y="3586878"/>
            <a:ext cx="35290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the beginning of the 19</a:t>
            </a:r>
            <a:r>
              <a:rPr lang="en-US" baseline="30000" dirty="0"/>
              <a:t>th</a:t>
            </a:r>
            <a:r>
              <a:rPr lang="en-US" dirty="0"/>
              <a:t> century a lot of Bulgarians (incl. artisans and traders) settled in Wallachia and Moldova in search of better economic prospects. The Wallachian Uprising of 1821 forced many of them to find temporarily a refuge in Transylvania.</a:t>
            </a:r>
            <a:endParaRPr lang="bg-B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439205-A068-4A43-0438-2006A612C7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38" y="2977705"/>
            <a:ext cx="5551699" cy="362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2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3F00-E302-73AF-09D2-E2DE7E89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034" y="538262"/>
            <a:ext cx="6760792" cy="1077229"/>
          </a:xfrm>
        </p:spPr>
        <p:txBody>
          <a:bodyPr/>
          <a:lstStyle/>
          <a:p>
            <a:r>
              <a:rPr lang="en-US" dirty="0"/>
              <a:t>The Bulgarian Intellectual Circle in BRAṢOV (1821-1828)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05724-47A9-04B2-EC79-20294723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2033" y="2052116"/>
            <a:ext cx="6917955" cy="3997828"/>
          </a:xfrm>
        </p:spPr>
        <p:txBody>
          <a:bodyPr>
            <a:normAutofit/>
          </a:bodyPr>
          <a:lstStyle/>
          <a:p>
            <a:r>
              <a:rPr lang="en-US" dirty="0"/>
              <a:t>A group, which gathered in </a:t>
            </a:r>
            <a:r>
              <a:rPr lang="en-US" dirty="0" err="1"/>
              <a:t>BraṢov</a:t>
            </a:r>
            <a:r>
              <a:rPr lang="en-US" dirty="0"/>
              <a:t>, formed a kind of intellectual circle with education awareness. The circle made the first attempt to organize a collective literary activity among the Bulgarians in 1824-1828.</a:t>
            </a:r>
          </a:p>
          <a:p>
            <a:r>
              <a:rPr lang="en-US" dirty="0"/>
              <a:t>The most significant result from the circle’s work was the ‘</a:t>
            </a:r>
            <a:r>
              <a:rPr lang="en-US" b="1" i="1" dirty="0"/>
              <a:t>Alphabet Textbook with Various Morals</a:t>
            </a:r>
            <a:r>
              <a:rPr lang="en-US" dirty="0"/>
              <a:t>’ (1824) by Peter </a:t>
            </a:r>
            <a:r>
              <a:rPr lang="en-US" dirty="0" err="1"/>
              <a:t>Beron</a:t>
            </a:r>
            <a:r>
              <a:rPr lang="en-US" dirty="0"/>
              <a:t>, popular as ‘</a:t>
            </a:r>
            <a:r>
              <a:rPr lang="en-US" b="1" i="1" dirty="0"/>
              <a:t>The</a:t>
            </a:r>
            <a:r>
              <a:rPr lang="en-US" dirty="0"/>
              <a:t> </a:t>
            </a:r>
            <a:r>
              <a:rPr lang="en-US" b="1" i="1" dirty="0"/>
              <a:t>Fish Alphabet Textbook</a:t>
            </a:r>
            <a:r>
              <a:rPr lang="en-US" dirty="0"/>
              <a:t>’.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95D8B-1DDC-7469-BE54-000AF6908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21" y="0"/>
            <a:ext cx="4286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5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0542-7BAE-08A4-BAC9-92A48A61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036" y="195748"/>
            <a:ext cx="8264716" cy="1507067"/>
          </a:xfrm>
        </p:spPr>
        <p:txBody>
          <a:bodyPr/>
          <a:lstStyle/>
          <a:p>
            <a:r>
              <a:rPr lang="en-US" dirty="0"/>
              <a:t>Centers of the Bulgarian Emigration in mid-19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D0595-FDE9-47B2-E782-65176F1AB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536" y="949281"/>
            <a:ext cx="4291584" cy="3757506"/>
          </a:xfrm>
        </p:spPr>
        <p:txBody>
          <a:bodyPr/>
          <a:lstStyle/>
          <a:p>
            <a:r>
              <a:rPr lang="en-US" dirty="0"/>
              <a:t>Constantinople</a:t>
            </a:r>
          </a:p>
          <a:p>
            <a:r>
              <a:rPr lang="en-US" dirty="0"/>
              <a:t>Odessa</a:t>
            </a:r>
          </a:p>
          <a:p>
            <a:r>
              <a:rPr lang="en-US" dirty="0"/>
              <a:t>Bucharest</a:t>
            </a:r>
          </a:p>
          <a:p>
            <a:r>
              <a:rPr lang="en-US" dirty="0"/>
              <a:t>Galati</a:t>
            </a:r>
          </a:p>
          <a:p>
            <a:r>
              <a:rPr lang="en-US" dirty="0"/>
              <a:t>Braila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F3ABA1CF-FCAC-237F-5128-CC14616AC7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67" y="1858780"/>
            <a:ext cx="2021661" cy="2891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CB60F2-CBEA-225F-ADD3-DC6390E2A6D3}"/>
              </a:ext>
            </a:extLst>
          </p:cNvPr>
          <p:cNvSpPr txBox="1"/>
          <p:nvPr/>
        </p:nvSpPr>
        <p:spPr>
          <a:xfrm>
            <a:off x="6440322" y="5048225"/>
            <a:ext cx="348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 err="1"/>
              <a:t>Dobri</a:t>
            </a:r>
            <a:r>
              <a:rPr lang="en" dirty="0"/>
              <a:t> </a:t>
            </a:r>
            <a:r>
              <a:rPr lang="en" dirty="0" err="1"/>
              <a:t>Voinikov</a:t>
            </a:r>
            <a:r>
              <a:rPr lang="en" dirty="0"/>
              <a:t> – playwright, ‘father of the Bulgarian comedy’, resident of Braila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3553-0FE3-4152-A45B-FE4A25E3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754" y="628617"/>
            <a:ext cx="6178786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" sz="4100" i="1" dirty="0"/>
              <a:t>The Bulgarian Literary Society in Braila</a:t>
            </a:r>
            <a:r>
              <a:rPr lang="en" sz="4100" dirty="0"/>
              <a:t> </a:t>
            </a:r>
            <a:r>
              <a:rPr lang="en" sz="4100" i="1" dirty="0"/>
              <a:t>(1869-1878)</a:t>
            </a:r>
            <a:endParaRPr lang="en-US" sz="4100" dirty="0"/>
          </a:p>
        </p:txBody>
      </p:sp>
      <p:pic>
        <p:nvPicPr>
          <p:cNvPr id="5" name="Content Placeholder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D96D1298-5114-49FB-8A94-F4EF265F2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623669"/>
            <a:ext cx="2926080" cy="5276088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0B86DB-7388-42B5-A599-6B4729493DBC}"/>
              </a:ext>
            </a:extLst>
          </p:cNvPr>
          <p:cNvSpPr txBox="1"/>
          <p:nvPr/>
        </p:nvSpPr>
        <p:spPr>
          <a:xfrm>
            <a:off x="4765942" y="3798838"/>
            <a:ext cx="5498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i="1" dirty="0"/>
              <a:t>"... after many attempts to create a nationwide institution, the sole purpose of which is to </a:t>
            </a:r>
            <a:r>
              <a:rPr lang="en" sz="1600" b="1" i="1" dirty="0"/>
              <a:t>spread enlightenment among our people </a:t>
            </a:r>
            <a:r>
              <a:rPr lang="en" sz="1600" i="1" dirty="0"/>
              <a:t>, today there is already such an institution, under the name:</a:t>
            </a:r>
            <a:endParaRPr lang="en-US" sz="1600" i="1" dirty="0"/>
          </a:p>
          <a:p>
            <a:r>
              <a:rPr lang="en" sz="1600" b="1" i="1" dirty="0"/>
              <a:t>"Bulgarian Literary Society"</a:t>
            </a:r>
            <a:endParaRPr lang="en-US" sz="16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2CB7A-B136-48EA-9AF6-167A9D4E2FB2}"/>
              </a:ext>
            </a:extLst>
          </p:cNvPr>
          <p:cNvSpPr txBox="1"/>
          <p:nvPr/>
        </p:nvSpPr>
        <p:spPr>
          <a:xfrm>
            <a:off x="1009868" y="6095831"/>
            <a:ext cx="3756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200" dirty="0"/>
              <a:t>Photography: Daniela </a:t>
            </a:r>
            <a:r>
              <a:rPr lang="en" sz="1200" dirty="0" err="1"/>
              <a:t>Vichkova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373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19850-5E67-4C3E-9EA6-E6E7A8FC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129" y="4269031"/>
            <a:ext cx="9552558" cy="9857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" sz="2600" dirty="0"/>
              <a:t>The founding members: Marin </a:t>
            </a:r>
            <a:r>
              <a:rPr lang="en" sz="2600" dirty="0" err="1"/>
              <a:t>Drinov</a:t>
            </a:r>
            <a:r>
              <a:rPr lang="en" sz="2600" dirty="0"/>
              <a:t>, Vassil D. </a:t>
            </a:r>
            <a:r>
              <a:rPr lang="en" sz="2600" dirty="0" err="1"/>
              <a:t>Stoyanov</a:t>
            </a:r>
            <a:r>
              <a:rPr lang="en" sz="2600" dirty="0"/>
              <a:t> , Metropolitan Clement of </a:t>
            </a:r>
            <a:r>
              <a:rPr lang="en" sz="2600" dirty="0" err="1"/>
              <a:t>Turnovo</a:t>
            </a:r>
            <a:r>
              <a:rPr lang="en" sz="2600" dirty="0"/>
              <a:t> (Vassil </a:t>
            </a:r>
            <a:r>
              <a:rPr lang="en" sz="2600" dirty="0" err="1"/>
              <a:t>Drumev</a:t>
            </a:r>
            <a:r>
              <a:rPr lang="en" sz="2600" dirty="0"/>
              <a:t>)</a:t>
            </a:r>
            <a:br>
              <a:rPr lang="en" sz="2600" dirty="0"/>
            </a:br>
            <a:r>
              <a:rPr lang="en" sz="2600" dirty="0"/>
              <a:t>And the Society’s Secretary Todor </a:t>
            </a:r>
            <a:r>
              <a:rPr lang="en" sz="2600" dirty="0" err="1"/>
              <a:t>Peev</a:t>
            </a:r>
            <a:r>
              <a:rPr lang="en" sz="2600" dirty="0"/>
              <a:t> </a:t>
            </a:r>
            <a:endParaRPr lang="en-US" sz="26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AB79BE2-6589-4466-8445-B114425FE3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" r="-3" b="29641"/>
          <a:stretch/>
        </p:blipFill>
        <p:spPr>
          <a:xfrm>
            <a:off x="7107936" y="968509"/>
            <a:ext cx="2343792" cy="2567389"/>
          </a:xfrm>
          <a:custGeom>
            <a:avLst/>
            <a:gdLst>
              <a:gd name="connsiteX0" fmla="*/ 402071 w 2995100"/>
              <a:gd name="connsiteY0" fmla="*/ 0 h 3280831"/>
              <a:gd name="connsiteX1" fmla="*/ 2995100 w 2995100"/>
              <a:gd name="connsiteY1" fmla="*/ 0 h 3280831"/>
              <a:gd name="connsiteX2" fmla="*/ 2995100 w 2995100"/>
              <a:gd name="connsiteY2" fmla="*/ 3280831 h 3280831"/>
              <a:gd name="connsiteX3" fmla="*/ 0 w 2995100"/>
              <a:gd name="connsiteY3" fmla="*/ 3280831 h 3280831"/>
              <a:gd name="connsiteX4" fmla="*/ 0 w 2995100"/>
              <a:gd name="connsiteY4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100" h="3280831">
                <a:moveTo>
                  <a:pt x="402071" y="0"/>
                </a:moveTo>
                <a:lnTo>
                  <a:pt x="2995100" y="0"/>
                </a:lnTo>
                <a:lnTo>
                  <a:pt x="2995100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  <p:pic>
        <p:nvPicPr>
          <p:cNvPr id="8" name="Content Placeholder 7" descr="A close up of a mans face&#10;&#10;Description automatically generated">
            <a:extLst>
              <a:ext uri="{FF2B5EF4-FFF2-40B4-BE49-F238E27FC236}">
                <a16:creationId xmlns:a16="http://schemas.microsoft.com/office/drawing/2014/main" id="{A55DE13D-8C9A-4C03-9315-0616EAC3DF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1" r="3" b="19782"/>
          <a:stretch/>
        </p:blipFill>
        <p:spPr>
          <a:xfrm>
            <a:off x="4170811" y="960712"/>
            <a:ext cx="2433745" cy="2676161"/>
          </a:xfrm>
          <a:custGeom>
            <a:avLst/>
            <a:gdLst>
              <a:gd name="connsiteX0" fmla="*/ 0 w 2983642"/>
              <a:gd name="connsiteY0" fmla="*/ 0 h 3280831"/>
              <a:gd name="connsiteX1" fmla="*/ 2983642 w 2983642"/>
              <a:gd name="connsiteY1" fmla="*/ 0 h 3280831"/>
              <a:gd name="connsiteX2" fmla="*/ 2983642 w 2983642"/>
              <a:gd name="connsiteY2" fmla="*/ 2876895 h 3280831"/>
              <a:gd name="connsiteX3" fmla="*/ 2579706 w 2983642"/>
              <a:gd name="connsiteY3" fmla="*/ 3280831 h 3280831"/>
              <a:gd name="connsiteX4" fmla="*/ 0 w 2983642"/>
              <a:gd name="connsiteY4" fmla="*/ 328083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642" h="3280831">
                <a:moveTo>
                  <a:pt x="0" y="0"/>
                </a:moveTo>
                <a:lnTo>
                  <a:pt x="2983642" y="0"/>
                </a:lnTo>
                <a:lnTo>
                  <a:pt x="2983642" y="2876895"/>
                </a:lnTo>
                <a:lnTo>
                  <a:pt x="2579706" y="3280831"/>
                </a:lnTo>
                <a:lnTo>
                  <a:pt x="0" y="3280831"/>
                </a:lnTo>
                <a:close/>
              </a:path>
            </a:pathLst>
          </a:cu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3C144C6-847F-4DD6-898E-161AA248DE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" r="2" b="31506"/>
          <a:stretch/>
        </p:blipFill>
        <p:spPr>
          <a:xfrm>
            <a:off x="1047297" y="928456"/>
            <a:ext cx="2433745" cy="2647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E53004-F7C9-1765-14DF-99A1B58C9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564"/>
          <a:stretch/>
        </p:blipFill>
        <p:spPr bwMode="auto">
          <a:xfrm>
            <a:off x="9955108" y="968509"/>
            <a:ext cx="1734212" cy="2575186"/>
          </a:xfrm>
          <a:custGeom>
            <a:avLst/>
            <a:gdLst>
              <a:gd name="connsiteX0" fmla="*/ 384420 w 3337560"/>
              <a:gd name="connsiteY0" fmla="*/ 0 h 4956048"/>
              <a:gd name="connsiteX1" fmla="*/ 3337560 w 3337560"/>
              <a:gd name="connsiteY1" fmla="*/ 0 h 4956048"/>
              <a:gd name="connsiteX2" fmla="*/ 3337560 w 3337560"/>
              <a:gd name="connsiteY2" fmla="*/ 4571628 h 4956048"/>
              <a:gd name="connsiteX3" fmla="*/ 2953140 w 3337560"/>
              <a:gd name="connsiteY3" fmla="*/ 4956048 h 4956048"/>
              <a:gd name="connsiteX4" fmla="*/ 0 w 3337560"/>
              <a:gd name="connsiteY4" fmla="*/ 4956048 h 4956048"/>
              <a:gd name="connsiteX5" fmla="*/ 0 w 3337560"/>
              <a:gd name="connsiteY5" fmla="*/ 384420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7560" h="4956048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2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CFC71D4-62EA-4739-9EEB-9FA5AD203D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361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9AD3E5-0D97-4FE2-967E-CB4A1ECB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The backbone of the Bulgarian Literary Society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561CD-8B32-463F-9621-4554190CC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" dirty="0">
                <a:solidFill>
                  <a:schemeClr val="tx1"/>
                </a:solidFill>
              </a:rPr>
              <a:t>Nikola Tsenov from Sliven, poorly educated himself, most zealous supporter of learning and knowledge. He came young in Braila, became a wealthy merchant, benefactor of Bulgarian education and chairman of the Board of Trustees of BLS until 1878.</a:t>
            </a:r>
          </a:p>
          <a:p>
            <a:r>
              <a:rPr lang="en" dirty="0">
                <a:solidFill>
                  <a:schemeClr val="tx1"/>
                </a:solidFill>
              </a:rPr>
              <a:t>His Braila home housed the BLS during the entire period from its foundation to the Liberation.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2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1154-A23D-43F0-A1A6-3258D753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" sz="3700" i="1" dirty="0"/>
              <a:t>The Bulgarian literary Society moved to Sofia (1878-1881)</a:t>
            </a:r>
            <a:endParaRPr lang="en-US" sz="3700" dirty="0"/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708B3B99-118B-4218-99CC-2253AE39F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" r="1" b="34388"/>
          <a:stretch/>
        </p:blipFill>
        <p:spPr>
          <a:xfrm>
            <a:off x="1542070" y="1005365"/>
            <a:ext cx="9290304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BF3D17-2204-423B-A24A-588E69C554AD}"/>
              </a:ext>
            </a:extLst>
          </p:cNvPr>
          <p:cNvSpPr txBox="1"/>
          <p:nvPr/>
        </p:nvSpPr>
        <p:spPr>
          <a:xfrm>
            <a:off x="580964" y="5894413"/>
            <a:ext cx="908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Konstantin </a:t>
            </a:r>
            <a:r>
              <a:rPr lang="en" dirty="0" err="1"/>
              <a:t>Irecek</a:t>
            </a:r>
            <a:r>
              <a:rPr lang="en" dirty="0"/>
              <a:t> – Czech scholar, author of “History of the Bulgarians” (1876), expert in the Ministry of public education in Bulgaria (1879-1884)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7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116B3C9-6BFD-4B56-A54F-C9D48AF9D4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EABE7-3E66-4321-B5D3-98786F2E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"Mind reigns, mind struggles in slavery...": The Periodical magazine of the BLS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825EF-F8C5-4BF3-96BC-3DB492068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" dirty="0"/>
              <a:t>The motto is a contraction of a Bulgarian folk saying: </a:t>
            </a:r>
            <a:r>
              <a:rPr lang="en" b="1" dirty="0"/>
              <a:t>“Mind </a:t>
            </a:r>
            <a:r>
              <a:rPr lang="en-US" b="1" dirty="0"/>
              <a:t>reigns</a:t>
            </a:r>
            <a:r>
              <a:rPr lang="en" b="1" dirty="0"/>
              <a:t>, mind struggles in slavery, mind grazes ducks”</a:t>
            </a:r>
          </a:p>
        </p:txBody>
      </p:sp>
    </p:spTree>
    <p:extLst>
      <p:ext uri="{BB962C8B-B14F-4D97-AF65-F5344CB8AC3E}">
        <p14:creationId xmlns:p14="http://schemas.microsoft.com/office/powerpoint/2010/main" val="2685548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{311CD10F-B88B-4F43-BD75-61312F69DF58}tf16401378</Template>
  <TotalTime>4719</TotalTime>
  <Words>590</Words>
  <Application>Microsoft Office PowerPoint</Application>
  <PresentationFormat>Widescreen</PresentationFormat>
  <Paragraphs>42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MS Shell Dlg 2</vt:lpstr>
      <vt:lpstr>Wingdings</vt:lpstr>
      <vt:lpstr>Wingdings 3</vt:lpstr>
      <vt:lpstr>Madison</vt:lpstr>
      <vt:lpstr>Bulgarian Academy of Sciences: Idea and Realization (1824-1944)</vt:lpstr>
      <vt:lpstr>Bulgarian academy as an idea (1824-1869) </vt:lpstr>
      <vt:lpstr>The Bulgarian Intellectual Circle in BRAṢOV (1821-1828)</vt:lpstr>
      <vt:lpstr>Centers of the Bulgarian Emigration in mid-19th century </vt:lpstr>
      <vt:lpstr>The Bulgarian Literary Society in Braila (1869-1878)</vt:lpstr>
      <vt:lpstr>The founding members: Marin Drinov, Vassil D. Stoyanov , Metropolitan Clement of Turnovo (Vassil Drumev) And the Society’s Secretary Todor Peev </vt:lpstr>
      <vt:lpstr>The backbone of the Bulgarian Literary Society</vt:lpstr>
      <vt:lpstr>The Bulgarian literary Society moved to Sofia (1878-1881)</vt:lpstr>
      <vt:lpstr>"Mind reigns, mind struggles in slavery...": The Periodical magazine of the BLS</vt:lpstr>
      <vt:lpstr>PowerPoint Presentation</vt:lpstr>
      <vt:lpstr>1911: The Bulgarian Literary society turned into Bulgarian academy of sciences</vt:lpstr>
      <vt:lpstr>The Bulgarian Academy of Sciences as an elite scholarly club (1911-1945)</vt:lpstr>
      <vt:lpstr>The Act of 1940: Bulgarian Academy of sciences and Arts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Българската академия на науките на 150 години</dc:title>
  <dc:creator>Dimiter Christov</dc:creator>
  <cp:lastModifiedBy>Velina</cp:lastModifiedBy>
  <cp:revision>29</cp:revision>
  <dcterms:created xsi:type="dcterms:W3CDTF">2019-04-18T18:08:23Z</dcterms:created>
  <dcterms:modified xsi:type="dcterms:W3CDTF">2024-09-19T14:06:13Z</dcterms:modified>
</cp:coreProperties>
</file>