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6" autoAdjust="0"/>
    <p:restoredTop sz="94660"/>
  </p:normalViewPr>
  <p:slideViewPr>
    <p:cSldViewPr>
      <p:cViewPr varScale="1">
        <p:scale>
          <a:sx n="94" d="100"/>
          <a:sy n="94" d="100"/>
        </p:scale>
        <p:origin x="-9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642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150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069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120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387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634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853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281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935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87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087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FEFF-A4FD-4F21-8B46-EB3EF7F3A0A0}" type="datetimeFigureOut">
              <a:rPr lang="bg-BG" smtClean="0"/>
              <a:t>16.9.2024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6DC28-ABCA-4EF1-83EA-76C7058DCE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361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8134672" cy="27637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/>
              <a:t>THE BULGARIAN ACADEMY OF SCIENCES 1944-2024: CONTINUITY IN </a:t>
            </a:r>
            <a:r>
              <a:rPr lang="en-US" b="1" dirty="0" smtClean="0"/>
              <a:t>CHANGE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944816" cy="360040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Prof</a:t>
            </a:r>
            <a:r>
              <a:rPr lang="fr-FR" b="1" dirty="0" smtClean="0"/>
              <a:t>. </a:t>
            </a:r>
            <a:r>
              <a:rPr lang="fr-FR" b="1" dirty="0" err="1"/>
              <a:t>Iliyana</a:t>
            </a:r>
            <a:r>
              <a:rPr lang="fr-FR" b="1" dirty="0"/>
              <a:t> </a:t>
            </a:r>
            <a:r>
              <a:rPr lang="fr-FR" b="1" dirty="0" err="1"/>
              <a:t>Marcheva</a:t>
            </a:r>
            <a:r>
              <a:rPr lang="fr-FR" b="1" dirty="0"/>
              <a:t>,</a:t>
            </a:r>
            <a:endParaRPr lang="bg-BG" dirty="0"/>
          </a:p>
          <a:p>
            <a:r>
              <a:rPr lang="en-US" b="1" dirty="0"/>
              <a:t>Institute for Historical Studies </a:t>
            </a:r>
            <a:endParaRPr lang="bg-BG" dirty="0"/>
          </a:p>
          <a:p>
            <a:r>
              <a:rPr lang="en-US" b="1" dirty="0"/>
              <a:t>at the Bulgarian Academy of </a:t>
            </a:r>
            <a:r>
              <a:rPr lang="en-US" b="1" dirty="0" smtClean="0"/>
              <a:t>Sciences</a:t>
            </a:r>
          </a:p>
          <a:p>
            <a:endParaRPr lang="bg-BG" dirty="0"/>
          </a:p>
          <a:p>
            <a:r>
              <a:rPr lang="en-US" dirty="0" smtClean="0"/>
              <a:t>National </a:t>
            </a:r>
            <a:r>
              <a:rPr lang="en-US" dirty="0"/>
              <a:t>Scientific </a:t>
            </a:r>
            <a:r>
              <a:rPr lang="en-US" dirty="0" smtClean="0"/>
              <a:t>Program </a:t>
            </a:r>
            <a:r>
              <a:rPr lang="en-US" dirty="0"/>
              <a:t>"Development and Promotion of Bulgarian Studies </a:t>
            </a:r>
            <a:r>
              <a:rPr lang="en-US" dirty="0" smtClean="0"/>
              <a:t>Abroad"</a:t>
            </a:r>
            <a:r>
              <a:rPr lang="bg-BG" dirty="0"/>
              <a:t>МОН, ДО01-205/13.09.2022 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109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/>
              <a:t>The Bulgarian Academy of Sciences in the second decade of the 21st century: a leading scientific and cultural center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The Bulgarian Academy of Sciences</a:t>
            </a:r>
            <a:r>
              <a:rPr lang="en-US" sz="2800" dirty="0"/>
              <a:t> </a:t>
            </a:r>
            <a:r>
              <a:rPr lang="bg-BG" sz="2800" dirty="0"/>
              <a:t>- </a:t>
            </a:r>
            <a:r>
              <a:rPr lang="bg-BG" sz="2800" b="1" dirty="0"/>
              <a:t>a </a:t>
            </a:r>
            <a:r>
              <a:rPr lang="bg-BG" sz="2800" b="1" dirty="0" err="1"/>
              <a:t>leading</a:t>
            </a:r>
            <a:r>
              <a:rPr lang="bg-BG" sz="2800" b="1" dirty="0"/>
              <a:t> </a:t>
            </a:r>
            <a:r>
              <a:rPr lang="bg-BG" sz="2800" b="1" dirty="0" err="1"/>
              <a:t>center</a:t>
            </a:r>
            <a:r>
              <a:rPr lang="bg-BG" sz="2800" b="1" dirty="0"/>
              <a:t> of </a:t>
            </a:r>
            <a:r>
              <a:rPr lang="bg-BG" sz="2800" b="1" dirty="0" err="1"/>
              <a:t>expertise</a:t>
            </a:r>
            <a:r>
              <a:rPr lang="bg-BG" sz="2800" dirty="0" smtClean="0"/>
              <a:t>:</a:t>
            </a:r>
            <a:endParaRPr lang="en-US" sz="2800" dirty="0" smtClean="0"/>
          </a:p>
          <a:p>
            <a:endParaRPr lang="bg-BG" sz="2800" dirty="0"/>
          </a:p>
          <a:p>
            <a:r>
              <a:rPr lang="en-US" sz="2800" dirty="0"/>
              <a:t>2008 - Regional academic </a:t>
            </a:r>
            <a:r>
              <a:rPr lang="en-US" sz="2800" dirty="0" smtClean="0"/>
              <a:t>centers; </a:t>
            </a:r>
          </a:p>
          <a:p>
            <a:endParaRPr lang="bg-BG" sz="2800" dirty="0"/>
          </a:p>
          <a:p>
            <a:r>
              <a:rPr lang="en-US" sz="2800" dirty="0"/>
              <a:t>2015 - the most powerful supercomputer in the Balkans, the </a:t>
            </a:r>
            <a:r>
              <a:rPr lang="en-US" sz="2800" dirty="0" err="1" smtClean="0"/>
              <a:t>Avitohol</a:t>
            </a:r>
            <a:r>
              <a:rPr lang="en-US" sz="2800" dirty="0" smtClean="0"/>
              <a:t>.</a:t>
            </a:r>
          </a:p>
          <a:p>
            <a:endParaRPr lang="bg-BG" sz="2800" dirty="0"/>
          </a:p>
          <a:p>
            <a:r>
              <a:rPr lang="bg-BG" sz="2800" dirty="0"/>
              <a:t>2023 - </a:t>
            </a:r>
            <a:r>
              <a:rPr lang="bg-BG" sz="2800" dirty="0" err="1"/>
              <a:t>Maintaining</a:t>
            </a:r>
            <a:r>
              <a:rPr lang="bg-BG" sz="2800" dirty="0"/>
              <a:t> 160 </a:t>
            </a:r>
            <a:r>
              <a:rPr lang="bg-BG" sz="2800" dirty="0" err="1"/>
              <a:t>patents</a:t>
            </a:r>
            <a:r>
              <a:rPr lang="bg-BG" sz="2800" dirty="0"/>
              <a:t>, </a:t>
            </a:r>
            <a:r>
              <a:rPr lang="bg-BG" sz="2800" dirty="0" err="1"/>
              <a:t>utility</a:t>
            </a:r>
            <a:r>
              <a:rPr lang="bg-BG" sz="2800" dirty="0"/>
              <a:t> </a:t>
            </a:r>
            <a:r>
              <a:rPr lang="bg-BG" sz="2800" dirty="0" err="1"/>
              <a:t>models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registered</a:t>
            </a:r>
            <a:r>
              <a:rPr lang="bg-BG" sz="2800" dirty="0"/>
              <a:t> </a:t>
            </a:r>
            <a:r>
              <a:rPr lang="bg-BG" sz="2800" dirty="0" err="1"/>
              <a:t>new</a:t>
            </a:r>
            <a:r>
              <a:rPr lang="bg-BG" sz="2800" dirty="0"/>
              <a:t> </a:t>
            </a:r>
            <a:r>
              <a:rPr lang="bg-BG" sz="2800" dirty="0" err="1"/>
              <a:t>plant</a:t>
            </a:r>
            <a:r>
              <a:rPr lang="bg-BG" sz="2800" dirty="0"/>
              <a:t> </a:t>
            </a:r>
            <a:r>
              <a:rPr lang="bg-BG" sz="2800" dirty="0" err="1"/>
              <a:t>varietie</a:t>
            </a:r>
            <a:r>
              <a:rPr lang="en-US" sz="2800" dirty="0" smtClean="0"/>
              <a:t>s. </a:t>
            </a:r>
            <a:endParaRPr lang="bg-BG" sz="28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1040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in the second decade of the 21st century: a leading scientific and cultural center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Bulgarian Academy of Sciences</a:t>
            </a:r>
            <a:r>
              <a:rPr lang="en-US" sz="2800" dirty="0"/>
              <a:t> </a:t>
            </a:r>
            <a:r>
              <a:rPr lang="bg-BG" sz="2800" b="1" dirty="0"/>
              <a:t>а </a:t>
            </a:r>
            <a:r>
              <a:rPr lang="en-US" sz="2800" b="1" dirty="0"/>
              <a:t>cultural </a:t>
            </a:r>
            <a:r>
              <a:rPr lang="bg-BG" sz="2800" b="1" dirty="0"/>
              <a:t> </a:t>
            </a:r>
            <a:r>
              <a:rPr lang="bg-BG" sz="2800" b="1" dirty="0" err="1"/>
              <a:t>and</a:t>
            </a:r>
            <a:r>
              <a:rPr lang="bg-BG" sz="2800" b="1" dirty="0"/>
              <a:t> </a:t>
            </a:r>
            <a:r>
              <a:rPr lang="bg-BG" sz="2800" b="1" dirty="0" err="1"/>
              <a:t>educational</a:t>
            </a:r>
            <a:r>
              <a:rPr lang="bg-BG" sz="2800" b="1" dirty="0"/>
              <a:t> </a:t>
            </a:r>
            <a:r>
              <a:rPr lang="bg-BG" sz="2800" b="1" dirty="0" err="1"/>
              <a:t>centre</a:t>
            </a:r>
            <a:r>
              <a:rPr lang="bg-BG" sz="2800" dirty="0"/>
              <a:t> 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Doctoral </a:t>
            </a:r>
            <a:r>
              <a:rPr lang="en-US" sz="2800" dirty="0"/>
              <a:t>students: </a:t>
            </a:r>
            <a:endParaRPr lang="en-US" sz="2800" dirty="0" smtClean="0"/>
          </a:p>
          <a:p>
            <a:r>
              <a:rPr lang="en-US" sz="2800" dirty="0" smtClean="0"/>
              <a:t> - in </a:t>
            </a:r>
            <a:r>
              <a:rPr lang="en-US" sz="2800" dirty="0"/>
              <a:t>2021 </a:t>
            </a:r>
            <a:r>
              <a:rPr lang="en-US" sz="2800" dirty="0" smtClean="0"/>
              <a:t>– 88; </a:t>
            </a:r>
          </a:p>
          <a:p>
            <a:r>
              <a:rPr lang="en-US" sz="2800" dirty="0" smtClean="0"/>
              <a:t>- in </a:t>
            </a:r>
            <a:r>
              <a:rPr lang="en-US" sz="2800" dirty="0"/>
              <a:t>2022 </a:t>
            </a:r>
            <a:r>
              <a:rPr lang="en-US" sz="2800" dirty="0" smtClean="0"/>
              <a:t>– 122; </a:t>
            </a:r>
          </a:p>
          <a:p>
            <a:r>
              <a:rPr lang="en-US" sz="2800" dirty="0" smtClean="0"/>
              <a:t>- in </a:t>
            </a:r>
            <a:r>
              <a:rPr lang="en-US" sz="2800" dirty="0"/>
              <a:t>2023 - 115.</a:t>
            </a:r>
            <a:endParaRPr lang="bg-BG" sz="2800" dirty="0"/>
          </a:p>
          <a:p>
            <a:r>
              <a:rPr lang="en-US" sz="2800" dirty="0"/>
              <a:t>Scientific forums and celebrations of important national events or personalities</a:t>
            </a:r>
            <a:r>
              <a:rPr lang="en-US" dirty="0"/>
              <a:t>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6512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THE BULGARIAN ACADEMY OF SCIENCES 1944-2024: CONTINUITY IN CHANGE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Thank for your attention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41494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The </a:t>
            </a:r>
            <a:r>
              <a:rPr lang="en-US" sz="2700" b="1" dirty="0"/>
              <a:t>Bulgarian Academy of Sciences during  the 1940s and 1950s: nationalization after the Soviet model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President</a:t>
            </a:r>
            <a:r>
              <a:rPr lang="bg-BG" sz="2400" dirty="0"/>
              <a:t>: </a:t>
            </a:r>
            <a:r>
              <a:rPr lang="en-US" sz="2400" dirty="0"/>
              <a:t>the Marxist-philosopher </a:t>
            </a:r>
            <a:r>
              <a:rPr lang="en-US" sz="2400" dirty="0" smtClean="0"/>
              <a:t>acad. </a:t>
            </a:r>
            <a:r>
              <a:rPr lang="en-US" sz="2400" dirty="0" err="1" smtClean="0"/>
              <a:t>Todor</a:t>
            </a:r>
            <a:r>
              <a:rPr lang="en-US" sz="2400" dirty="0" smtClean="0"/>
              <a:t> </a:t>
            </a:r>
            <a:r>
              <a:rPr lang="en-US" sz="2400" dirty="0"/>
              <a:t>Pavlov </a:t>
            </a:r>
            <a:r>
              <a:rPr lang="bg-BG" sz="2400" dirty="0"/>
              <a:t> ( 1947 -  1962</a:t>
            </a:r>
            <a:r>
              <a:rPr lang="bg-BG" sz="2400" dirty="0" smtClean="0"/>
              <a:t>)</a:t>
            </a:r>
            <a:endParaRPr lang="bg-BG" sz="2400" dirty="0"/>
          </a:p>
          <a:p>
            <a:pPr lvl="0"/>
            <a:r>
              <a:rPr lang="en-US" sz="2400" b="1" dirty="0"/>
              <a:t>The Bulgarian Academy of Sciences  </a:t>
            </a:r>
            <a:r>
              <a:rPr lang="bg-BG" sz="2400" b="1" dirty="0"/>
              <a:t>–</a:t>
            </a:r>
            <a:r>
              <a:rPr lang="en-US" sz="2400" b="1" dirty="0"/>
              <a:t> the highest state scientific </a:t>
            </a:r>
            <a:r>
              <a:rPr lang="en-US" sz="2400" b="1" dirty="0" smtClean="0"/>
              <a:t>institution</a:t>
            </a:r>
            <a:r>
              <a:rPr lang="en-US" sz="2400" dirty="0" smtClean="0"/>
              <a:t>:</a:t>
            </a:r>
          </a:p>
          <a:p>
            <a:pPr lvl="0"/>
            <a:r>
              <a:rPr lang="en-US" sz="2400" dirty="0" smtClean="0"/>
              <a:t>Directly </a:t>
            </a:r>
            <a:r>
              <a:rPr lang="en-US" sz="2400" dirty="0"/>
              <a:t>subordinated to the Council of </a:t>
            </a:r>
            <a:r>
              <a:rPr lang="en-US" sz="2400" dirty="0" smtClean="0"/>
              <a:t>Ministers;</a:t>
            </a:r>
            <a:endParaRPr lang="bg-BG" sz="2400" dirty="0"/>
          </a:p>
          <a:p>
            <a:pPr lvl="0"/>
            <a:r>
              <a:rPr lang="en-US" sz="2400" dirty="0" smtClean="0"/>
              <a:t>Research </a:t>
            </a:r>
            <a:r>
              <a:rPr lang="en-US" sz="2400" dirty="0"/>
              <a:t>institutes</a:t>
            </a:r>
            <a:r>
              <a:rPr lang="bg-BG" sz="2400" dirty="0"/>
              <a:t>,</a:t>
            </a:r>
            <a:r>
              <a:rPr lang="en-US" sz="2400" dirty="0"/>
              <a:t> usually headed by </a:t>
            </a:r>
            <a:r>
              <a:rPr lang="en-US" sz="2400" dirty="0" smtClean="0"/>
              <a:t>academicians;</a:t>
            </a:r>
            <a:endParaRPr lang="bg-BG" sz="2400" dirty="0"/>
          </a:p>
          <a:p>
            <a:pPr lvl="0"/>
            <a:r>
              <a:rPr lang="en-US" sz="2400" dirty="0" smtClean="0"/>
              <a:t>7 </a:t>
            </a:r>
            <a:r>
              <a:rPr lang="en-US" sz="2400" dirty="0"/>
              <a:t>departments headed by academicians who supervised the </a:t>
            </a:r>
            <a:r>
              <a:rPr lang="en-US" sz="2400" dirty="0" smtClean="0"/>
              <a:t>institutes. </a:t>
            </a:r>
          </a:p>
          <a:p>
            <a:r>
              <a:rPr lang="en-US" sz="2400" dirty="0" err="1" smtClean="0"/>
              <a:t>Ideologizing</a:t>
            </a:r>
            <a:r>
              <a:rPr lang="en-US" sz="2400" dirty="0" smtClean="0"/>
              <a:t> </a:t>
            </a:r>
            <a:r>
              <a:rPr lang="en-US" sz="2400" dirty="0"/>
              <a:t>science through the Marxist methodology and the class-party </a:t>
            </a:r>
            <a:r>
              <a:rPr lang="en-US" sz="2400" dirty="0" smtClean="0"/>
              <a:t>approach. </a:t>
            </a:r>
            <a:endParaRPr lang="bg-BG" sz="2400" dirty="0"/>
          </a:p>
          <a:p>
            <a:r>
              <a:rPr lang="en-US" sz="2400" dirty="0"/>
              <a:t>Science must directly serve the "building up of a new society</a:t>
            </a:r>
            <a:r>
              <a:rPr lang="bg-BG" sz="2400" dirty="0"/>
              <a:t>“.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60993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in the 1960s: a factor for technological progress and innovative development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/>
              <a:t>President</a:t>
            </a:r>
            <a:r>
              <a:rPr lang="bg-BG" sz="9600" dirty="0"/>
              <a:t>: </a:t>
            </a:r>
            <a:r>
              <a:rPr lang="en-US" sz="9600" dirty="0"/>
              <a:t>the geophysicist </a:t>
            </a:r>
            <a:r>
              <a:rPr lang="en-US" sz="9600" dirty="0" smtClean="0"/>
              <a:t> acad. </a:t>
            </a:r>
            <a:r>
              <a:rPr lang="en-US" sz="9600" dirty="0" err="1" smtClean="0"/>
              <a:t>Lyubomir</a:t>
            </a:r>
            <a:r>
              <a:rPr lang="en-US" sz="9600" dirty="0" smtClean="0"/>
              <a:t> </a:t>
            </a:r>
            <a:r>
              <a:rPr lang="en-US" sz="9600" dirty="0" err="1"/>
              <a:t>Krastanov</a:t>
            </a:r>
            <a:r>
              <a:rPr lang="en-US" sz="9600" dirty="0"/>
              <a:t> (1962-1968</a:t>
            </a:r>
            <a:r>
              <a:rPr lang="en-US" sz="9600" dirty="0" smtClean="0"/>
              <a:t>)</a:t>
            </a:r>
          </a:p>
          <a:p>
            <a:endParaRPr lang="en-US" sz="9600" dirty="0" smtClean="0"/>
          </a:p>
          <a:p>
            <a:pPr lvl="0"/>
            <a:r>
              <a:rPr lang="en-US" sz="9600" b="1" dirty="0" smtClean="0"/>
              <a:t>The </a:t>
            </a:r>
            <a:r>
              <a:rPr lang="en-US" sz="9600" b="1" dirty="0"/>
              <a:t>Bulgarian Academy of Sciences</a:t>
            </a:r>
            <a:r>
              <a:rPr lang="bg-BG" sz="9600" b="1" dirty="0"/>
              <a:t> </a:t>
            </a:r>
            <a:r>
              <a:rPr lang="bg-BG" sz="9600" dirty="0"/>
              <a:t>- a </a:t>
            </a:r>
            <a:r>
              <a:rPr lang="bg-BG" sz="9600" dirty="0" err="1"/>
              <a:t>national</a:t>
            </a:r>
            <a:r>
              <a:rPr lang="bg-BG" sz="9600" dirty="0"/>
              <a:t> </a:t>
            </a:r>
            <a:r>
              <a:rPr lang="bg-BG" sz="9600" dirty="0" err="1"/>
              <a:t>coordinating</a:t>
            </a:r>
            <a:r>
              <a:rPr lang="bg-BG" sz="9600" dirty="0"/>
              <a:t> </a:t>
            </a:r>
            <a:r>
              <a:rPr lang="bg-BG" sz="9600" dirty="0" err="1"/>
              <a:t>center</a:t>
            </a:r>
            <a:r>
              <a:rPr lang="bg-BG" sz="9600" dirty="0"/>
              <a:t> of </a:t>
            </a:r>
            <a:r>
              <a:rPr lang="bg-BG" sz="9600" dirty="0" err="1"/>
              <a:t>fundamental</a:t>
            </a:r>
            <a:r>
              <a:rPr lang="bg-BG" sz="9600" dirty="0"/>
              <a:t> </a:t>
            </a:r>
            <a:r>
              <a:rPr lang="bg-BG" sz="9600" dirty="0" err="1"/>
              <a:t>scientific</a:t>
            </a:r>
            <a:r>
              <a:rPr lang="bg-BG" sz="9600" dirty="0"/>
              <a:t> </a:t>
            </a:r>
            <a:r>
              <a:rPr lang="bg-BG" sz="9600" dirty="0" err="1"/>
              <a:t>researc</a:t>
            </a:r>
            <a:r>
              <a:rPr lang="en-US" sz="9600" dirty="0" smtClean="0"/>
              <a:t>h:</a:t>
            </a:r>
          </a:p>
          <a:p>
            <a:pPr lvl="0"/>
            <a:r>
              <a:rPr lang="en-US" sz="9600" dirty="0" smtClean="0"/>
              <a:t>Development </a:t>
            </a:r>
            <a:r>
              <a:rPr lang="en-US" sz="9600" dirty="0"/>
              <a:t>of technical sciences, </a:t>
            </a:r>
            <a:r>
              <a:rPr lang="en-US" sz="9600" dirty="0" err="1"/>
              <a:t>Physico</a:t>
            </a:r>
            <a:r>
              <a:rPr lang="en-US" sz="9600" dirty="0"/>
              <a:t>-Chemistry, Metallurgy, Biochemistry, Energetics, Mathematics, etc. </a:t>
            </a:r>
            <a:endParaRPr lang="bg-BG" sz="9600" dirty="0"/>
          </a:p>
          <a:p>
            <a:r>
              <a:rPr lang="en-US" sz="9600" b="1" dirty="0"/>
              <a:t>1969</a:t>
            </a:r>
            <a:r>
              <a:rPr lang="en-US" sz="9600" dirty="0"/>
              <a:t> - 55 institutes and laboratories with 1300 </a:t>
            </a:r>
            <a:r>
              <a:rPr lang="en-US" sz="9600" dirty="0" smtClean="0"/>
              <a:t>scientists.</a:t>
            </a:r>
          </a:p>
          <a:p>
            <a:r>
              <a:rPr lang="en-US" sz="9600" b="1" dirty="0" smtClean="0"/>
              <a:t>Breakthroughs</a:t>
            </a:r>
            <a:r>
              <a:rPr lang="en-US" sz="9600" dirty="0"/>
              <a:t>:</a:t>
            </a:r>
            <a:endParaRPr lang="bg-BG" sz="9600" dirty="0"/>
          </a:p>
          <a:p>
            <a:r>
              <a:rPr lang="en-US" sz="9600" dirty="0"/>
              <a:t>1962 - the first Bulgarian electronic-calculating machine with program action "</a:t>
            </a:r>
            <a:r>
              <a:rPr lang="en-US" sz="9600" dirty="0" err="1" smtClean="0"/>
              <a:t>Vitosha</a:t>
            </a:r>
            <a:r>
              <a:rPr lang="en-US" sz="9600" dirty="0" smtClean="0"/>
              <a:t>“;</a:t>
            </a:r>
            <a:endParaRPr lang="bg-BG" sz="9600" dirty="0"/>
          </a:p>
          <a:p>
            <a:r>
              <a:rPr lang="en-US" sz="9600" dirty="0"/>
              <a:t>1965 - the first Bulgarian electronic calculator model </a:t>
            </a:r>
            <a:r>
              <a:rPr lang="en-US" sz="9600" dirty="0" err="1"/>
              <a:t>Elka</a:t>
            </a:r>
            <a:r>
              <a:rPr lang="en-US" sz="9600" dirty="0"/>
              <a:t> 6521.</a:t>
            </a:r>
            <a:endParaRPr lang="bg-BG" sz="9600" dirty="0"/>
          </a:p>
          <a:p>
            <a:endParaRPr lang="bg-BG" sz="11200" dirty="0"/>
          </a:p>
          <a:p>
            <a:endParaRPr lang="bg-BG" sz="11200" dirty="0" smtClean="0"/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1228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The </a:t>
            </a:r>
            <a:r>
              <a:rPr lang="en-US" sz="2700" b="1" dirty="0"/>
              <a:t>Bulgarian Academy of Sciences in the 1970s and 1980s: a leading scientific center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/>
              <a:t>President</a:t>
            </a:r>
            <a:r>
              <a:rPr lang="en-US" sz="9600" b="1" dirty="0"/>
              <a:t>:</a:t>
            </a:r>
            <a:r>
              <a:rPr lang="en-US" sz="9600" dirty="0"/>
              <a:t> academician </a:t>
            </a:r>
            <a:r>
              <a:rPr lang="bg-BG" sz="9600" dirty="0" err="1"/>
              <a:t>Angel</a:t>
            </a:r>
            <a:r>
              <a:rPr lang="bg-BG" sz="9600" dirty="0"/>
              <a:t> </a:t>
            </a:r>
            <a:r>
              <a:rPr lang="bg-BG" sz="9600" dirty="0" err="1"/>
              <a:t>Balevski</a:t>
            </a:r>
            <a:r>
              <a:rPr lang="bg-BG" sz="9600" dirty="0"/>
              <a:t> (1968-1988)</a:t>
            </a:r>
          </a:p>
          <a:p>
            <a:endParaRPr lang="en-US" sz="9600" dirty="0" smtClean="0"/>
          </a:p>
          <a:p>
            <a:r>
              <a:rPr lang="bg-BG" sz="9600" dirty="0" smtClean="0"/>
              <a:t>1972-</a:t>
            </a:r>
            <a:r>
              <a:rPr lang="en-US" sz="9600" dirty="0" smtClean="0"/>
              <a:t>1988 - </a:t>
            </a:r>
            <a:r>
              <a:rPr lang="bg-BG" sz="9600" dirty="0" smtClean="0"/>
              <a:t> </a:t>
            </a:r>
            <a:r>
              <a:rPr lang="bg-BG" sz="9600" dirty="0"/>
              <a:t>9 </a:t>
            </a:r>
            <a:r>
              <a:rPr lang="en-US" sz="9600" dirty="0"/>
              <a:t>Unified Centers for Science and Personnel Training </a:t>
            </a:r>
            <a:endParaRPr lang="bg-BG" sz="9600" dirty="0"/>
          </a:p>
          <a:p>
            <a:r>
              <a:rPr lang="en-US" sz="9600" dirty="0" smtClean="0"/>
              <a:t>Development </a:t>
            </a:r>
            <a:r>
              <a:rPr lang="en-US" sz="9600" dirty="0"/>
              <a:t>of </a:t>
            </a:r>
            <a:r>
              <a:rPr lang="bg-BG" sz="9600" dirty="0" err="1"/>
              <a:t>the</a:t>
            </a:r>
            <a:r>
              <a:rPr lang="bg-BG" sz="9600" dirty="0"/>
              <a:t> </a:t>
            </a:r>
            <a:r>
              <a:rPr lang="bg-BG" sz="9600" dirty="0" err="1"/>
              <a:t>most</a:t>
            </a:r>
            <a:r>
              <a:rPr lang="bg-BG" sz="9600" dirty="0"/>
              <a:t> </a:t>
            </a:r>
            <a:r>
              <a:rPr lang="bg-BG" sz="9600" dirty="0" err="1"/>
              <a:t>modern</a:t>
            </a:r>
            <a:r>
              <a:rPr lang="bg-BG" sz="9600" dirty="0"/>
              <a:t> </a:t>
            </a:r>
            <a:r>
              <a:rPr lang="bg-BG" sz="9600" dirty="0" err="1"/>
              <a:t>scientific</a:t>
            </a:r>
            <a:r>
              <a:rPr lang="bg-BG" sz="9600" dirty="0"/>
              <a:t> </a:t>
            </a:r>
            <a:r>
              <a:rPr lang="bg-BG" sz="9600" dirty="0" err="1" smtClean="0"/>
              <a:t>fields</a:t>
            </a:r>
            <a:r>
              <a:rPr lang="en-US" sz="9600" dirty="0" smtClean="0"/>
              <a:t>: </a:t>
            </a:r>
            <a:r>
              <a:rPr lang="en-US" sz="9600" dirty="0"/>
              <a:t>N</a:t>
            </a:r>
            <a:r>
              <a:rPr lang="bg-BG" sz="9600" dirty="0" err="1"/>
              <a:t>uclear</a:t>
            </a:r>
            <a:r>
              <a:rPr lang="bg-BG" sz="9600" dirty="0"/>
              <a:t> </a:t>
            </a:r>
            <a:r>
              <a:rPr lang="en-US" sz="9600" dirty="0"/>
              <a:t>P</a:t>
            </a:r>
            <a:r>
              <a:rPr lang="bg-BG" sz="9600" dirty="0" err="1"/>
              <a:t>hysics</a:t>
            </a:r>
            <a:r>
              <a:rPr lang="bg-BG" sz="9600" dirty="0"/>
              <a:t>, </a:t>
            </a:r>
            <a:r>
              <a:rPr lang="en-US" sz="9600" dirty="0"/>
              <a:t>Q</a:t>
            </a:r>
            <a:r>
              <a:rPr lang="bg-BG" sz="9600" dirty="0" err="1"/>
              <a:t>uantum</a:t>
            </a:r>
            <a:r>
              <a:rPr lang="bg-BG" sz="9600" dirty="0"/>
              <a:t> </a:t>
            </a:r>
            <a:r>
              <a:rPr lang="en-US" sz="9600" dirty="0"/>
              <a:t>E</a:t>
            </a:r>
            <a:r>
              <a:rPr lang="bg-BG" sz="9600" dirty="0" err="1"/>
              <a:t>lectronics</a:t>
            </a:r>
            <a:r>
              <a:rPr lang="bg-BG" sz="9600" dirty="0"/>
              <a:t>, </a:t>
            </a:r>
            <a:r>
              <a:rPr lang="en-US" sz="9600" dirty="0"/>
              <a:t>H</a:t>
            </a:r>
            <a:r>
              <a:rPr lang="bg-BG" sz="9600" dirty="0" err="1"/>
              <a:t>olography</a:t>
            </a:r>
            <a:r>
              <a:rPr lang="bg-BG" sz="9600" dirty="0"/>
              <a:t> </a:t>
            </a:r>
            <a:r>
              <a:rPr lang="bg-BG" sz="9600" dirty="0" err="1"/>
              <a:t>and</a:t>
            </a:r>
            <a:r>
              <a:rPr lang="bg-BG" sz="9600" dirty="0"/>
              <a:t> </a:t>
            </a:r>
            <a:r>
              <a:rPr lang="en-US" sz="9600" dirty="0"/>
              <a:t>O</a:t>
            </a:r>
            <a:r>
              <a:rPr lang="bg-BG" sz="9600" dirty="0" err="1"/>
              <a:t>ptical</a:t>
            </a:r>
            <a:r>
              <a:rPr lang="bg-BG" sz="9600" dirty="0"/>
              <a:t> </a:t>
            </a:r>
            <a:r>
              <a:rPr lang="en-US" sz="9600" dirty="0"/>
              <a:t>R</a:t>
            </a:r>
            <a:r>
              <a:rPr lang="bg-BG" sz="9600" dirty="0" err="1"/>
              <a:t>ecording</a:t>
            </a:r>
            <a:r>
              <a:rPr lang="bg-BG" sz="9600" dirty="0"/>
              <a:t>, </a:t>
            </a:r>
            <a:r>
              <a:rPr lang="en-US" sz="9600" dirty="0"/>
              <a:t>M</a:t>
            </a:r>
            <a:r>
              <a:rPr lang="bg-BG" sz="9600" dirty="0" err="1"/>
              <a:t>olecular</a:t>
            </a:r>
            <a:r>
              <a:rPr lang="bg-BG" sz="9600" dirty="0"/>
              <a:t> </a:t>
            </a:r>
            <a:r>
              <a:rPr lang="en-US" sz="9600" dirty="0"/>
              <a:t>B</a:t>
            </a:r>
            <a:r>
              <a:rPr lang="bg-BG" sz="9600" dirty="0" err="1"/>
              <a:t>iology</a:t>
            </a:r>
            <a:r>
              <a:rPr lang="bg-BG" sz="9600" dirty="0"/>
              <a:t> </a:t>
            </a:r>
            <a:r>
              <a:rPr lang="bg-BG" sz="9600" dirty="0" err="1"/>
              <a:t>and</a:t>
            </a:r>
            <a:r>
              <a:rPr lang="bg-BG" sz="9600" dirty="0"/>
              <a:t> </a:t>
            </a:r>
            <a:r>
              <a:rPr lang="en-US" sz="9600" dirty="0"/>
              <a:t>G</a:t>
            </a:r>
            <a:r>
              <a:rPr lang="bg-BG" sz="9600" dirty="0" err="1"/>
              <a:t>enetics</a:t>
            </a:r>
            <a:r>
              <a:rPr lang="bg-BG" sz="9600" dirty="0"/>
              <a:t>, </a:t>
            </a:r>
            <a:r>
              <a:rPr lang="en-US" sz="9600" dirty="0"/>
              <a:t>B</a:t>
            </a:r>
            <a:r>
              <a:rPr lang="bg-BG" sz="9600" dirty="0" err="1"/>
              <a:t>iophysics</a:t>
            </a:r>
            <a:r>
              <a:rPr lang="bg-BG" sz="9600" dirty="0"/>
              <a:t>, </a:t>
            </a:r>
            <a:r>
              <a:rPr lang="en-US" sz="9600" dirty="0"/>
              <a:t>S</a:t>
            </a:r>
            <a:r>
              <a:rPr lang="bg-BG" sz="9600" dirty="0" err="1"/>
              <a:t>olar</a:t>
            </a:r>
            <a:r>
              <a:rPr lang="bg-BG" sz="9600" dirty="0"/>
              <a:t> </a:t>
            </a:r>
            <a:r>
              <a:rPr lang="en-US" sz="9600" dirty="0"/>
              <a:t>Energetics</a:t>
            </a:r>
            <a:r>
              <a:rPr lang="bg-BG" sz="9600" dirty="0"/>
              <a:t> </a:t>
            </a:r>
            <a:r>
              <a:rPr lang="bg-BG" sz="9600" dirty="0" err="1"/>
              <a:t>and</a:t>
            </a:r>
            <a:r>
              <a:rPr lang="bg-BG" sz="9600" dirty="0"/>
              <a:t> </a:t>
            </a:r>
            <a:r>
              <a:rPr lang="en-US" sz="9600" dirty="0"/>
              <a:t>N</a:t>
            </a:r>
            <a:r>
              <a:rPr lang="bg-BG" sz="9600" dirty="0" err="1"/>
              <a:t>ew</a:t>
            </a:r>
            <a:r>
              <a:rPr lang="bg-BG" sz="9600" dirty="0"/>
              <a:t> </a:t>
            </a:r>
            <a:r>
              <a:rPr lang="en-US" sz="9600" dirty="0"/>
              <a:t>E</a:t>
            </a:r>
            <a:r>
              <a:rPr lang="bg-BG" sz="9600" dirty="0" err="1"/>
              <a:t>nergy</a:t>
            </a:r>
            <a:r>
              <a:rPr lang="bg-BG" sz="9600" dirty="0"/>
              <a:t> </a:t>
            </a:r>
            <a:r>
              <a:rPr lang="en-US" sz="9600" dirty="0"/>
              <a:t>S</a:t>
            </a:r>
            <a:r>
              <a:rPr lang="bg-BG" sz="9600" dirty="0" err="1"/>
              <a:t>ources</a:t>
            </a:r>
            <a:r>
              <a:rPr lang="bg-BG" sz="9600" dirty="0"/>
              <a:t>, </a:t>
            </a:r>
            <a:r>
              <a:rPr lang="en-US" sz="9600" dirty="0"/>
              <a:t>S</a:t>
            </a:r>
            <a:r>
              <a:rPr lang="bg-BG" sz="9600" dirty="0" err="1"/>
              <a:t>pace</a:t>
            </a:r>
            <a:r>
              <a:rPr lang="bg-BG" sz="9600" dirty="0"/>
              <a:t> </a:t>
            </a:r>
            <a:r>
              <a:rPr lang="en-US" sz="9600" dirty="0"/>
              <a:t>R</a:t>
            </a:r>
            <a:r>
              <a:rPr lang="bg-BG" sz="9600" dirty="0" err="1"/>
              <a:t>esearch</a:t>
            </a:r>
            <a:r>
              <a:rPr lang="bg-BG" sz="9600" dirty="0"/>
              <a:t>, </a:t>
            </a:r>
            <a:r>
              <a:rPr lang="en-US" sz="9600" dirty="0"/>
              <a:t>B</a:t>
            </a:r>
            <a:r>
              <a:rPr lang="bg-BG" sz="9600" dirty="0" err="1" smtClean="0"/>
              <a:t>iomechanics</a:t>
            </a:r>
            <a:r>
              <a:rPr lang="en-US" sz="9600" dirty="0" smtClean="0"/>
              <a:t>.</a:t>
            </a:r>
          </a:p>
          <a:p>
            <a:r>
              <a:rPr lang="en-US" sz="9600" dirty="0"/>
              <a:t>1969-1979 - 1300 inventions, 424 – implemented into practice</a:t>
            </a:r>
            <a:r>
              <a:rPr lang="en-US" sz="9600" dirty="0" smtClean="0"/>
              <a:t>.</a:t>
            </a:r>
          </a:p>
          <a:p>
            <a:r>
              <a:rPr lang="en-US" sz="9600" b="1" dirty="0" smtClean="0"/>
              <a:t>Emblematic </a:t>
            </a:r>
            <a:r>
              <a:rPr lang="en-US" sz="9600" b="1" dirty="0"/>
              <a:t>achievements</a:t>
            </a:r>
            <a:r>
              <a:rPr lang="bg-BG" sz="9600" dirty="0"/>
              <a:t>:</a:t>
            </a:r>
            <a:r>
              <a:rPr lang="en-US" sz="9600" dirty="0"/>
              <a:t> equipment for 2 satellites "Bulgaria-1300", the space greenhouse SVET, the first IMKO personal </a:t>
            </a:r>
            <a:r>
              <a:rPr lang="en-US" sz="9600" dirty="0" smtClean="0"/>
              <a:t>computer. </a:t>
            </a:r>
            <a:endParaRPr lang="bg-BG" sz="9600" dirty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9101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in the 1970s and 1980s: a leading scientific center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President:</a:t>
            </a:r>
            <a:r>
              <a:rPr lang="en-US" dirty="0"/>
              <a:t> academician </a:t>
            </a:r>
            <a:r>
              <a:rPr lang="bg-BG" dirty="0" err="1"/>
              <a:t>Angel</a:t>
            </a:r>
            <a:r>
              <a:rPr lang="bg-BG" dirty="0"/>
              <a:t> </a:t>
            </a:r>
            <a:r>
              <a:rPr lang="bg-BG" dirty="0" err="1"/>
              <a:t>Balevski</a:t>
            </a:r>
            <a:r>
              <a:rPr lang="bg-BG" dirty="0"/>
              <a:t> (1968-1988</a:t>
            </a:r>
            <a:r>
              <a:rPr lang="bg-BG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Development </a:t>
            </a:r>
            <a:r>
              <a:rPr lang="en-US" dirty="0"/>
              <a:t>of the Bulgarian academic </a:t>
            </a:r>
            <a:r>
              <a:rPr lang="en-US" dirty="0" smtClean="0"/>
              <a:t>studies:</a:t>
            </a:r>
          </a:p>
          <a:p>
            <a:r>
              <a:rPr lang="en-US" dirty="0" smtClean="0"/>
              <a:t>1972 – Institute of </a:t>
            </a:r>
            <a:r>
              <a:rPr lang="en-US" dirty="0" err="1" smtClean="0"/>
              <a:t>Thacology</a:t>
            </a:r>
            <a:r>
              <a:rPr lang="en-US" dirty="0" smtClean="0"/>
              <a:t>;</a:t>
            </a:r>
          </a:p>
          <a:p>
            <a:r>
              <a:rPr lang="en-US" dirty="0" smtClean="0"/>
              <a:t>1980 – </a:t>
            </a:r>
            <a:r>
              <a:rPr lang="en-US" dirty="0" err="1" smtClean="0"/>
              <a:t>Cyrillo</a:t>
            </a:r>
            <a:r>
              <a:rPr lang="en-US" dirty="0" smtClean="0"/>
              <a:t> - </a:t>
            </a:r>
            <a:r>
              <a:rPr lang="en-US" dirty="0" err="1" smtClean="0"/>
              <a:t>Methodian</a:t>
            </a:r>
            <a:r>
              <a:rPr lang="en-US" dirty="0" smtClean="0"/>
              <a:t> </a:t>
            </a:r>
            <a:r>
              <a:rPr lang="en-US" dirty="0"/>
              <a:t>Research </a:t>
            </a:r>
            <a:r>
              <a:rPr lang="en-US" dirty="0" smtClean="0"/>
              <a:t>Center; </a:t>
            </a:r>
          </a:p>
          <a:p>
            <a:r>
              <a:rPr lang="en-US" dirty="0" smtClean="0"/>
              <a:t>L</a:t>
            </a:r>
            <a:r>
              <a:rPr lang="bg-BG" dirty="0" err="1" smtClean="0"/>
              <a:t>arge</a:t>
            </a:r>
            <a:r>
              <a:rPr lang="bg-BG" dirty="0" smtClean="0"/>
              <a:t> </a:t>
            </a:r>
            <a:r>
              <a:rPr lang="bg-BG" dirty="0" err="1"/>
              <a:t>academic</a:t>
            </a:r>
            <a:r>
              <a:rPr lang="bg-BG" dirty="0"/>
              <a:t> </a:t>
            </a:r>
            <a:r>
              <a:rPr lang="bg-BG" dirty="0" err="1"/>
              <a:t>multi-volume</a:t>
            </a:r>
            <a:r>
              <a:rPr lang="bg-BG" dirty="0"/>
              <a:t> </a:t>
            </a:r>
            <a:r>
              <a:rPr lang="en-US" dirty="0"/>
              <a:t>H</a:t>
            </a:r>
            <a:r>
              <a:rPr lang="bg-BG" dirty="0" err="1" smtClean="0"/>
              <a:t>istori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bg-BG" dirty="0" smtClean="0"/>
              <a:t> </a:t>
            </a:r>
            <a:r>
              <a:rPr lang="bg-BG" dirty="0"/>
              <a:t>of </a:t>
            </a:r>
            <a:r>
              <a:rPr lang="bg-BG" dirty="0" err="1"/>
              <a:t>Bulgaria</a:t>
            </a:r>
            <a:r>
              <a:rPr lang="bg-BG" dirty="0"/>
              <a:t>, </a:t>
            </a:r>
            <a:r>
              <a:rPr lang="en-US" dirty="0" smtClean="0"/>
              <a:t>of </a:t>
            </a:r>
            <a:r>
              <a:rPr lang="bg-BG" dirty="0" err="1" smtClean="0"/>
              <a:t>Bulgarian</a:t>
            </a:r>
            <a:r>
              <a:rPr lang="bg-BG" dirty="0" smtClean="0"/>
              <a:t> </a:t>
            </a:r>
            <a:r>
              <a:rPr lang="en-US" dirty="0"/>
              <a:t>L</a:t>
            </a:r>
            <a:r>
              <a:rPr lang="bg-BG" dirty="0" err="1"/>
              <a:t>iterature</a:t>
            </a:r>
            <a:r>
              <a:rPr lang="bg-BG" dirty="0"/>
              <a:t>, </a:t>
            </a:r>
            <a:r>
              <a:rPr lang="en-US" dirty="0" smtClean="0"/>
              <a:t> of </a:t>
            </a:r>
            <a:r>
              <a:rPr lang="bg-BG" dirty="0" err="1" smtClean="0"/>
              <a:t>Bulgarian</a:t>
            </a:r>
            <a:r>
              <a:rPr lang="bg-BG" dirty="0" smtClean="0"/>
              <a:t> </a:t>
            </a:r>
            <a:r>
              <a:rPr lang="en-US" dirty="0"/>
              <a:t>E</a:t>
            </a:r>
            <a:r>
              <a:rPr lang="bg-BG" dirty="0" err="1"/>
              <a:t>thnography</a:t>
            </a:r>
            <a:r>
              <a:rPr lang="bg-BG" dirty="0"/>
              <a:t>, </a:t>
            </a:r>
            <a:r>
              <a:rPr lang="bg-BG" dirty="0" err="1"/>
              <a:t>Dictionary</a:t>
            </a:r>
            <a:r>
              <a:rPr lang="bg-BG" dirty="0"/>
              <a:t> of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Old</a:t>
            </a:r>
            <a:r>
              <a:rPr lang="bg-BG" dirty="0"/>
              <a:t> </a:t>
            </a:r>
            <a:r>
              <a:rPr lang="bg-BG" dirty="0" err="1"/>
              <a:t>Bulgarian</a:t>
            </a:r>
            <a:r>
              <a:rPr lang="bg-BG" dirty="0"/>
              <a:t> </a:t>
            </a:r>
            <a:r>
              <a:rPr lang="en-US" dirty="0"/>
              <a:t>L</a:t>
            </a:r>
            <a:r>
              <a:rPr lang="bg-BG" dirty="0" err="1"/>
              <a:t>anguage</a:t>
            </a:r>
            <a:r>
              <a:rPr lang="en-US" dirty="0"/>
              <a:t> etc.</a:t>
            </a:r>
            <a:endParaRPr lang="bg-BG" dirty="0"/>
          </a:p>
          <a:p>
            <a:endParaRPr lang="en-US" dirty="0"/>
          </a:p>
          <a:p>
            <a:r>
              <a:rPr lang="bg-BG" b="1" dirty="0"/>
              <a:t>1990</a:t>
            </a:r>
            <a:r>
              <a:rPr lang="bg-BG" dirty="0"/>
              <a:t> – 122 </a:t>
            </a:r>
            <a:r>
              <a:rPr lang="bg-BG" dirty="0" err="1"/>
              <a:t>scientific</a:t>
            </a:r>
            <a:r>
              <a:rPr lang="bg-BG" dirty="0"/>
              <a:t> </a:t>
            </a:r>
            <a:r>
              <a:rPr lang="bg-BG" dirty="0" err="1"/>
              <a:t>institutes</a:t>
            </a:r>
            <a:r>
              <a:rPr lang="bg-BG" dirty="0"/>
              <a:t>, </a:t>
            </a:r>
            <a:r>
              <a:rPr lang="bg-BG" dirty="0" err="1"/>
              <a:t>laboratories</a:t>
            </a:r>
            <a:r>
              <a:rPr lang="bg-BG" dirty="0"/>
              <a:t> </a:t>
            </a:r>
            <a:r>
              <a:rPr lang="bg-BG" dirty="0" err="1"/>
              <a:t>and</a:t>
            </a:r>
            <a:r>
              <a:rPr lang="bg-BG" dirty="0"/>
              <a:t> </a:t>
            </a:r>
            <a:r>
              <a:rPr lang="bg-BG" dirty="0" err="1"/>
              <a:t>microenterprises</a:t>
            </a:r>
            <a:r>
              <a:rPr lang="bg-BG" dirty="0"/>
              <a:t> </a:t>
            </a:r>
            <a:r>
              <a:rPr lang="bg-BG" dirty="0" err="1"/>
              <a:t>for</a:t>
            </a:r>
            <a:r>
              <a:rPr lang="bg-BG" dirty="0"/>
              <a:t> </a:t>
            </a:r>
            <a:r>
              <a:rPr lang="en-US" dirty="0"/>
              <a:t>practical </a:t>
            </a:r>
            <a:r>
              <a:rPr lang="bg-BG" dirty="0" err="1"/>
              <a:t>implementation</a:t>
            </a:r>
            <a:r>
              <a:rPr lang="en-US" dirty="0"/>
              <a:t> with </a:t>
            </a:r>
            <a:r>
              <a:rPr lang="bg-BG" dirty="0"/>
              <a:t>5059</a:t>
            </a:r>
            <a:r>
              <a:rPr lang="en-US" dirty="0"/>
              <a:t> scientists.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2081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at the end of the 20th and the first decade of the 21st century: reforms and adaptation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896544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err="1"/>
              <a:t>Reformes</a:t>
            </a:r>
            <a:r>
              <a:rPr lang="bg-BG" sz="9600" b="1" dirty="0"/>
              <a:t>:</a:t>
            </a:r>
            <a:r>
              <a:rPr lang="bg-BG" sz="9600" dirty="0"/>
              <a:t>  </a:t>
            </a:r>
            <a:endParaRPr lang="en-US" sz="9600" dirty="0" smtClean="0"/>
          </a:p>
          <a:p>
            <a:r>
              <a:rPr lang="en-US" sz="9600" dirty="0" err="1" smtClean="0"/>
              <a:t>Decommunization</a:t>
            </a:r>
            <a:r>
              <a:rPr lang="en-US" sz="9600" dirty="0" smtClean="0"/>
              <a:t> </a:t>
            </a:r>
            <a:r>
              <a:rPr lang="en-US" sz="9600" dirty="0"/>
              <a:t>and lustration;</a:t>
            </a:r>
            <a:endParaRPr lang="bg-BG" sz="9600" dirty="0"/>
          </a:p>
          <a:p>
            <a:r>
              <a:rPr lang="en-US" sz="9600" dirty="0" smtClean="0"/>
              <a:t>Democratization;</a:t>
            </a:r>
            <a:r>
              <a:rPr lang="bg-BG" sz="9600" dirty="0" smtClean="0"/>
              <a:t> </a:t>
            </a:r>
            <a:endParaRPr lang="bg-BG" sz="9600" dirty="0"/>
          </a:p>
          <a:p>
            <a:r>
              <a:rPr lang="en-US" sz="9600" dirty="0" smtClean="0"/>
              <a:t>New </a:t>
            </a:r>
            <a:r>
              <a:rPr lang="en-US" sz="9600" dirty="0"/>
              <a:t>supreme governing body- General Assembly of Scientists;</a:t>
            </a:r>
            <a:endParaRPr lang="bg-BG" sz="9600" dirty="0"/>
          </a:p>
          <a:p>
            <a:r>
              <a:rPr lang="en-US" sz="9600" dirty="0" smtClean="0"/>
              <a:t>Doctoral </a:t>
            </a:r>
            <a:r>
              <a:rPr lang="en-US" sz="9600" dirty="0"/>
              <a:t>Training </a:t>
            </a:r>
            <a:r>
              <a:rPr lang="en-US" sz="9600" dirty="0" smtClean="0"/>
              <a:t>Center (1997).</a:t>
            </a:r>
          </a:p>
          <a:p>
            <a:endParaRPr lang="en-US" sz="9600" dirty="0" smtClean="0"/>
          </a:p>
          <a:p>
            <a:r>
              <a:rPr lang="en-US" sz="9600" b="1" dirty="0"/>
              <a:t>The Bulgarian Academy of Sciences</a:t>
            </a:r>
            <a:r>
              <a:rPr lang="en-US" sz="9600" dirty="0"/>
              <a:t> -  a dualistic organization of a club of elite scientists - academics and of research institutes, which had already become legal </a:t>
            </a:r>
            <a:r>
              <a:rPr lang="en-US" sz="9600" dirty="0" smtClean="0"/>
              <a:t>entities.</a:t>
            </a:r>
          </a:p>
          <a:p>
            <a:endParaRPr lang="en-US" sz="9600" dirty="0" smtClean="0"/>
          </a:p>
          <a:p>
            <a:pPr lvl="0"/>
            <a:r>
              <a:rPr lang="en-US" sz="9600" b="1" dirty="0"/>
              <a:t>Financial </a:t>
            </a:r>
            <a:r>
              <a:rPr lang="en-US" sz="9600" b="1" dirty="0" smtClean="0"/>
              <a:t>problems and </a:t>
            </a:r>
            <a:r>
              <a:rPr lang="en-US" sz="9600" b="1" dirty="0"/>
              <a:t>survival</a:t>
            </a:r>
            <a:r>
              <a:rPr lang="en-US" sz="9600" dirty="0"/>
              <a:t>: </a:t>
            </a:r>
            <a:endParaRPr lang="en-US" sz="9600" dirty="0" smtClean="0"/>
          </a:p>
          <a:p>
            <a:pPr lvl="0"/>
            <a:r>
              <a:rPr lang="en-US" sz="9600" dirty="0" smtClean="0"/>
              <a:t>2009 </a:t>
            </a:r>
            <a:r>
              <a:rPr lang="en-US" sz="9600" dirty="0"/>
              <a:t>– international audit; 2010 – national audit;</a:t>
            </a:r>
            <a:endParaRPr lang="bg-BG" sz="9600" dirty="0"/>
          </a:p>
          <a:p>
            <a:r>
              <a:rPr lang="bg-BG" sz="9600" b="1" dirty="0"/>
              <a:t>2010</a:t>
            </a:r>
            <a:r>
              <a:rPr lang="bg-BG" sz="9600" dirty="0"/>
              <a:t> – 45 </a:t>
            </a:r>
            <a:r>
              <a:rPr lang="en-US" sz="9600" dirty="0" smtClean="0"/>
              <a:t>institutes,</a:t>
            </a:r>
            <a:r>
              <a:rPr lang="bg-BG" sz="9600" dirty="0" smtClean="0"/>
              <a:t> </a:t>
            </a:r>
            <a:r>
              <a:rPr lang="bg-BG" sz="9600" dirty="0"/>
              <a:t>5 </a:t>
            </a:r>
            <a:r>
              <a:rPr lang="bg-BG" sz="9600" dirty="0" err="1"/>
              <a:t>specialized</a:t>
            </a:r>
            <a:r>
              <a:rPr lang="bg-BG" sz="9600" dirty="0"/>
              <a:t> </a:t>
            </a:r>
            <a:r>
              <a:rPr lang="bg-BG" sz="9600" dirty="0" err="1"/>
              <a:t>units</a:t>
            </a:r>
            <a:r>
              <a:rPr lang="bg-BG" sz="9600" dirty="0"/>
              <a:t> </a:t>
            </a:r>
            <a:r>
              <a:rPr lang="en-US" sz="9600" dirty="0"/>
              <a:t>,</a:t>
            </a:r>
            <a:r>
              <a:rPr lang="bg-BG" sz="9600" dirty="0"/>
              <a:t> 3125 </a:t>
            </a:r>
            <a:r>
              <a:rPr lang="bg-BG" sz="9600" dirty="0" err="1"/>
              <a:t>scientists</a:t>
            </a:r>
            <a:r>
              <a:rPr lang="bg-BG" sz="9600" dirty="0"/>
              <a:t>, </a:t>
            </a:r>
            <a:r>
              <a:rPr lang="bg-BG" sz="9600" dirty="0" err="1"/>
              <a:t>united</a:t>
            </a:r>
            <a:r>
              <a:rPr lang="bg-BG" sz="9600" dirty="0"/>
              <a:t> </a:t>
            </a:r>
            <a:r>
              <a:rPr lang="bg-BG" sz="9600" dirty="0" err="1"/>
              <a:t>in</a:t>
            </a:r>
            <a:r>
              <a:rPr lang="bg-BG" sz="9600" dirty="0"/>
              <a:t> 9 </a:t>
            </a:r>
            <a:r>
              <a:rPr lang="bg-BG" sz="9600" dirty="0" err="1"/>
              <a:t>scientific</a:t>
            </a:r>
            <a:r>
              <a:rPr lang="bg-BG" sz="9600" dirty="0"/>
              <a:t> </a:t>
            </a:r>
            <a:r>
              <a:rPr lang="bg-BG" sz="9600" dirty="0" err="1" smtClean="0"/>
              <a:t>fields</a:t>
            </a:r>
            <a:r>
              <a:rPr lang="en-US" sz="9600" dirty="0" smtClean="0"/>
              <a:t>.</a:t>
            </a:r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4884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at the end of the 20th and the first decade of the 21st century: reforms and adaptation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637112"/>
          </a:xfrm>
        </p:spPr>
        <p:txBody>
          <a:bodyPr>
            <a:noAutofit/>
          </a:bodyPr>
          <a:lstStyle/>
          <a:p>
            <a:r>
              <a:rPr lang="bg-BG" sz="2400" b="1" dirty="0" err="1"/>
              <a:t>Entry</a:t>
            </a:r>
            <a:r>
              <a:rPr lang="bg-BG" sz="2400" b="1" dirty="0"/>
              <a:t> </a:t>
            </a:r>
            <a:r>
              <a:rPr lang="bg-BG" sz="2400" b="1" dirty="0" err="1"/>
              <a:t>into</a:t>
            </a:r>
            <a:r>
              <a:rPr lang="bg-BG" sz="2400" b="1" dirty="0"/>
              <a:t> </a:t>
            </a:r>
            <a:r>
              <a:rPr lang="bg-BG" sz="2400" b="1" dirty="0" err="1"/>
              <a:t>the</a:t>
            </a:r>
            <a:r>
              <a:rPr lang="bg-BG" sz="2400" b="1" dirty="0"/>
              <a:t> </a:t>
            </a:r>
            <a:r>
              <a:rPr lang="bg-BG" sz="2400" b="1" dirty="0" err="1"/>
              <a:t>European</a:t>
            </a:r>
            <a:r>
              <a:rPr lang="bg-BG" sz="2400" b="1" dirty="0"/>
              <a:t> </a:t>
            </a:r>
            <a:r>
              <a:rPr lang="en-US" sz="2400" b="1" dirty="0"/>
              <a:t>S</a:t>
            </a:r>
            <a:r>
              <a:rPr lang="bg-BG" sz="2400" b="1" dirty="0" err="1"/>
              <a:t>cientific</a:t>
            </a:r>
            <a:r>
              <a:rPr lang="bg-BG" sz="2400" b="1" dirty="0"/>
              <a:t> </a:t>
            </a:r>
            <a:r>
              <a:rPr lang="en-US" sz="2400" b="1" dirty="0"/>
              <a:t>S</a:t>
            </a:r>
            <a:r>
              <a:rPr lang="bg-BG" sz="2400" b="1" dirty="0" err="1"/>
              <a:t>pace</a:t>
            </a:r>
            <a:r>
              <a:rPr lang="bg-BG" sz="2400" dirty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1992-2006 </a:t>
            </a:r>
            <a:r>
              <a:rPr lang="en-US" sz="2400" dirty="0"/>
              <a:t>- 262 projects in the framework of  various programs worth 27 million euros.</a:t>
            </a:r>
            <a:endParaRPr lang="bg-BG" sz="2400" dirty="0"/>
          </a:p>
          <a:p>
            <a:r>
              <a:rPr lang="en-US" sz="2400" dirty="0"/>
              <a:t>1999 – 2009 - </a:t>
            </a:r>
            <a:r>
              <a:rPr lang="en-US" sz="2800" dirty="0"/>
              <a:t>634th</a:t>
            </a:r>
            <a:r>
              <a:rPr lang="en-US" sz="2400" dirty="0"/>
              <a:t> place among 4050 scientific institutions according to the Institute for Scientific Information of the Thomson </a:t>
            </a:r>
            <a:r>
              <a:rPr lang="en-US" sz="2400" dirty="0" smtClean="0"/>
              <a:t>Corporation.</a:t>
            </a:r>
            <a:endParaRPr lang="bg-BG" sz="2400" dirty="0"/>
          </a:p>
          <a:p>
            <a:r>
              <a:rPr lang="en-US" sz="2400" dirty="0"/>
              <a:t>1994 – member of European Federation of National </a:t>
            </a:r>
            <a:r>
              <a:rPr lang="en-US" sz="2400" dirty="0" smtClean="0"/>
              <a:t>Academies. </a:t>
            </a:r>
            <a:endParaRPr lang="bg-BG" sz="2400" dirty="0"/>
          </a:p>
          <a:p>
            <a:r>
              <a:rPr lang="en-US" sz="2400" dirty="0"/>
              <a:t>2002 - acceptance into the European Science </a:t>
            </a:r>
            <a:r>
              <a:rPr lang="en-US" sz="2400" dirty="0" smtClean="0"/>
              <a:t>Foundation</a:t>
            </a:r>
            <a:r>
              <a:rPr lang="en-US" sz="2800" dirty="0" smtClean="0"/>
              <a:t>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21125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at the end of the 20th and the first decade of the 21st century: reforms and adaptation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Presidents</a:t>
            </a:r>
            <a:r>
              <a:rPr lang="bg-BG" b="1" dirty="0"/>
              <a:t>:</a:t>
            </a:r>
            <a:r>
              <a:rPr lang="bg-BG" dirty="0"/>
              <a:t> </a:t>
            </a:r>
            <a:endParaRPr lang="en-US" dirty="0"/>
          </a:p>
          <a:p>
            <a:endParaRPr lang="en-US" dirty="0"/>
          </a:p>
          <a:p>
            <a:r>
              <a:rPr lang="bg-BG" dirty="0" err="1"/>
              <a:t>Acad</a:t>
            </a:r>
            <a:r>
              <a:rPr lang="bg-BG" dirty="0"/>
              <a:t>. </a:t>
            </a:r>
            <a:r>
              <a:rPr lang="bg-BG" dirty="0" err="1"/>
              <a:t>Blagovest</a:t>
            </a:r>
            <a:r>
              <a:rPr lang="bg-BG" dirty="0"/>
              <a:t> </a:t>
            </a:r>
            <a:r>
              <a:rPr lang="bg-BG" dirty="0" err="1"/>
              <a:t>Sendov</a:t>
            </a:r>
            <a:r>
              <a:rPr lang="bg-BG" dirty="0"/>
              <a:t> (1988-1991),</a:t>
            </a:r>
            <a:endParaRPr lang="en-US" dirty="0"/>
          </a:p>
          <a:p>
            <a:r>
              <a:rPr lang="bg-BG" dirty="0" err="1"/>
              <a:t>Acad</a:t>
            </a:r>
            <a:r>
              <a:rPr lang="bg-BG" dirty="0"/>
              <a:t>. </a:t>
            </a:r>
            <a:r>
              <a:rPr lang="bg-BG" dirty="0" err="1"/>
              <a:t>Yordan</a:t>
            </a:r>
            <a:r>
              <a:rPr lang="bg-BG" dirty="0"/>
              <a:t> </a:t>
            </a:r>
            <a:r>
              <a:rPr lang="bg-BG" dirty="0" err="1"/>
              <a:t>Malinovski</a:t>
            </a:r>
            <a:r>
              <a:rPr lang="bg-BG" dirty="0"/>
              <a:t> (1991-1996), </a:t>
            </a:r>
            <a:endParaRPr lang="en-US" dirty="0"/>
          </a:p>
          <a:p>
            <a:r>
              <a:rPr lang="bg-BG" dirty="0" err="1"/>
              <a:t>Acad</a:t>
            </a:r>
            <a:r>
              <a:rPr lang="bg-BG" dirty="0"/>
              <a:t>. </a:t>
            </a:r>
            <a:r>
              <a:rPr lang="bg-BG" dirty="0" err="1"/>
              <a:t>Ivan</a:t>
            </a:r>
            <a:r>
              <a:rPr lang="bg-BG" dirty="0"/>
              <a:t> </a:t>
            </a:r>
            <a:r>
              <a:rPr lang="bg-BG" dirty="0" err="1"/>
              <a:t>Yukhnovski</a:t>
            </a:r>
            <a:r>
              <a:rPr lang="bg-BG" dirty="0"/>
              <a:t> (1996-2008), </a:t>
            </a:r>
            <a:endParaRPr lang="en-US" dirty="0"/>
          </a:p>
          <a:p>
            <a:r>
              <a:rPr lang="bg-BG" dirty="0" err="1"/>
              <a:t>Acad</a:t>
            </a:r>
            <a:r>
              <a:rPr lang="bg-BG" dirty="0"/>
              <a:t>. </a:t>
            </a:r>
            <a:r>
              <a:rPr lang="bg-BG" dirty="0" err="1"/>
              <a:t>Nikola</a:t>
            </a:r>
            <a:r>
              <a:rPr lang="bg-BG" dirty="0"/>
              <a:t> </a:t>
            </a:r>
            <a:r>
              <a:rPr lang="bg-BG" dirty="0" err="1"/>
              <a:t>Sabotinov</a:t>
            </a:r>
            <a:r>
              <a:rPr lang="bg-BG" dirty="0"/>
              <a:t> (2008-2012</a:t>
            </a:r>
            <a:r>
              <a:rPr lang="en-US" dirty="0" smtClean="0"/>
              <a:t>),</a:t>
            </a:r>
          </a:p>
          <a:p>
            <a:r>
              <a:rPr lang="en-US" dirty="0" smtClean="0"/>
              <a:t>Acad. Stefan </a:t>
            </a:r>
            <a:r>
              <a:rPr lang="en-US" dirty="0" err="1" smtClean="0"/>
              <a:t>Dodunekov</a:t>
            </a:r>
            <a:r>
              <a:rPr lang="en-US" dirty="0" smtClean="0"/>
              <a:t> (2012)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1484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/>
              <a:t>The Bulgarian Academy of Sciences in the second decade of the 21st century: a leading scientific and cultural center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Autofit/>
          </a:bodyPr>
          <a:lstStyle/>
          <a:p>
            <a:r>
              <a:rPr lang="en-US" sz="2400" b="1" dirty="0"/>
              <a:t>Presidents:</a:t>
            </a:r>
            <a:r>
              <a:rPr lang="en-US" sz="2400" dirty="0"/>
              <a:t>  Acad. Stefan </a:t>
            </a:r>
            <a:r>
              <a:rPr lang="en-US" sz="2400" dirty="0" err="1"/>
              <a:t>Vodenicharov</a:t>
            </a:r>
            <a:r>
              <a:rPr lang="en-US" sz="2400" dirty="0"/>
              <a:t> (2012-2016) and Acad. Julian </a:t>
            </a:r>
            <a:r>
              <a:rPr lang="en-US" sz="2400" dirty="0" err="1"/>
              <a:t>Revalski</a:t>
            </a:r>
            <a:r>
              <a:rPr lang="en-US" sz="2400" dirty="0"/>
              <a:t> (2016-2024</a:t>
            </a:r>
            <a:r>
              <a:rPr lang="en-US" sz="2400" dirty="0" smtClean="0"/>
              <a:t>).</a:t>
            </a:r>
          </a:p>
          <a:p>
            <a:r>
              <a:rPr lang="en-US" sz="2400" b="1" dirty="0" smtClean="0"/>
              <a:t>The Bulgarian Academy of Sciences</a:t>
            </a:r>
            <a:r>
              <a:rPr lang="en-US" sz="2400" dirty="0" smtClean="0"/>
              <a:t> </a:t>
            </a:r>
            <a:r>
              <a:rPr lang="bg-BG" sz="2400" dirty="0" smtClean="0"/>
              <a:t> </a:t>
            </a:r>
            <a:r>
              <a:rPr lang="bg-BG" sz="2400" dirty="0"/>
              <a:t>– </a:t>
            </a:r>
            <a:r>
              <a:rPr lang="en-US" sz="2400" b="1" dirty="0"/>
              <a:t>a leading scientific</a:t>
            </a:r>
            <a:r>
              <a:rPr lang="en-US" sz="2400" dirty="0"/>
              <a:t> </a:t>
            </a:r>
            <a:r>
              <a:rPr lang="en-US" sz="2400" b="1" dirty="0"/>
              <a:t>center:</a:t>
            </a:r>
            <a:endParaRPr lang="bg-BG" sz="2400" dirty="0"/>
          </a:p>
          <a:p>
            <a:r>
              <a:rPr lang="en-US" sz="2400" b="1" dirty="0"/>
              <a:t>  </a:t>
            </a:r>
            <a:r>
              <a:rPr lang="en-US" sz="2400" dirty="0" smtClean="0"/>
              <a:t>Over </a:t>
            </a:r>
            <a:r>
              <a:rPr lang="en-US" sz="2400" dirty="0"/>
              <a:t>50% of the scientific production in </a:t>
            </a:r>
            <a:r>
              <a:rPr lang="en-US" sz="2400" dirty="0" smtClean="0"/>
              <a:t>peer-reviewed </a:t>
            </a:r>
            <a:r>
              <a:rPr lang="en-US" sz="2400" dirty="0"/>
              <a:t>and indexed journals;</a:t>
            </a:r>
            <a:endParaRPr lang="bg-BG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The H-index for citation: in 2019 - 182, in 2022 – 240.</a:t>
            </a:r>
            <a:endParaRPr lang="bg-BG" sz="2400" dirty="0"/>
          </a:p>
          <a:p>
            <a:r>
              <a:rPr lang="en-US" sz="2400" dirty="0"/>
              <a:t>  </a:t>
            </a:r>
            <a:r>
              <a:rPr lang="en-US" sz="2400" dirty="0" smtClean="0"/>
              <a:t>European </a:t>
            </a:r>
            <a:r>
              <a:rPr lang="en-US" sz="2400" dirty="0"/>
              <a:t>Research Council (ERC) funding for 9,9 million euros project" LEVIATHAN</a:t>
            </a:r>
            <a:r>
              <a:rPr lang="en-US" sz="2400" dirty="0" smtClean="0"/>
              <a:t>“ of the </a:t>
            </a:r>
            <a:r>
              <a:rPr lang="en-US" sz="2400" dirty="0"/>
              <a:t>Institute of Ethnology and Folklore Studies. </a:t>
            </a:r>
            <a:endParaRPr lang="en-US" sz="2400" dirty="0" smtClean="0"/>
          </a:p>
          <a:p>
            <a:r>
              <a:rPr lang="en-US" sz="2400" dirty="0" smtClean="0"/>
              <a:t> Coordinator </a:t>
            </a:r>
            <a:r>
              <a:rPr lang="en-US" sz="2400" dirty="0"/>
              <a:t>of 23 of the 50 projects </a:t>
            </a:r>
            <a:r>
              <a:rPr lang="en-US" sz="2400" dirty="0" smtClean="0"/>
              <a:t>of  </a:t>
            </a:r>
            <a:r>
              <a:rPr lang="en-US" sz="2400" dirty="0"/>
              <a:t>the National Roadmap for Scientific Infrastructure (2020 – 2027</a:t>
            </a:r>
            <a:r>
              <a:rPr lang="en-US" sz="2400"/>
              <a:t>). </a:t>
            </a:r>
            <a:r>
              <a:rPr lang="en-US" sz="2400" smtClean="0"/>
              <a:t> 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537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932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BULGARIAN ACADEMY OF SCIENCES 1944-2024: CONTINUITY IN CHANGE</vt:lpstr>
      <vt:lpstr> The Bulgarian Academy of Sciences during  the 1940s and 1950s: nationalization after the Soviet model  </vt:lpstr>
      <vt:lpstr>The Bulgarian Academy of Sciences in the 1960s: a factor for technological progress and innovative development</vt:lpstr>
      <vt:lpstr> The Bulgarian Academy of Sciences in the 1970s and 1980s: a leading scientific center </vt:lpstr>
      <vt:lpstr>The Bulgarian Academy of Sciences in the 1970s and 1980s: a leading scientific center</vt:lpstr>
      <vt:lpstr>The Bulgarian Academy of Sciences at the end of the 20th and the first decade of the 21st century: reforms and adaptation</vt:lpstr>
      <vt:lpstr>The Bulgarian Academy of Sciences at the end of the 20th and the first decade of the 21st century: reforms and adaptation</vt:lpstr>
      <vt:lpstr>The Bulgarian Academy of Sciences at the end of the 20th and the first decade of the 21st century: reforms and adaptation</vt:lpstr>
      <vt:lpstr>The Bulgarian Academy of Sciences in the second decade of the 21st century: a leading scientific and cultural center</vt:lpstr>
      <vt:lpstr>The Bulgarian Academy of Sciences in the second decade of the 21st century: a leading scientific and cultural center</vt:lpstr>
      <vt:lpstr>The Bulgarian Academy of Sciences in the second decade of the 21st century: a leading scientific and cultural center</vt:lpstr>
      <vt:lpstr>THE BULGARIAN ACADEMY OF SCIENCES 1944-2024: CONTINUITY IN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BULGARIAN ACADEMY OF SCIENCES 1944-2024: CONTINUITY IN THE IN THE CHANGE</dc:title>
  <dc:creator>PcUser</dc:creator>
  <cp:lastModifiedBy>PcUser</cp:lastModifiedBy>
  <cp:revision>21</cp:revision>
  <dcterms:created xsi:type="dcterms:W3CDTF">2024-08-26T08:24:37Z</dcterms:created>
  <dcterms:modified xsi:type="dcterms:W3CDTF">2024-09-16T11:11:35Z</dcterms:modified>
</cp:coreProperties>
</file>