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7" r:id="rId4"/>
    <p:sldId id="278" r:id="rId5"/>
    <p:sldId id="265" r:id="rId6"/>
    <p:sldId id="268" r:id="rId7"/>
    <p:sldId id="269" r:id="rId8"/>
    <p:sldId id="276" r:id="rId9"/>
    <p:sldId id="275" r:id="rId10"/>
    <p:sldId id="279" r:id="rId11"/>
    <p:sldId id="280" r:id="rId12"/>
    <p:sldId id="281" r:id="rId13"/>
    <p:sldId id="282" r:id="rId14"/>
    <p:sldId id="283" r:id="rId15"/>
    <p:sldId id="284" r:id="rId16"/>
    <p:sldId id="285" r:id="rId17"/>
    <p:sldId id="28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bg-BG" sz="1400" b="1" i="0" u="none" strike="noStrike" kern="1200" spc="0" baseline="0" dirty="0">
                <a:solidFill>
                  <a:prstClr val="black">
                    <a:lumMod val="65000"/>
                    <a:lumOff val="35000"/>
                  </a:prstClr>
                </a:solidFill>
                <a:latin typeface="+mn-lt"/>
                <a:ea typeface="+mn-ea"/>
                <a:cs typeface="+mn-cs"/>
              </a:defRPr>
            </a:pPr>
            <a:r>
              <a:rPr lang="bg-BG" sz="1400" b="1" i="0" u="none" strike="noStrike" kern="1200" spc="0" baseline="0" dirty="0">
                <a:solidFill>
                  <a:prstClr val="black">
                    <a:lumMod val="65000"/>
                    <a:lumOff val="35000"/>
                  </a:prstClr>
                </a:solidFill>
                <a:latin typeface="+mn-lt"/>
                <a:ea typeface="+mn-ea"/>
                <a:cs typeface="+mn-cs"/>
              </a:rPr>
              <a:t>Знаете ли кои суровини се наричат критични и стратегически?</a:t>
            </a:r>
          </a:p>
        </c:rich>
      </c:tx>
      <c:overlay val="0"/>
      <c:spPr>
        <a:noFill/>
        <a:ln>
          <a:noFill/>
        </a:ln>
        <a:effectLst/>
      </c:spPr>
      <c:txPr>
        <a:bodyPr rot="0" spcFirstLastPara="1" vertOverflow="ellipsis" vert="horz" wrap="square" anchor="ctr" anchorCtr="1"/>
        <a:lstStyle/>
        <a:p>
          <a:pPr algn="ctr" rtl="0">
            <a:defRPr lang="bg-BG" sz="1400" b="1" i="0" u="none" strike="noStrike" kern="1200" spc="0" baseline="0" dirty="0">
              <a:solidFill>
                <a:prstClr val="black">
                  <a:lumMod val="65000"/>
                  <a:lumOff val="35000"/>
                </a:prstClr>
              </a:solidFill>
              <a:latin typeface="+mn-lt"/>
              <a:ea typeface="+mn-ea"/>
              <a:cs typeface="+mn-cs"/>
            </a:defRPr>
          </a:pPr>
          <a:endParaRPr lang="bg-BG"/>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CA58-4CB3-9CE5-DCDBEFD8EB65}"/>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CA58-4CB3-9CE5-DCDBEFD8EB65}"/>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CA58-4CB3-9CE5-DCDBEFD8EB65}"/>
              </c:ext>
            </c:extLst>
          </c:dPt>
          <c:dLbls>
            <c:dLbl>
              <c:idx val="0"/>
              <c:tx>
                <c:rich>
                  <a:bodyPr/>
                  <a:lstStyle/>
                  <a:p>
                    <a:fld id="{2948D774-BFF4-4444-B95D-C9D4B10E7767}" type="VALUE">
                      <a:rPr lang="en-US"/>
                      <a:pPr/>
                      <a:t>[СТОЙНОСТ]</a:t>
                    </a:fld>
                    <a:r>
                      <a:rPr lang="en-US"/>
                      <a:t>,0</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A58-4CB3-9CE5-DCDBEFD8EB6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bg-BG"/>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Sheet1!$J$2532:$J$2534</c:f>
              <c:strCache>
                <c:ptCount val="3"/>
                <c:pt idx="0">
                  <c:v>Да</c:v>
                </c:pt>
                <c:pt idx="1">
                  <c:v>Не</c:v>
                </c:pt>
                <c:pt idx="2">
                  <c:v>Затруднявам се да отговоря</c:v>
                </c:pt>
              </c:strCache>
            </c:strRef>
          </c:cat>
          <c:val>
            <c:numRef>
              <c:f>Sheet1!$K$2532:$K$2534</c:f>
              <c:numCache>
                <c:formatCode>General</c:formatCode>
                <c:ptCount val="3"/>
                <c:pt idx="0">
                  <c:v>15</c:v>
                </c:pt>
                <c:pt idx="1">
                  <c:v>69.5</c:v>
                </c:pt>
                <c:pt idx="2">
                  <c:v>15.5</c:v>
                </c:pt>
              </c:numCache>
            </c:numRef>
          </c:val>
          <c:extLst>
            <c:ext xmlns:c16="http://schemas.microsoft.com/office/drawing/2014/chart" uri="{C3380CC4-5D6E-409C-BE32-E72D297353CC}">
              <c16:uniqueId val="{00000006-CA58-4CB3-9CE5-DCDBEFD8EB65}"/>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solidFill>
            <a:schemeClr val="tx2"/>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6">
        <a:lumMod val="20000"/>
        <a:lumOff val="80000"/>
      </a:schemeClr>
    </a:solidFill>
    <a:ln>
      <a:solidFill>
        <a:schemeClr val="tx2"/>
      </a:solidFill>
    </a:ln>
    <a:effectLst/>
  </c:spPr>
  <c:txPr>
    <a:bodyPr/>
    <a:lstStyle/>
    <a:p>
      <a:pPr>
        <a:defRPr/>
      </a:pPr>
      <a:endParaRPr lang="bg-BG"/>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bg-BG" sz="1400" b="1" i="0" u="none" strike="noStrike" baseline="0" dirty="0">
                <a:effectLst/>
              </a:rPr>
              <a:t>Ако във Вашия регион бъдат открити критични и стратегически суровини и започне добив, как очаквате</a:t>
            </a:r>
            <a:br>
              <a:rPr lang="bg-BG" sz="1400" b="1" i="0" u="none" strike="noStrike" baseline="0" dirty="0">
                <a:effectLst/>
              </a:rPr>
            </a:br>
            <a:r>
              <a:rPr lang="bg-BG" sz="1400" b="1" i="0" u="none" strike="noStrike" baseline="0" dirty="0">
                <a:effectLst/>
              </a:rPr>
              <a:t>това да се отрази на </a:t>
            </a:r>
            <a:r>
              <a:rPr lang="bg-BG" sz="1400" b="1" i="0" u="sng" strike="noStrike" baseline="0" dirty="0">
                <a:effectLst/>
              </a:rPr>
              <a:t>развитието на Вашето населено място</a:t>
            </a:r>
            <a:r>
              <a:rPr lang="bg-BG" sz="1400" b="1" i="0" u="none" strike="noStrike" baseline="0" dirty="0">
                <a:effectLst/>
              </a:rPr>
              <a:t> и на </a:t>
            </a:r>
            <a:r>
              <a:rPr lang="bg-BG" sz="1400" b="1" i="0" u="sng" strike="noStrike" baseline="0" dirty="0">
                <a:effectLst/>
              </a:rPr>
              <a:t>стандарта на живот на хората</a:t>
            </a:r>
            <a:r>
              <a:rPr lang="bg-BG" sz="1400" b="1" i="0" u="none" strike="noStrike" baseline="0" dirty="0">
                <a:effectLst/>
              </a:rPr>
              <a:t>?</a:t>
            </a:r>
            <a:endParaRPr lang="bg-BG"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barChart>
        <c:barDir val="bar"/>
        <c:grouping val="clustered"/>
        <c:varyColors val="0"/>
        <c:ser>
          <c:idx val="0"/>
          <c:order val="0"/>
          <c:tx>
            <c:strRef>
              <c:f>Sheet1!$K$2578</c:f>
              <c:strCache>
                <c:ptCount val="1"/>
                <c:pt idx="0">
                  <c:v>Да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Sheet1!$J$2579:$J$2582</c:f>
              <c:strCache>
                <c:ptCount val="4"/>
                <c:pt idx="0">
                  <c:v>Доходите на хората ще нараснат поради по-високите заплати в добивната промишленост</c:v>
                </c:pt>
                <c:pt idx="1">
                  <c:v>Безработицата ще намалее, поради откриването на нови работни места</c:v>
                </c:pt>
                <c:pt idx="2">
                  <c:v>Миграцията ще намалее, тъй като младите хора ще остават в района поради откриващите се възможности за работа</c:v>
                </c:pt>
                <c:pt idx="3">
                  <c:v>Миграцията към района ще нарасне, ще бъде привлечена нова работна ръка</c:v>
                </c:pt>
              </c:strCache>
            </c:strRef>
          </c:cat>
          <c:val>
            <c:numRef>
              <c:f>Sheet1!$K$2579:$K$2582</c:f>
              <c:numCache>
                <c:formatCode>General</c:formatCode>
                <c:ptCount val="4"/>
                <c:pt idx="0">
                  <c:v>62.6</c:v>
                </c:pt>
                <c:pt idx="1">
                  <c:v>65.2</c:v>
                </c:pt>
                <c:pt idx="2">
                  <c:v>45.6</c:v>
                </c:pt>
                <c:pt idx="3">
                  <c:v>50.5</c:v>
                </c:pt>
              </c:numCache>
            </c:numRef>
          </c:val>
          <c:extLst>
            <c:ext xmlns:c16="http://schemas.microsoft.com/office/drawing/2014/chart" uri="{C3380CC4-5D6E-409C-BE32-E72D297353CC}">
              <c16:uniqueId val="{00000000-76A1-43B9-BE6C-4BA80FFA0E66}"/>
            </c:ext>
          </c:extLst>
        </c:ser>
        <c:ser>
          <c:idx val="1"/>
          <c:order val="1"/>
          <c:tx>
            <c:strRef>
              <c:f>Sheet1!$L$2578</c:f>
              <c:strCache>
                <c:ptCount val="1"/>
                <c:pt idx="0">
                  <c:v>Не</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Sheet1!$J$2579:$J$2582</c:f>
              <c:strCache>
                <c:ptCount val="4"/>
                <c:pt idx="0">
                  <c:v>Доходите на хората ще нараснат поради по-високите заплати в добивната промишленост</c:v>
                </c:pt>
                <c:pt idx="1">
                  <c:v>Безработицата ще намалее, поради откриването на нови работни места</c:v>
                </c:pt>
                <c:pt idx="2">
                  <c:v>Миграцията ще намалее, тъй като младите хора ще остават в района поради откриващите се възможности за работа</c:v>
                </c:pt>
                <c:pt idx="3">
                  <c:v>Миграцията към района ще нарасне, ще бъде привлечена нова работна ръка</c:v>
                </c:pt>
              </c:strCache>
            </c:strRef>
          </c:cat>
          <c:val>
            <c:numRef>
              <c:f>Sheet1!$L$2579:$L$2582</c:f>
              <c:numCache>
                <c:formatCode>General</c:formatCode>
                <c:ptCount val="4"/>
                <c:pt idx="0">
                  <c:v>14.8</c:v>
                </c:pt>
                <c:pt idx="1">
                  <c:v>15.4</c:v>
                </c:pt>
                <c:pt idx="2">
                  <c:v>26.5</c:v>
                </c:pt>
                <c:pt idx="3">
                  <c:v>19.5</c:v>
                </c:pt>
              </c:numCache>
            </c:numRef>
          </c:val>
          <c:extLst>
            <c:ext xmlns:c16="http://schemas.microsoft.com/office/drawing/2014/chart" uri="{C3380CC4-5D6E-409C-BE32-E72D297353CC}">
              <c16:uniqueId val="{00000001-76A1-43B9-BE6C-4BA80FFA0E66}"/>
            </c:ext>
          </c:extLst>
        </c:ser>
        <c:ser>
          <c:idx val="2"/>
          <c:order val="2"/>
          <c:tx>
            <c:strRef>
              <c:f>Sheet1!$M$2578</c:f>
              <c:strCache>
                <c:ptCount val="1"/>
                <c:pt idx="0">
                  <c:v>Затруднявам се да преценя</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Sheet1!$J$2579:$J$2582</c:f>
              <c:strCache>
                <c:ptCount val="4"/>
                <c:pt idx="0">
                  <c:v>Доходите на хората ще нараснат поради по-високите заплати в добивната промишленост</c:v>
                </c:pt>
                <c:pt idx="1">
                  <c:v>Безработицата ще намалее, поради откриването на нови работни места</c:v>
                </c:pt>
                <c:pt idx="2">
                  <c:v>Миграцията ще намалее, тъй като младите хора ще остават в района поради откриващите се възможности за работа</c:v>
                </c:pt>
                <c:pt idx="3">
                  <c:v>Миграцията към района ще нарасне, ще бъде привлечена нова работна ръка</c:v>
                </c:pt>
              </c:strCache>
            </c:strRef>
          </c:cat>
          <c:val>
            <c:numRef>
              <c:f>Sheet1!$M$2579:$M$2582</c:f>
              <c:numCache>
                <c:formatCode>General</c:formatCode>
                <c:ptCount val="4"/>
                <c:pt idx="0">
                  <c:v>22.6</c:v>
                </c:pt>
                <c:pt idx="1">
                  <c:v>19.399999999999999</c:v>
                </c:pt>
                <c:pt idx="2">
                  <c:v>27.9</c:v>
                </c:pt>
                <c:pt idx="3">
                  <c:v>30</c:v>
                </c:pt>
              </c:numCache>
            </c:numRef>
          </c:val>
          <c:extLst>
            <c:ext xmlns:c16="http://schemas.microsoft.com/office/drawing/2014/chart" uri="{C3380CC4-5D6E-409C-BE32-E72D297353CC}">
              <c16:uniqueId val="{00000002-76A1-43B9-BE6C-4BA80FFA0E66}"/>
            </c:ext>
          </c:extLst>
        </c:ser>
        <c:dLbls>
          <c:dLblPos val="outEnd"/>
          <c:showLegendKey val="0"/>
          <c:showVal val="1"/>
          <c:showCatName val="0"/>
          <c:showSerName val="0"/>
          <c:showPercent val="0"/>
          <c:showBubbleSize val="0"/>
        </c:dLbls>
        <c:gapWidth val="182"/>
        <c:axId val="650753280"/>
        <c:axId val="650746560"/>
      </c:barChart>
      <c:catAx>
        <c:axId val="6507532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bg-BG"/>
          </a:p>
        </c:txPr>
        <c:crossAx val="650746560"/>
        <c:crosses val="autoZero"/>
        <c:auto val="1"/>
        <c:lblAlgn val="ctr"/>
        <c:lblOffset val="100"/>
        <c:noMultiLvlLbl val="0"/>
      </c:catAx>
      <c:valAx>
        <c:axId val="65074656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650753280"/>
        <c:crosses val="autoZero"/>
        <c:crossBetween val="between"/>
      </c:valAx>
      <c:spPr>
        <a:noFill/>
        <a:ln>
          <a:noFill/>
        </a:ln>
        <a:effectLst/>
      </c:spPr>
    </c:plotArea>
    <c:legend>
      <c:legendPos val="b"/>
      <c:overlay val="0"/>
      <c:spPr>
        <a:noFill/>
        <a:ln>
          <a:solidFill>
            <a:schemeClr val="tx2"/>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bg-BG"/>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bg-BG" sz="1400" b="1" i="0" u="none" strike="noStrike" baseline="0">
                <a:effectLst/>
              </a:rPr>
              <a:t>Кои от изброените проблеми на Вашето населено място могат да бъдат разрешени </a:t>
            </a:r>
            <a:r>
              <a:rPr lang="bg-BG" sz="1400" b="1" i="0" u="sng" strike="noStrike" baseline="0">
                <a:effectLst/>
              </a:rPr>
              <a:t>чрез започване на бизнес за добив</a:t>
            </a:r>
            <a:r>
              <a:rPr lang="bg-BG" sz="1400" b="1" i="0" u="none" strike="noStrike" baseline="0">
                <a:effectLst/>
              </a:rPr>
              <a:t> на критични и стратегически суровини?</a:t>
            </a:r>
            <a:endParaRPr lang="bg-BG"/>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barChart>
        <c:barDir val="bar"/>
        <c:grouping val="clustered"/>
        <c:varyColors val="0"/>
        <c:ser>
          <c:idx val="0"/>
          <c:order val="0"/>
          <c:tx>
            <c:strRef>
              <c:f>Sheet1!$K$3461</c:f>
              <c:strCache>
                <c:ptCount val="1"/>
                <c:pt idx="0">
                  <c:v>Да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Sheet1!$J$3462:$J$3473</c:f>
              <c:strCache>
                <c:ptCount val="12"/>
                <c:pt idx="0">
                  <c:v>Липса на работни места, безработица</c:v>
                </c:pt>
                <c:pt idx="1">
                  <c:v>Липса на болница, аптеки</c:v>
                </c:pt>
                <c:pt idx="2">
                  <c:v>Бедност, ниски доходи, лош жизнен стандарт</c:v>
                </c:pt>
                <c:pt idx="3">
                  <c:v>Обезлюдяване, напускане на младите хора, емиграция</c:v>
                </c:pt>
                <c:pt idx="4">
                  <c:v>Лоша инфраструктура, липса на училища, детски градини</c:v>
                </c:pt>
                <c:pt idx="5">
                  <c:v>Лоши условия за икономическо развитие, липса на инвестиции</c:v>
                </c:pt>
                <c:pt idx="6">
                  <c:v>Лоша пътна инфраструктура, липса на междуселищен транспорт</c:v>
                </c:pt>
                <c:pt idx="7">
                  <c:v>Замърсяване на околната среда</c:v>
                </c:pt>
                <c:pt idx="8">
                  <c:v>Липса на културен живот и места за забавление на младите хора</c:v>
                </c:pt>
                <c:pt idx="9">
                  <c:v>Липса на места за отдих и туризъм</c:v>
                </c:pt>
                <c:pt idx="10">
                  <c:v>Липса на места за спорт</c:v>
                </c:pt>
                <c:pt idx="11">
                  <c:v>Добивът на критични и стратегически суровини няма отношение към разрешаването на проблемите на населеното място</c:v>
                </c:pt>
              </c:strCache>
            </c:strRef>
          </c:cat>
          <c:val>
            <c:numRef>
              <c:f>Sheet1!$K$3462:$K$3473</c:f>
              <c:numCache>
                <c:formatCode>General</c:formatCode>
                <c:ptCount val="12"/>
                <c:pt idx="0">
                  <c:v>63.1</c:v>
                </c:pt>
                <c:pt idx="1">
                  <c:v>24</c:v>
                </c:pt>
                <c:pt idx="2">
                  <c:v>51.6</c:v>
                </c:pt>
                <c:pt idx="3">
                  <c:v>45.3</c:v>
                </c:pt>
                <c:pt idx="4">
                  <c:v>28.6</c:v>
                </c:pt>
                <c:pt idx="5">
                  <c:v>42.7</c:v>
                </c:pt>
                <c:pt idx="6">
                  <c:v>34.6</c:v>
                </c:pt>
                <c:pt idx="7">
                  <c:v>26.8</c:v>
                </c:pt>
                <c:pt idx="8">
                  <c:v>22.6</c:v>
                </c:pt>
                <c:pt idx="9">
                  <c:v>22.9</c:v>
                </c:pt>
                <c:pt idx="10">
                  <c:v>22.3</c:v>
                </c:pt>
                <c:pt idx="11">
                  <c:v>33.200000000000003</c:v>
                </c:pt>
              </c:numCache>
            </c:numRef>
          </c:val>
          <c:extLst>
            <c:ext xmlns:c16="http://schemas.microsoft.com/office/drawing/2014/chart" uri="{C3380CC4-5D6E-409C-BE32-E72D297353CC}">
              <c16:uniqueId val="{00000000-AC73-4900-A8BB-790090EC4F7D}"/>
            </c:ext>
          </c:extLst>
        </c:ser>
        <c:ser>
          <c:idx val="1"/>
          <c:order val="1"/>
          <c:tx>
            <c:strRef>
              <c:f>Sheet1!$L$3461</c:f>
              <c:strCache>
                <c:ptCount val="1"/>
                <c:pt idx="0">
                  <c:v>Не</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Sheet1!$J$3462:$J$3473</c:f>
              <c:strCache>
                <c:ptCount val="12"/>
                <c:pt idx="0">
                  <c:v>Липса на работни места, безработица</c:v>
                </c:pt>
                <c:pt idx="1">
                  <c:v>Липса на болница, аптеки</c:v>
                </c:pt>
                <c:pt idx="2">
                  <c:v>Бедност, ниски доходи, лош жизнен стандарт</c:v>
                </c:pt>
                <c:pt idx="3">
                  <c:v>Обезлюдяване, напускане на младите хора, емиграция</c:v>
                </c:pt>
                <c:pt idx="4">
                  <c:v>Лоша инфраструктура, липса на училища, детски градини</c:v>
                </c:pt>
                <c:pt idx="5">
                  <c:v>Лоши условия за икономическо развитие, липса на инвестиции</c:v>
                </c:pt>
                <c:pt idx="6">
                  <c:v>Лоша пътна инфраструктура, липса на междуселищен транспорт</c:v>
                </c:pt>
                <c:pt idx="7">
                  <c:v>Замърсяване на околната среда</c:v>
                </c:pt>
                <c:pt idx="8">
                  <c:v>Липса на културен живот и места за забавление на младите хора</c:v>
                </c:pt>
                <c:pt idx="9">
                  <c:v>Липса на места за отдих и туризъм</c:v>
                </c:pt>
                <c:pt idx="10">
                  <c:v>Липса на места за спорт</c:v>
                </c:pt>
                <c:pt idx="11">
                  <c:v>Добивът на критични и стратегически суровини няма отношение към разрешаването на проблемите на населеното място</c:v>
                </c:pt>
              </c:strCache>
            </c:strRef>
          </c:cat>
          <c:val>
            <c:numRef>
              <c:f>Sheet1!$L$3462:$L$3473</c:f>
              <c:numCache>
                <c:formatCode>General</c:formatCode>
                <c:ptCount val="12"/>
                <c:pt idx="0">
                  <c:v>18.7</c:v>
                </c:pt>
                <c:pt idx="1">
                  <c:v>54.6</c:v>
                </c:pt>
                <c:pt idx="2">
                  <c:v>29.5</c:v>
                </c:pt>
                <c:pt idx="3">
                  <c:v>35.6</c:v>
                </c:pt>
                <c:pt idx="4">
                  <c:v>50.3</c:v>
                </c:pt>
                <c:pt idx="5">
                  <c:v>32.799999999999997</c:v>
                </c:pt>
                <c:pt idx="6">
                  <c:v>44.4</c:v>
                </c:pt>
                <c:pt idx="7">
                  <c:v>52.2</c:v>
                </c:pt>
                <c:pt idx="8">
                  <c:v>55</c:v>
                </c:pt>
                <c:pt idx="9">
                  <c:v>55.1</c:v>
                </c:pt>
                <c:pt idx="10">
                  <c:v>54.3</c:v>
                </c:pt>
                <c:pt idx="11">
                  <c:v>29.6</c:v>
                </c:pt>
              </c:numCache>
            </c:numRef>
          </c:val>
          <c:extLst>
            <c:ext xmlns:c16="http://schemas.microsoft.com/office/drawing/2014/chart" uri="{C3380CC4-5D6E-409C-BE32-E72D297353CC}">
              <c16:uniqueId val="{00000001-AC73-4900-A8BB-790090EC4F7D}"/>
            </c:ext>
          </c:extLst>
        </c:ser>
        <c:ser>
          <c:idx val="2"/>
          <c:order val="2"/>
          <c:tx>
            <c:strRef>
              <c:f>Sheet1!$M$3461</c:f>
              <c:strCache>
                <c:ptCount val="1"/>
                <c:pt idx="0">
                  <c:v>Затруднявам се да преценя</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Sheet1!$J$3462:$J$3473</c:f>
              <c:strCache>
                <c:ptCount val="12"/>
                <c:pt idx="0">
                  <c:v>Липса на работни места, безработица</c:v>
                </c:pt>
                <c:pt idx="1">
                  <c:v>Липса на болница, аптеки</c:v>
                </c:pt>
                <c:pt idx="2">
                  <c:v>Бедност, ниски доходи, лош жизнен стандарт</c:v>
                </c:pt>
                <c:pt idx="3">
                  <c:v>Обезлюдяване, напускане на младите хора, емиграция</c:v>
                </c:pt>
                <c:pt idx="4">
                  <c:v>Лоша инфраструктура, липса на училища, детски градини</c:v>
                </c:pt>
                <c:pt idx="5">
                  <c:v>Лоши условия за икономическо развитие, липса на инвестиции</c:v>
                </c:pt>
                <c:pt idx="6">
                  <c:v>Лоша пътна инфраструктура, липса на междуселищен транспорт</c:v>
                </c:pt>
                <c:pt idx="7">
                  <c:v>Замърсяване на околната среда</c:v>
                </c:pt>
                <c:pt idx="8">
                  <c:v>Липса на културен живот и места за забавление на младите хора</c:v>
                </c:pt>
                <c:pt idx="9">
                  <c:v>Липса на места за отдих и туризъм</c:v>
                </c:pt>
                <c:pt idx="10">
                  <c:v>Липса на места за спорт</c:v>
                </c:pt>
                <c:pt idx="11">
                  <c:v>Добивът на критични и стратегически суровини няма отношение към разрешаването на проблемите на населеното място</c:v>
                </c:pt>
              </c:strCache>
            </c:strRef>
          </c:cat>
          <c:val>
            <c:numRef>
              <c:f>Sheet1!$M$3462:$M$3473</c:f>
              <c:numCache>
                <c:formatCode>General</c:formatCode>
                <c:ptCount val="12"/>
                <c:pt idx="0">
                  <c:v>8.1999999999999993</c:v>
                </c:pt>
                <c:pt idx="1">
                  <c:v>21.4</c:v>
                </c:pt>
                <c:pt idx="2">
                  <c:v>18.899999999999999</c:v>
                </c:pt>
                <c:pt idx="3">
                  <c:v>19.100000000000001</c:v>
                </c:pt>
                <c:pt idx="4">
                  <c:v>21.1</c:v>
                </c:pt>
                <c:pt idx="5">
                  <c:v>24.5</c:v>
                </c:pt>
                <c:pt idx="6">
                  <c:v>21</c:v>
                </c:pt>
                <c:pt idx="7">
                  <c:v>21</c:v>
                </c:pt>
                <c:pt idx="8">
                  <c:v>22.4</c:v>
                </c:pt>
                <c:pt idx="9">
                  <c:v>22</c:v>
                </c:pt>
                <c:pt idx="10">
                  <c:v>23.4</c:v>
                </c:pt>
                <c:pt idx="11">
                  <c:v>37.1</c:v>
                </c:pt>
              </c:numCache>
            </c:numRef>
          </c:val>
          <c:extLst>
            <c:ext xmlns:c16="http://schemas.microsoft.com/office/drawing/2014/chart" uri="{C3380CC4-5D6E-409C-BE32-E72D297353CC}">
              <c16:uniqueId val="{00000002-AC73-4900-A8BB-790090EC4F7D}"/>
            </c:ext>
          </c:extLst>
        </c:ser>
        <c:dLbls>
          <c:dLblPos val="outEnd"/>
          <c:showLegendKey val="0"/>
          <c:showVal val="1"/>
          <c:showCatName val="0"/>
          <c:showSerName val="0"/>
          <c:showPercent val="0"/>
          <c:showBubbleSize val="0"/>
        </c:dLbls>
        <c:gapWidth val="182"/>
        <c:axId val="650722080"/>
        <c:axId val="650723040"/>
      </c:barChart>
      <c:catAx>
        <c:axId val="650722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bg-BG"/>
          </a:p>
        </c:txPr>
        <c:crossAx val="650723040"/>
        <c:crosses val="autoZero"/>
        <c:auto val="1"/>
        <c:lblAlgn val="ctr"/>
        <c:lblOffset val="100"/>
        <c:noMultiLvlLbl val="0"/>
      </c:catAx>
      <c:valAx>
        <c:axId val="65072304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650722080"/>
        <c:crosses val="autoZero"/>
        <c:crossBetween val="between"/>
      </c:valAx>
      <c:spPr>
        <a:noFill/>
        <a:ln>
          <a:noFill/>
        </a:ln>
        <a:effectLst/>
      </c:spPr>
    </c:plotArea>
    <c:legend>
      <c:legendPos val="b"/>
      <c:overlay val="0"/>
      <c:spPr>
        <a:noFill/>
        <a:ln>
          <a:solidFill>
            <a:schemeClr val="tx2"/>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bg-BG"/>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bg-BG" sz="1400" b="1" i="0" u="none" strike="noStrike" baseline="0">
                <a:effectLst/>
              </a:rPr>
              <a:t>Ако във Вашето населено място започне добив на критични и стратегически суровини, какво очаквате от добивната фирма </a:t>
            </a:r>
            <a:r>
              <a:rPr lang="bg-BG" sz="1400" b="1" i="0" u="sng" strike="noStrike" baseline="0">
                <a:effectLst/>
              </a:rPr>
              <a:t>освен работни места</a:t>
            </a:r>
            <a:r>
              <a:rPr lang="bg-BG" sz="1400" b="1" i="0" u="none" strike="noStrike" baseline="0">
                <a:effectLst/>
              </a:rPr>
              <a:t> за местните жители? </a:t>
            </a:r>
            <a:endParaRPr lang="bg-BG"/>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barChart>
        <c:barDir val="bar"/>
        <c:grouping val="clustered"/>
        <c:varyColors val="0"/>
        <c:ser>
          <c:idx val="0"/>
          <c:order val="0"/>
          <c:tx>
            <c:strRef>
              <c:f>Sheet1!$K$3728</c:f>
              <c:strCache>
                <c:ptCount val="1"/>
                <c:pt idx="0">
                  <c:v>Да</c:v>
                </c:pt>
              </c:strCache>
            </c:strRef>
          </c:tx>
          <c:spPr>
            <a:solidFill>
              <a:schemeClr val="accent1"/>
            </a:solidFill>
            <a:ln>
              <a:noFill/>
            </a:ln>
            <a:effectLst/>
          </c:spPr>
          <c:invertIfNegative val="0"/>
          <c:dLbls>
            <c:dLbl>
              <c:idx val="6"/>
              <c:tx>
                <c:rich>
                  <a:bodyPr/>
                  <a:lstStyle/>
                  <a:p>
                    <a:fld id="{1C7C2D39-CC1A-4FF4-AEDE-92501B61FE3A}" type="VALUE">
                      <a:rPr lang="en-US" smtClean="0"/>
                      <a:pPr/>
                      <a:t>[СТОЙНОСТ]</a:t>
                    </a:fld>
                    <a:r>
                      <a:rPr lang="en-US"/>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5BE-48D2-BEE8-C779B48DEE7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Sheet1!$J$3729:$J$3736</c:f>
              <c:strCache>
                <c:ptCount val="8"/>
                <c:pt idx="0">
                  <c:v>Високи заплати</c:v>
                </c:pt>
                <c:pt idx="1">
                  <c:v>Социални придобивки за работещите, напр. ваучери за храна, безплатен транспорт до местоработата, детска градина, безплатна квартира за работещите от други населени места</c:v>
                </c:pt>
                <c:pt idx="2">
                  <c:v>Поемане на разходите за образование за млади хора</c:v>
                </c:pt>
                <c:pt idx="3">
                  <c:v>Подкрепа за местния бизнес</c:v>
                </c:pt>
                <c:pt idx="4">
                  <c:v>Инвестиции в местната инфраструктура – болници, пътища, детски градини, училища</c:v>
                </c:pt>
                <c:pt idx="5">
                  <c:v>Отделяне на част от печалбата за местната община</c:v>
                </c:pt>
                <c:pt idx="6">
                  <c:v>Добиваните суровини/минерали да остават в България</c:v>
                </c:pt>
                <c:pt idx="7">
                  <c:v>Ограничаване на въздействието от добива върху околната среда</c:v>
                </c:pt>
              </c:strCache>
            </c:strRef>
          </c:cat>
          <c:val>
            <c:numRef>
              <c:f>Sheet1!$K$3729:$K$3736</c:f>
              <c:numCache>
                <c:formatCode>General</c:formatCode>
                <c:ptCount val="8"/>
                <c:pt idx="0">
                  <c:v>74.099999999999994</c:v>
                </c:pt>
                <c:pt idx="1">
                  <c:v>74.3</c:v>
                </c:pt>
                <c:pt idx="2">
                  <c:v>52.4</c:v>
                </c:pt>
                <c:pt idx="3">
                  <c:v>53.6</c:v>
                </c:pt>
                <c:pt idx="4">
                  <c:v>56.9</c:v>
                </c:pt>
                <c:pt idx="5">
                  <c:v>62.4</c:v>
                </c:pt>
                <c:pt idx="6">
                  <c:v>60</c:v>
                </c:pt>
                <c:pt idx="7">
                  <c:v>61.2</c:v>
                </c:pt>
              </c:numCache>
            </c:numRef>
          </c:val>
          <c:extLst>
            <c:ext xmlns:c16="http://schemas.microsoft.com/office/drawing/2014/chart" uri="{C3380CC4-5D6E-409C-BE32-E72D297353CC}">
              <c16:uniqueId val="{00000000-1916-47A5-B24C-E8DBD3135DE1}"/>
            </c:ext>
          </c:extLst>
        </c:ser>
        <c:ser>
          <c:idx val="1"/>
          <c:order val="1"/>
          <c:tx>
            <c:strRef>
              <c:f>Sheet1!$L$3728</c:f>
              <c:strCache>
                <c:ptCount val="1"/>
                <c:pt idx="0">
                  <c:v>Не </c:v>
                </c:pt>
              </c:strCache>
            </c:strRef>
          </c:tx>
          <c:spPr>
            <a:solidFill>
              <a:schemeClr val="accent2"/>
            </a:solidFill>
            <a:ln>
              <a:noFill/>
            </a:ln>
            <a:effectLst/>
          </c:spPr>
          <c:invertIfNegative val="0"/>
          <c:dLbls>
            <c:dLbl>
              <c:idx val="4"/>
              <c:tx>
                <c:rich>
                  <a:bodyPr/>
                  <a:lstStyle/>
                  <a:p>
                    <a:fld id="{09E564F9-2D35-4598-9D24-8A6D52F2DC8D}" type="VALUE">
                      <a:rPr lang="en-US" smtClean="0"/>
                      <a:pPr/>
                      <a:t>[СТОЙНОСТ]</a:t>
                    </a:fld>
                    <a:r>
                      <a:rPr lang="en-US"/>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5BE-48D2-BEE8-C779B48DEE7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Sheet1!$J$3729:$J$3736</c:f>
              <c:strCache>
                <c:ptCount val="8"/>
                <c:pt idx="0">
                  <c:v>Високи заплати</c:v>
                </c:pt>
                <c:pt idx="1">
                  <c:v>Социални придобивки за работещите, напр. ваучери за храна, безплатен транспорт до местоработата, детска градина, безплатна квартира за работещите от други населени места</c:v>
                </c:pt>
                <c:pt idx="2">
                  <c:v>Поемане на разходите за образование за млади хора</c:v>
                </c:pt>
                <c:pt idx="3">
                  <c:v>Подкрепа за местния бизнес</c:v>
                </c:pt>
                <c:pt idx="4">
                  <c:v>Инвестиции в местната инфраструктура – болници, пътища, детски градини, училища</c:v>
                </c:pt>
                <c:pt idx="5">
                  <c:v>Отделяне на част от печалбата за местната община</c:v>
                </c:pt>
                <c:pt idx="6">
                  <c:v>Добиваните суровини/минерали да остават в България</c:v>
                </c:pt>
                <c:pt idx="7">
                  <c:v>Ограничаване на въздействието от добива върху околната среда</c:v>
                </c:pt>
              </c:strCache>
            </c:strRef>
          </c:cat>
          <c:val>
            <c:numRef>
              <c:f>Sheet1!$L$3729:$L$3736</c:f>
              <c:numCache>
                <c:formatCode>General</c:formatCode>
                <c:ptCount val="8"/>
                <c:pt idx="0">
                  <c:v>12.4</c:v>
                </c:pt>
                <c:pt idx="1">
                  <c:v>12.2</c:v>
                </c:pt>
                <c:pt idx="2">
                  <c:v>27.5</c:v>
                </c:pt>
                <c:pt idx="3">
                  <c:v>26.3</c:v>
                </c:pt>
                <c:pt idx="4">
                  <c:v>24</c:v>
                </c:pt>
                <c:pt idx="5">
                  <c:v>19.600000000000001</c:v>
                </c:pt>
                <c:pt idx="6">
                  <c:v>18.8</c:v>
                </c:pt>
                <c:pt idx="7">
                  <c:v>21.8</c:v>
                </c:pt>
              </c:numCache>
            </c:numRef>
          </c:val>
          <c:extLst>
            <c:ext xmlns:c16="http://schemas.microsoft.com/office/drawing/2014/chart" uri="{C3380CC4-5D6E-409C-BE32-E72D297353CC}">
              <c16:uniqueId val="{00000001-1916-47A5-B24C-E8DBD3135DE1}"/>
            </c:ext>
          </c:extLst>
        </c:ser>
        <c:ser>
          <c:idx val="2"/>
          <c:order val="2"/>
          <c:tx>
            <c:strRef>
              <c:f>Sheet1!$M$3728</c:f>
              <c:strCache>
                <c:ptCount val="1"/>
                <c:pt idx="0">
                  <c:v>Затруднявам се да преценя</c:v>
                </c:pt>
              </c:strCache>
            </c:strRef>
          </c:tx>
          <c:spPr>
            <a:solidFill>
              <a:schemeClr val="accent3"/>
            </a:solidFill>
            <a:ln>
              <a:noFill/>
            </a:ln>
            <a:effectLst/>
          </c:spPr>
          <c:invertIfNegative val="0"/>
          <c:dLbls>
            <c:dLbl>
              <c:idx val="7"/>
              <c:tx>
                <c:rich>
                  <a:bodyPr/>
                  <a:lstStyle/>
                  <a:p>
                    <a:r>
                      <a:rPr lang="en-US"/>
                      <a:t>17,0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5BE-48D2-BEE8-C779B48DEE7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Sheet1!$J$3729:$J$3736</c:f>
              <c:strCache>
                <c:ptCount val="8"/>
                <c:pt idx="0">
                  <c:v>Високи заплати</c:v>
                </c:pt>
                <c:pt idx="1">
                  <c:v>Социални придобивки за работещите, напр. ваучери за храна, безплатен транспорт до местоработата, детска градина, безплатна квартира за работещите от други населени места</c:v>
                </c:pt>
                <c:pt idx="2">
                  <c:v>Поемане на разходите за образование за млади хора</c:v>
                </c:pt>
                <c:pt idx="3">
                  <c:v>Подкрепа за местния бизнес</c:v>
                </c:pt>
                <c:pt idx="4">
                  <c:v>Инвестиции в местната инфраструктура – болници, пътища, детски градини, училища</c:v>
                </c:pt>
                <c:pt idx="5">
                  <c:v>Отделяне на част от печалбата за местната община</c:v>
                </c:pt>
                <c:pt idx="6">
                  <c:v>Добиваните суровини/минерали да остават в България</c:v>
                </c:pt>
                <c:pt idx="7">
                  <c:v>Ограничаване на въздействието от добива върху околната среда</c:v>
                </c:pt>
              </c:strCache>
            </c:strRef>
          </c:cat>
          <c:val>
            <c:numRef>
              <c:f>Sheet1!$M$3729:$M$3736</c:f>
              <c:numCache>
                <c:formatCode>General</c:formatCode>
                <c:ptCount val="8"/>
                <c:pt idx="0">
                  <c:v>13.5</c:v>
                </c:pt>
                <c:pt idx="1">
                  <c:v>13.5</c:v>
                </c:pt>
                <c:pt idx="2">
                  <c:v>20.100000000000001</c:v>
                </c:pt>
                <c:pt idx="3">
                  <c:v>20.100000000000001</c:v>
                </c:pt>
                <c:pt idx="4">
                  <c:v>19.100000000000001</c:v>
                </c:pt>
                <c:pt idx="5">
                  <c:v>18</c:v>
                </c:pt>
                <c:pt idx="6">
                  <c:v>21.2</c:v>
                </c:pt>
                <c:pt idx="7">
                  <c:v>17</c:v>
                </c:pt>
              </c:numCache>
            </c:numRef>
          </c:val>
          <c:extLst>
            <c:ext xmlns:c16="http://schemas.microsoft.com/office/drawing/2014/chart" uri="{C3380CC4-5D6E-409C-BE32-E72D297353CC}">
              <c16:uniqueId val="{00000002-1916-47A5-B24C-E8DBD3135DE1}"/>
            </c:ext>
          </c:extLst>
        </c:ser>
        <c:dLbls>
          <c:dLblPos val="outEnd"/>
          <c:showLegendKey val="0"/>
          <c:showVal val="1"/>
          <c:showCatName val="0"/>
          <c:showSerName val="0"/>
          <c:showPercent val="0"/>
          <c:showBubbleSize val="0"/>
        </c:dLbls>
        <c:gapWidth val="182"/>
        <c:axId val="798327136"/>
        <c:axId val="798332416"/>
      </c:barChart>
      <c:catAx>
        <c:axId val="798327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bg-BG"/>
          </a:p>
        </c:txPr>
        <c:crossAx val="798332416"/>
        <c:crosses val="autoZero"/>
        <c:auto val="1"/>
        <c:lblAlgn val="ctr"/>
        <c:lblOffset val="100"/>
        <c:noMultiLvlLbl val="0"/>
      </c:catAx>
      <c:valAx>
        <c:axId val="79833241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798327136"/>
        <c:crosses val="autoZero"/>
        <c:crossBetween val="between"/>
      </c:valAx>
      <c:spPr>
        <a:noFill/>
        <a:ln>
          <a:noFill/>
        </a:ln>
        <a:effectLst/>
      </c:spPr>
    </c:plotArea>
    <c:legend>
      <c:legendPos val="b"/>
      <c:overlay val="0"/>
      <c:spPr>
        <a:noFill/>
        <a:ln>
          <a:solidFill>
            <a:schemeClr val="tx2"/>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6">
        <a:lumMod val="20000"/>
        <a:lumOff val="80000"/>
      </a:schemeClr>
    </a:solidFill>
    <a:ln>
      <a:noFill/>
    </a:ln>
    <a:effectLst/>
  </c:spPr>
  <c:txPr>
    <a:bodyPr/>
    <a:lstStyle/>
    <a:p>
      <a:pPr>
        <a:defRPr/>
      </a:pPr>
      <a:endParaRPr lang="bg-BG"/>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bg-BG" sz="1400" b="1" i="0" u="none" strike="noStrike" baseline="0">
                <a:effectLst/>
              </a:rPr>
              <a:t>Вие лично </a:t>
            </a:r>
            <a:r>
              <a:rPr lang="bg-BG" sz="1400" b="1" i="0" u="sng" strike="noStrike" baseline="0">
                <a:effectLst/>
              </a:rPr>
              <a:t>бихте ли започнали работа</a:t>
            </a:r>
            <a:r>
              <a:rPr lang="bg-BG" sz="1400" b="1" i="0" u="none" strike="noStrike" baseline="0">
                <a:effectLst/>
              </a:rPr>
              <a:t> в такава добивна фирма, ако във Вашето населено място започне добив на критични и стратегически суровини?</a:t>
            </a:r>
            <a:endParaRPr lang="bg-BG"/>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barChart>
        <c:barDir val="bar"/>
        <c:grouping val="clustered"/>
        <c:varyColors val="0"/>
        <c:ser>
          <c:idx val="0"/>
          <c:order val="0"/>
          <c:tx>
            <c:strRef>
              <c:f>Sheet1!$K$3865</c:f>
              <c:strCache>
                <c:ptCount val="1"/>
                <c:pt idx="0">
                  <c:v>Да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Sheet1!$J$3866:$J$3870</c:f>
              <c:strCache>
                <c:ptCount val="5"/>
                <c:pt idx="0">
                  <c:v>Бих започнал работа ако заплатата е висока</c:v>
                </c:pt>
                <c:pt idx="1">
                  <c:v>Бих започнал работа ако имам необходимата квалификация</c:v>
                </c:pt>
                <c:pt idx="2">
                  <c:v>Бих започнал работа ако не е вредно за здравето ми</c:v>
                </c:pt>
                <c:pt idx="3">
                  <c:v>Бих започнал работа независимо от всичко, тъй като имам нужда от пари</c:v>
                </c:pt>
                <c:pt idx="4">
                  <c:v>Не бих започнал работа при никакви условия</c:v>
                </c:pt>
              </c:strCache>
            </c:strRef>
          </c:cat>
          <c:val>
            <c:numRef>
              <c:f>Sheet1!$K$3866:$K$3870</c:f>
              <c:numCache>
                <c:formatCode>General</c:formatCode>
                <c:ptCount val="5"/>
                <c:pt idx="0">
                  <c:v>46.5</c:v>
                </c:pt>
                <c:pt idx="1">
                  <c:v>43.9</c:v>
                </c:pt>
                <c:pt idx="2">
                  <c:v>50.6</c:v>
                </c:pt>
                <c:pt idx="3">
                  <c:v>19.2</c:v>
                </c:pt>
                <c:pt idx="4">
                  <c:v>33.1</c:v>
                </c:pt>
              </c:numCache>
            </c:numRef>
          </c:val>
          <c:extLst>
            <c:ext xmlns:c16="http://schemas.microsoft.com/office/drawing/2014/chart" uri="{C3380CC4-5D6E-409C-BE32-E72D297353CC}">
              <c16:uniqueId val="{00000000-665E-4FAB-ABFF-CEEC105C0C87}"/>
            </c:ext>
          </c:extLst>
        </c:ser>
        <c:ser>
          <c:idx val="1"/>
          <c:order val="1"/>
          <c:tx>
            <c:strRef>
              <c:f>Sheet1!$L$3865</c:f>
              <c:strCache>
                <c:ptCount val="1"/>
                <c:pt idx="0">
                  <c:v>Не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Sheet1!$J$3866:$J$3870</c:f>
              <c:strCache>
                <c:ptCount val="5"/>
                <c:pt idx="0">
                  <c:v>Бих започнал работа ако заплатата е висока</c:v>
                </c:pt>
                <c:pt idx="1">
                  <c:v>Бих започнал работа ако имам необходимата квалификация</c:v>
                </c:pt>
                <c:pt idx="2">
                  <c:v>Бих започнал работа ако не е вредно за здравето ми</c:v>
                </c:pt>
                <c:pt idx="3">
                  <c:v>Бих започнал работа независимо от всичко, тъй като имам нужда от пари</c:v>
                </c:pt>
                <c:pt idx="4">
                  <c:v>Не бих започнал работа при никакви условия</c:v>
                </c:pt>
              </c:strCache>
            </c:strRef>
          </c:cat>
          <c:val>
            <c:numRef>
              <c:f>Sheet1!$L$3866:$L$3870</c:f>
              <c:numCache>
                <c:formatCode>General</c:formatCode>
                <c:ptCount val="5"/>
                <c:pt idx="0">
                  <c:v>43.2</c:v>
                </c:pt>
                <c:pt idx="1">
                  <c:v>44.3</c:v>
                </c:pt>
                <c:pt idx="2">
                  <c:v>39.6</c:v>
                </c:pt>
                <c:pt idx="3">
                  <c:v>67.3</c:v>
                </c:pt>
                <c:pt idx="4">
                  <c:v>48.5</c:v>
                </c:pt>
              </c:numCache>
            </c:numRef>
          </c:val>
          <c:extLst>
            <c:ext xmlns:c16="http://schemas.microsoft.com/office/drawing/2014/chart" uri="{C3380CC4-5D6E-409C-BE32-E72D297353CC}">
              <c16:uniqueId val="{00000001-665E-4FAB-ABFF-CEEC105C0C87}"/>
            </c:ext>
          </c:extLst>
        </c:ser>
        <c:ser>
          <c:idx val="2"/>
          <c:order val="2"/>
          <c:tx>
            <c:strRef>
              <c:f>Sheet1!$M$3865</c:f>
              <c:strCache>
                <c:ptCount val="1"/>
                <c:pt idx="0">
                  <c:v>Затруднявам се да преценя</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Sheet1!$J$3866:$J$3870</c:f>
              <c:strCache>
                <c:ptCount val="5"/>
                <c:pt idx="0">
                  <c:v>Бих започнал работа ако заплатата е висока</c:v>
                </c:pt>
                <c:pt idx="1">
                  <c:v>Бих започнал работа ако имам необходимата квалификация</c:v>
                </c:pt>
                <c:pt idx="2">
                  <c:v>Бих започнал работа ако не е вредно за здравето ми</c:v>
                </c:pt>
                <c:pt idx="3">
                  <c:v>Бих започнал работа независимо от всичко, тъй като имам нужда от пари</c:v>
                </c:pt>
                <c:pt idx="4">
                  <c:v>Не бих започнал работа при никакви условия</c:v>
                </c:pt>
              </c:strCache>
            </c:strRef>
          </c:cat>
          <c:val>
            <c:numRef>
              <c:f>Sheet1!$M$3866:$M$3870</c:f>
              <c:numCache>
                <c:formatCode>General</c:formatCode>
                <c:ptCount val="5"/>
                <c:pt idx="0">
                  <c:v>10.3</c:v>
                </c:pt>
                <c:pt idx="1">
                  <c:v>11.8</c:v>
                </c:pt>
                <c:pt idx="2">
                  <c:v>9.8000000000000007</c:v>
                </c:pt>
                <c:pt idx="3">
                  <c:v>13.5</c:v>
                </c:pt>
                <c:pt idx="4">
                  <c:v>18.399999999999999</c:v>
                </c:pt>
              </c:numCache>
            </c:numRef>
          </c:val>
          <c:extLst>
            <c:ext xmlns:c16="http://schemas.microsoft.com/office/drawing/2014/chart" uri="{C3380CC4-5D6E-409C-BE32-E72D297353CC}">
              <c16:uniqueId val="{00000002-665E-4FAB-ABFF-CEEC105C0C87}"/>
            </c:ext>
          </c:extLst>
        </c:ser>
        <c:dLbls>
          <c:dLblPos val="outEnd"/>
          <c:showLegendKey val="0"/>
          <c:showVal val="1"/>
          <c:showCatName val="0"/>
          <c:showSerName val="0"/>
          <c:showPercent val="0"/>
          <c:showBubbleSize val="0"/>
        </c:dLbls>
        <c:gapWidth val="182"/>
        <c:axId val="650764800"/>
        <c:axId val="650754720"/>
      </c:barChart>
      <c:catAx>
        <c:axId val="650764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bg-BG"/>
          </a:p>
        </c:txPr>
        <c:crossAx val="650754720"/>
        <c:crosses val="autoZero"/>
        <c:auto val="1"/>
        <c:lblAlgn val="ctr"/>
        <c:lblOffset val="100"/>
        <c:noMultiLvlLbl val="0"/>
      </c:catAx>
      <c:valAx>
        <c:axId val="65075472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650764800"/>
        <c:crosses val="autoZero"/>
        <c:crossBetween val="between"/>
      </c:valAx>
      <c:spPr>
        <a:noFill/>
        <a:ln>
          <a:noFill/>
        </a:ln>
        <a:effectLst/>
      </c:spPr>
    </c:plotArea>
    <c:legend>
      <c:legendPos val="b"/>
      <c:overlay val="0"/>
      <c:spPr>
        <a:noFill/>
        <a:ln>
          <a:solidFill>
            <a:schemeClr val="tx2"/>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6">
        <a:lumMod val="20000"/>
        <a:lumOff val="80000"/>
      </a:schemeClr>
    </a:solidFill>
    <a:ln>
      <a:noFill/>
    </a:ln>
    <a:effectLst/>
  </c:spPr>
  <c:txPr>
    <a:bodyPr/>
    <a:lstStyle/>
    <a:p>
      <a:pPr>
        <a:defRPr/>
      </a:pPr>
      <a:endParaRPr lang="bg-BG"/>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bg-BG" sz="1400" b="1" i="0" u="none" strike="noStrike" baseline="0">
                <a:effectLst/>
              </a:rPr>
              <a:t>Ако във Вашия регион бъдат открити критични и стратегически суровини и се планира да започне добив, </a:t>
            </a:r>
            <a:r>
              <a:rPr lang="bg-BG" sz="1400" b="1" i="0" u="sng" strike="noStrike" baseline="0">
                <a:effectLst/>
              </a:rPr>
              <a:t>доколко бихте се доверили</a:t>
            </a:r>
            <a:r>
              <a:rPr lang="bg-BG" sz="1400" b="1" i="0" u="none" strike="noStrike" baseline="0">
                <a:effectLst/>
              </a:rPr>
              <a:t>, за да Ви бъдат разяснени ползите и рисковете от добива им?</a:t>
            </a:r>
            <a:endParaRPr lang="bg-BG"/>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barChart>
        <c:barDir val="bar"/>
        <c:grouping val="clustered"/>
        <c:varyColors val="0"/>
        <c:ser>
          <c:idx val="0"/>
          <c:order val="0"/>
          <c:tx>
            <c:strRef>
              <c:f>Sheet1!$K$3148</c:f>
              <c:strCache>
                <c:ptCount val="1"/>
                <c:pt idx="0">
                  <c:v>До голяма степен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Sheet1!$J$3149:$J$3155</c:f>
              <c:strCache>
                <c:ptCount val="7"/>
                <c:pt idx="0">
                  <c:v>На мнението на учени експерти</c:v>
                </c:pt>
                <c:pt idx="1">
                  <c:v>На мнението на жители на други региони, в които вече е имало добив на такива суровини</c:v>
                </c:pt>
                <c:pt idx="2">
                  <c:v>На мнението на еколози, представители на зелените организации</c:v>
                </c:pt>
                <c:pt idx="3">
                  <c:v>На мнението на местните власти – кмет, еколог на общината</c:v>
                </c:pt>
                <c:pt idx="4">
                  <c:v>На мнението на представители на добивните фирми</c:v>
                </c:pt>
                <c:pt idx="5">
                  <c:v>На мнението на представители на проучвателните фирми</c:v>
                </c:pt>
                <c:pt idx="6">
                  <c:v>На мнението на близки, познати, приятели</c:v>
                </c:pt>
              </c:strCache>
            </c:strRef>
          </c:cat>
          <c:val>
            <c:numRef>
              <c:f>Sheet1!$K$3149:$K$3155</c:f>
              <c:numCache>
                <c:formatCode>General</c:formatCode>
                <c:ptCount val="7"/>
                <c:pt idx="0">
                  <c:v>44.4</c:v>
                </c:pt>
                <c:pt idx="1">
                  <c:v>44.6</c:v>
                </c:pt>
                <c:pt idx="2">
                  <c:v>35.799999999999997</c:v>
                </c:pt>
                <c:pt idx="3">
                  <c:v>19.5</c:v>
                </c:pt>
                <c:pt idx="4">
                  <c:v>11.7</c:v>
                </c:pt>
                <c:pt idx="5">
                  <c:v>12.9</c:v>
                </c:pt>
                <c:pt idx="6">
                  <c:v>26.4</c:v>
                </c:pt>
              </c:numCache>
            </c:numRef>
          </c:val>
          <c:extLst>
            <c:ext xmlns:c16="http://schemas.microsoft.com/office/drawing/2014/chart" uri="{C3380CC4-5D6E-409C-BE32-E72D297353CC}">
              <c16:uniqueId val="{00000000-0681-481B-89B5-FB69B48D2E9D}"/>
            </c:ext>
          </c:extLst>
        </c:ser>
        <c:ser>
          <c:idx val="1"/>
          <c:order val="1"/>
          <c:tx>
            <c:strRef>
              <c:f>Sheet1!$L$3148</c:f>
              <c:strCache>
                <c:ptCount val="1"/>
                <c:pt idx="0">
                  <c:v>До известна степен</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Sheet1!$J$3149:$J$3155</c:f>
              <c:strCache>
                <c:ptCount val="7"/>
                <c:pt idx="0">
                  <c:v>На мнението на учени експерти</c:v>
                </c:pt>
                <c:pt idx="1">
                  <c:v>На мнението на жители на други региони, в които вече е имало добив на такива суровини</c:v>
                </c:pt>
                <c:pt idx="2">
                  <c:v>На мнението на еколози, представители на зелените организации</c:v>
                </c:pt>
                <c:pt idx="3">
                  <c:v>На мнението на местните власти – кмет, еколог на общината</c:v>
                </c:pt>
                <c:pt idx="4">
                  <c:v>На мнението на представители на добивните фирми</c:v>
                </c:pt>
                <c:pt idx="5">
                  <c:v>На мнението на представители на проучвателните фирми</c:v>
                </c:pt>
                <c:pt idx="6">
                  <c:v>На мнението на близки, познати, приятели</c:v>
                </c:pt>
              </c:strCache>
            </c:strRef>
          </c:cat>
          <c:val>
            <c:numRef>
              <c:f>Sheet1!$L$3149:$L$3155</c:f>
              <c:numCache>
                <c:formatCode>General</c:formatCode>
                <c:ptCount val="7"/>
                <c:pt idx="0">
                  <c:v>32.1</c:v>
                </c:pt>
                <c:pt idx="1">
                  <c:v>33.6</c:v>
                </c:pt>
                <c:pt idx="2">
                  <c:v>34.4</c:v>
                </c:pt>
                <c:pt idx="3">
                  <c:v>26.9</c:v>
                </c:pt>
                <c:pt idx="4">
                  <c:v>20.100000000000001</c:v>
                </c:pt>
                <c:pt idx="5">
                  <c:v>22.7</c:v>
                </c:pt>
                <c:pt idx="6">
                  <c:v>39.299999999999997</c:v>
                </c:pt>
              </c:numCache>
            </c:numRef>
          </c:val>
          <c:extLst>
            <c:ext xmlns:c16="http://schemas.microsoft.com/office/drawing/2014/chart" uri="{C3380CC4-5D6E-409C-BE32-E72D297353CC}">
              <c16:uniqueId val="{00000001-0681-481B-89B5-FB69B48D2E9D}"/>
            </c:ext>
          </c:extLst>
        </c:ser>
        <c:ser>
          <c:idx val="2"/>
          <c:order val="2"/>
          <c:tx>
            <c:strRef>
              <c:f>Sheet1!$M$3148</c:f>
              <c:strCache>
                <c:ptCount val="1"/>
                <c:pt idx="0">
                  <c:v>В малка степен</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Sheet1!$J$3149:$J$3155</c:f>
              <c:strCache>
                <c:ptCount val="7"/>
                <c:pt idx="0">
                  <c:v>На мнението на учени експерти</c:v>
                </c:pt>
                <c:pt idx="1">
                  <c:v>На мнението на жители на други региони, в които вече е имало добив на такива суровини</c:v>
                </c:pt>
                <c:pt idx="2">
                  <c:v>На мнението на еколози, представители на зелените организации</c:v>
                </c:pt>
                <c:pt idx="3">
                  <c:v>На мнението на местните власти – кмет, еколог на общината</c:v>
                </c:pt>
                <c:pt idx="4">
                  <c:v>На мнението на представители на добивните фирми</c:v>
                </c:pt>
                <c:pt idx="5">
                  <c:v>На мнението на представители на проучвателните фирми</c:v>
                </c:pt>
                <c:pt idx="6">
                  <c:v>На мнението на близки, познати, приятели</c:v>
                </c:pt>
              </c:strCache>
            </c:strRef>
          </c:cat>
          <c:val>
            <c:numRef>
              <c:f>Sheet1!$M$3149:$M$3155</c:f>
              <c:numCache>
                <c:formatCode>General</c:formatCode>
                <c:ptCount val="7"/>
                <c:pt idx="0">
                  <c:v>11.4</c:v>
                </c:pt>
                <c:pt idx="1">
                  <c:v>12.1</c:v>
                </c:pt>
                <c:pt idx="2">
                  <c:v>14.6</c:v>
                </c:pt>
                <c:pt idx="3">
                  <c:v>22.9</c:v>
                </c:pt>
                <c:pt idx="4">
                  <c:v>24.1</c:v>
                </c:pt>
                <c:pt idx="5">
                  <c:v>26.1</c:v>
                </c:pt>
                <c:pt idx="6">
                  <c:v>15</c:v>
                </c:pt>
              </c:numCache>
            </c:numRef>
          </c:val>
          <c:extLst>
            <c:ext xmlns:c16="http://schemas.microsoft.com/office/drawing/2014/chart" uri="{C3380CC4-5D6E-409C-BE32-E72D297353CC}">
              <c16:uniqueId val="{00000002-0681-481B-89B5-FB69B48D2E9D}"/>
            </c:ext>
          </c:extLst>
        </c:ser>
        <c:ser>
          <c:idx val="3"/>
          <c:order val="3"/>
          <c:tx>
            <c:strRef>
              <c:f>Sheet1!$N$3148</c:f>
              <c:strCache>
                <c:ptCount val="1"/>
                <c:pt idx="0">
                  <c:v>Изобщо няма да се доверя</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Sheet1!$J$3149:$J$3155</c:f>
              <c:strCache>
                <c:ptCount val="7"/>
                <c:pt idx="0">
                  <c:v>На мнението на учени експерти</c:v>
                </c:pt>
                <c:pt idx="1">
                  <c:v>На мнението на жители на други региони, в които вече е имало добив на такива суровини</c:v>
                </c:pt>
                <c:pt idx="2">
                  <c:v>На мнението на еколози, представители на зелените организации</c:v>
                </c:pt>
                <c:pt idx="3">
                  <c:v>На мнението на местните власти – кмет, еколог на общината</c:v>
                </c:pt>
                <c:pt idx="4">
                  <c:v>На мнението на представители на добивните фирми</c:v>
                </c:pt>
                <c:pt idx="5">
                  <c:v>На мнението на представители на проучвателните фирми</c:v>
                </c:pt>
                <c:pt idx="6">
                  <c:v>На мнението на близки, познати, приятели</c:v>
                </c:pt>
              </c:strCache>
            </c:strRef>
          </c:cat>
          <c:val>
            <c:numRef>
              <c:f>Sheet1!$N$3149:$N$3155</c:f>
              <c:numCache>
                <c:formatCode>General</c:formatCode>
                <c:ptCount val="7"/>
                <c:pt idx="0">
                  <c:v>6.6</c:v>
                </c:pt>
                <c:pt idx="1">
                  <c:v>3.7</c:v>
                </c:pt>
                <c:pt idx="2">
                  <c:v>9.1</c:v>
                </c:pt>
                <c:pt idx="3">
                  <c:v>24.4</c:v>
                </c:pt>
                <c:pt idx="4">
                  <c:v>37.9</c:v>
                </c:pt>
                <c:pt idx="5">
                  <c:v>31.7</c:v>
                </c:pt>
                <c:pt idx="6">
                  <c:v>9.6999999999999993</c:v>
                </c:pt>
              </c:numCache>
            </c:numRef>
          </c:val>
          <c:extLst>
            <c:ext xmlns:c16="http://schemas.microsoft.com/office/drawing/2014/chart" uri="{C3380CC4-5D6E-409C-BE32-E72D297353CC}">
              <c16:uniqueId val="{00000003-0681-481B-89B5-FB69B48D2E9D}"/>
            </c:ext>
          </c:extLst>
        </c:ser>
        <c:ser>
          <c:idx val="4"/>
          <c:order val="4"/>
          <c:tx>
            <c:strRef>
              <c:f>Sheet1!$O$3148</c:f>
              <c:strCache>
                <c:ptCount val="1"/>
                <c:pt idx="0">
                  <c:v>Затруднявам се да преценя</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Sheet1!$J$3149:$J$3155</c:f>
              <c:strCache>
                <c:ptCount val="7"/>
                <c:pt idx="0">
                  <c:v>На мнението на учени експерти</c:v>
                </c:pt>
                <c:pt idx="1">
                  <c:v>На мнението на жители на други региони, в които вече е имало добив на такива суровини</c:v>
                </c:pt>
                <c:pt idx="2">
                  <c:v>На мнението на еколози, представители на зелените организации</c:v>
                </c:pt>
                <c:pt idx="3">
                  <c:v>На мнението на местните власти – кмет, еколог на общината</c:v>
                </c:pt>
                <c:pt idx="4">
                  <c:v>На мнението на представители на добивните фирми</c:v>
                </c:pt>
                <c:pt idx="5">
                  <c:v>На мнението на представители на проучвателните фирми</c:v>
                </c:pt>
                <c:pt idx="6">
                  <c:v>На мнението на близки, познати, приятели</c:v>
                </c:pt>
              </c:strCache>
            </c:strRef>
          </c:cat>
          <c:val>
            <c:numRef>
              <c:f>Sheet1!$O$3149:$O$3155</c:f>
              <c:numCache>
                <c:formatCode>General</c:formatCode>
                <c:ptCount val="7"/>
                <c:pt idx="0">
                  <c:v>5.5</c:v>
                </c:pt>
                <c:pt idx="1">
                  <c:v>6</c:v>
                </c:pt>
                <c:pt idx="2">
                  <c:v>6</c:v>
                </c:pt>
                <c:pt idx="3">
                  <c:v>6.3</c:v>
                </c:pt>
                <c:pt idx="4">
                  <c:v>6.2</c:v>
                </c:pt>
                <c:pt idx="5">
                  <c:v>6.6</c:v>
                </c:pt>
                <c:pt idx="6">
                  <c:v>9.6</c:v>
                </c:pt>
              </c:numCache>
            </c:numRef>
          </c:val>
          <c:extLst>
            <c:ext xmlns:c16="http://schemas.microsoft.com/office/drawing/2014/chart" uri="{C3380CC4-5D6E-409C-BE32-E72D297353CC}">
              <c16:uniqueId val="{00000004-0681-481B-89B5-FB69B48D2E9D}"/>
            </c:ext>
          </c:extLst>
        </c:ser>
        <c:dLbls>
          <c:dLblPos val="outEnd"/>
          <c:showLegendKey val="0"/>
          <c:showVal val="1"/>
          <c:showCatName val="0"/>
          <c:showSerName val="0"/>
          <c:showPercent val="0"/>
          <c:showBubbleSize val="0"/>
        </c:dLbls>
        <c:gapWidth val="182"/>
        <c:axId val="798331456"/>
        <c:axId val="798323296"/>
      </c:barChart>
      <c:catAx>
        <c:axId val="798331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bg-BG"/>
          </a:p>
        </c:txPr>
        <c:crossAx val="798323296"/>
        <c:crosses val="autoZero"/>
        <c:auto val="1"/>
        <c:lblAlgn val="ctr"/>
        <c:lblOffset val="100"/>
        <c:noMultiLvlLbl val="0"/>
      </c:catAx>
      <c:valAx>
        <c:axId val="79832329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798331456"/>
        <c:crosses val="autoZero"/>
        <c:crossBetween val="between"/>
      </c:valAx>
      <c:spPr>
        <a:noFill/>
        <a:ln>
          <a:noFill/>
        </a:ln>
        <a:effectLst/>
      </c:spPr>
    </c:plotArea>
    <c:legend>
      <c:legendPos val="b"/>
      <c:overlay val="0"/>
      <c:spPr>
        <a:noFill/>
        <a:ln>
          <a:solidFill>
            <a:schemeClr val="tx2"/>
          </a:solid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bg-BG"/>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bg-BG" sz="1400" b="1" i="0" u="none" strike="noStrike" baseline="0">
                <a:effectLst/>
              </a:rPr>
              <a:t>Ако във Вашия регион бъдат открити критични и стратегически суровини и се планира да започне добив, </a:t>
            </a:r>
            <a:r>
              <a:rPr lang="bg-BG" sz="1400" b="1" i="0" u="sng" strike="noStrike" baseline="0">
                <a:effectLst/>
              </a:rPr>
              <a:t>на каква добивна фирма</a:t>
            </a:r>
            <a:r>
              <a:rPr lang="bg-BG" sz="1400" b="1" i="0" u="none" strike="noStrike" baseline="0">
                <a:effectLst/>
              </a:rPr>
              <a:t> бихте се доверили повече?</a:t>
            </a:r>
            <a:endParaRPr lang="bg-BG"/>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barChart>
        <c:barDir val="bar"/>
        <c:grouping val="clustered"/>
        <c:varyColors val="0"/>
        <c:ser>
          <c:idx val="0"/>
          <c:order val="0"/>
          <c:tx>
            <c:strRef>
              <c:f>Sheet1!$J$3259</c:f>
              <c:strCache>
                <c:ptCount val="1"/>
                <c:pt idx="0">
                  <c:v>На българска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Sheet1!$K$3259</c:f>
              <c:numCache>
                <c:formatCode>###0.0</c:formatCode>
                <c:ptCount val="1"/>
                <c:pt idx="0">
                  <c:v>26.219512195121951</c:v>
                </c:pt>
              </c:numCache>
            </c:numRef>
          </c:val>
          <c:extLst>
            <c:ext xmlns:c16="http://schemas.microsoft.com/office/drawing/2014/chart" uri="{C3380CC4-5D6E-409C-BE32-E72D297353CC}">
              <c16:uniqueId val="{00000000-1062-4FDF-9FBC-F9FA2FBB0878}"/>
            </c:ext>
          </c:extLst>
        </c:ser>
        <c:ser>
          <c:idx val="1"/>
          <c:order val="1"/>
          <c:tx>
            <c:strRef>
              <c:f>Sheet1!$J$3260</c:f>
              <c:strCache>
                <c:ptCount val="1"/>
                <c:pt idx="0">
                  <c:v>На чуждестранна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Sheet1!$K$3260</c:f>
              <c:numCache>
                <c:formatCode>###0.0</c:formatCode>
                <c:ptCount val="1"/>
                <c:pt idx="0">
                  <c:v>9.3495934959349594</c:v>
                </c:pt>
              </c:numCache>
            </c:numRef>
          </c:val>
          <c:extLst>
            <c:ext xmlns:c16="http://schemas.microsoft.com/office/drawing/2014/chart" uri="{C3380CC4-5D6E-409C-BE32-E72D297353CC}">
              <c16:uniqueId val="{00000001-1062-4FDF-9FBC-F9FA2FBB0878}"/>
            </c:ext>
          </c:extLst>
        </c:ser>
        <c:ser>
          <c:idx val="2"/>
          <c:order val="2"/>
          <c:tx>
            <c:strRef>
              <c:f>Sheet1!$J$3261</c:f>
              <c:strCache>
                <c:ptCount val="1"/>
                <c:pt idx="0">
                  <c:v>Няма значение</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Sheet1!$K$3261</c:f>
              <c:numCache>
                <c:formatCode>###0.0</c:formatCode>
                <c:ptCount val="1"/>
                <c:pt idx="0">
                  <c:v>41.361788617886184</c:v>
                </c:pt>
              </c:numCache>
            </c:numRef>
          </c:val>
          <c:extLst>
            <c:ext xmlns:c16="http://schemas.microsoft.com/office/drawing/2014/chart" uri="{C3380CC4-5D6E-409C-BE32-E72D297353CC}">
              <c16:uniqueId val="{00000002-1062-4FDF-9FBC-F9FA2FBB0878}"/>
            </c:ext>
          </c:extLst>
        </c:ser>
        <c:ser>
          <c:idx val="3"/>
          <c:order val="3"/>
          <c:tx>
            <c:strRef>
              <c:f>Sheet1!$J$3262</c:f>
              <c:strCache>
                <c:ptCount val="1"/>
                <c:pt idx="0">
                  <c:v>Не бих се доверил на никого</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Sheet1!$K$3262</c:f>
              <c:numCache>
                <c:formatCode>###0.0</c:formatCode>
                <c:ptCount val="1"/>
                <c:pt idx="0">
                  <c:v>23.1</c:v>
                </c:pt>
              </c:numCache>
            </c:numRef>
          </c:val>
          <c:extLst>
            <c:ext xmlns:c16="http://schemas.microsoft.com/office/drawing/2014/chart" uri="{C3380CC4-5D6E-409C-BE32-E72D297353CC}">
              <c16:uniqueId val="{00000003-1062-4FDF-9FBC-F9FA2FBB0878}"/>
            </c:ext>
          </c:extLst>
        </c:ser>
        <c:dLbls>
          <c:dLblPos val="outEnd"/>
          <c:showLegendKey val="0"/>
          <c:showVal val="1"/>
          <c:showCatName val="0"/>
          <c:showSerName val="0"/>
          <c:showPercent val="0"/>
          <c:showBubbleSize val="0"/>
        </c:dLbls>
        <c:gapWidth val="182"/>
        <c:axId val="650726400"/>
        <c:axId val="650716800"/>
      </c:barChart>
      <c:catAx>
        <c:axId val="650726400"/>
        <c:scaling>
          <c:orientation val="maxMin"/>
        </c:scaling>
        <c:delete val="1"/>
        <c:axPos val="l"/>
        <c:numFmt formatCode="General" sourceLinked="1"/>
        <c:majorTickMark val="none"/>
        <c:minorTickMark val="none"/>
        <c:tickLblPos val="nextTo"/>
        <c:crossAx val="650716800"/>
        <c:crosses val="autoZero"/>
        <c:auto val="1"/>
        <c:lblAlgn val="ctr"/>
        <c:lblOffset val="100"/>
        <c:noMultiLvlLbl val="0"/>
      </c:catAx>
      <c:valAx>
        <c:axId val="650716800"/>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650726400"/>
        <c:crosses val="autoZero"/>
        <c:crossBetween val="between"/>
      </c:valAx>
      <c:spPr>
        <a:noFill/>
        <a:ln>
          <a:noFill/>
        </a:ln>
        <a:effectLst/>
      </c:spPr>
    </c:plotArea>
    <c:legend>
      <c:legendPos val="b"/>
      <c:overlay val="0"/>
      <c:spPr>
        <a:noFill/>
        <a:ln>
          <a:solidFill>
            <a:schemeClr val="tx2"/>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solidFill>
      <a:schemeClr val="accent6">
        <a:lumMod val="20000"/>
        <a:lumOff val="80000"/>
      </a:schemeClr>
    </a:solidFill>
    <a:ln>
      <a:noFill/>
    </a:ln>
    <a:effectLst/>
  </c:spPr>
  <c:txPr>
    <a:bodyPr/>
    <a:lstStyle/>
    <a:p>
      <a:pPr>
        <a:defRPr/>
      </a:pPr>
      <a:endParaRPr lang="bg-BG"/>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bg-BG" sz="1400" b="1" i="0" u="none" strike="noStrike" baseline="0">
                <a:effectLst/>
              </a:rPr>
              <a:t>Смятате ли, че когато се вземат решения за започване на добив на критични и стратегически суровини в България са намесени </a:t>
            </a:r>
            <a:r>
              <a:rPr lang="bg-BG" sz="1400" b="1" i="0" u="sng" strike="noStrike" baseline="0">
                <a:effectLst/>
              </a:rPr>
              <a:t>чуждестранни интереси</a:t>
            </a:r>
            <a:r>
              <a:rPr lang="bg-BG" sz="1400" b="1" i="0" u="none" strike="noStrike" baseline="0">
                <a:effectLst/>
              </a:rPr>
              <a:t>?</a:t>
            </a:r>
            <a:endParaRPr lang="bg-BG"/>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manualLayout>
          <c:layoutTarget val="inner"/>
          <c:xMode val="edge"/>
          <c:yMode val="edge"/>
          <c:x val="4.0175098106327446E-2"/>
          <c:y val="0.38577732882677279"/>
          <c:w val="0.91415907304571908"/>
          <c:h val="0.32697323884821111"/>
        </c:manualLayout>
      </c:layout>
      <c:barChart>
        <c:barDir val="bar"/>
        <c:grouping val="clustered"/>
        <c:varyColors val="0"/>
        <c:ser>
          <c:idx val="0"/>
          <c:order val="0"/>
          <c:tx>
            <c:strRef>
              <c:f>Sheet1!$J$4372</c:f>
              <c:strCache>
                <c:ptCount val="1"/>
                <c:pt idx="0">
                  <c:v>Да, има намесени интереси на други държави</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Sheet1!$K$4372</c:f>
              <c:numCache>
                <c:formatCode>###0.0</c:formatCode>
                <c:ptCount val="1"/>
                <c:pt idx="0">
                  <c:v>64.398171660741482</c:v>
                </c:pt>
              </c:numCache>
            </c:numRef>
          </c:val>
          <c:extLst>
            <c:ext xmlns:c16="http://schemas.microsoft.com/office/drawing/2014/chart" uri="{C3380CC4-5D6E-409C-BE32-E72D297353CC}">
              <c16:uniqueId val="{00000000-7D39-4D82-B4ED-C56183FB78BA}"/>
            </c:ext>
          </c:extLst>
        </c:ser>
        <c:ser>
          <c:idx val="1"/>
          <c:order val="1"/>
          <c:tx>
            <c:strRef>
              <c:f>Sheet1!$J$4373</c:f>
              <c:strCache>
                <c:ptCount val="1"/>
                <c:pt idx="0">
                  <c:v>Не, няма намесени чуждестранни интереси</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Sheet1!$K$4373</c:f>
              <c:numCache>
                <c:formatCode>###0.0</c:formatCode>
                <c:ptCount val="1"/>
                <c:pt idx="0">
                  <c:v>5.9421025901472833</c:v>
                </c:pt>
              </c:numCache>
            </c:numRef>
          </c:val>
          <c:extLst>
            <c:ext xmlns:c16="http://schemas.microsoft.com/office/drawing/2014/chart" uri="{C3380CC4-5D6E-409C-BE32-E72D297353CC}">
              <c16:uniqueId val="{00000001-7D39-4D82-B4ED-C56183FB78BA}"/>
            </c:ext>
          </c:extLst>
        </c:ser>
        <c:ser>
          <c:idx val="2"/>
          <c:order val="2"/>
          <c:tx>
            <c:strRef>
              <c:f>Sheet1!$J$4374</c:f>
              <c:strCache>
                <c:ptCount val="1"/>
                <c:pt idx="0">
                  <c:v>Не, няма намесени чуждестранни интереси</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Sheet1!$K$4374</c:f>
              <c:numCache>
                <c:formatCode>###0.0</c:formatCode>
                <c:ptCount val="1"/>
                <c:pt idx="0">
                  <c:v>5.4850177755205687</c:v>
                </c:pt>
              </c:numCache>
            </c:numRef>
          </c:val>
          <c:extLst>
            <c:ext xmlns:c16="http://schemas.microsoft.com/office/drawing/2014/chart" uri="{C3380CC4-5D6E-409C-BE32-E72D297353CC}">
              <c16:uniqueId val="{00000002-7D39-4D82-B4ED-C56183FB78BA}"/>
            </c:ext>
          </c:extLst>
        </c:ser>
        <c:ser>
          <c:idx val="3"/>
          <c:order val="3"/>
          <c:tx>
            <c:strRef>
              <c:f>Sheet1!$J$4375</c:f>
              <c:strCache>
                <c:ptCount val="1"/>
                <c:pt idx="0">
                  <c:v>Друго</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Sheet1!$K$4375</c:f>
              <c:numCache>
                <c:formatCode>###0.0</c:formatCode>
                <c:ptCount val="1"/>
                <c:pt idx="0">
                  <c:v>0.3</c:v>
                </c:pt>
              </c:numCache>
            </c:numRef>
          </c:val>
          <c:extLst>
            <c:ext xmlns:c16="http://schemas.microsoft.com/office/drawing/2014/chart" uri="{C3380CC4-5D6E-409C-BE32-E72D297353CC}">
              <c16:uniqueId val="{00000003-7D39-4D82-B4ED-C56183FB78BA}"/>
            </c:ext>
          </c:extLst>
        </c:ser>
        <c:ser>
          <c:idx val="4"/>
          <c:order val="4"/>
          <c:tx>
            <c:strRef>
              <c:f>Sheet1!$J$4376</c:f>
              <c:strCache>
                <c:ptCount val="1"/>
                <c:pt idx="0">
                  <c:v>Нямам представа</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Sheet1!$K$4376</c:f>
              <c:numCache>
                <c:formatCode>###0.0</c:formatCode>
                <c:ptCount val="1"/>
                <c:pt idx="0">
                  <c:v>23.920771965464702</c:v>
                </c:pt>
              </c:numCache>
            </c:numRef>
          </c:val>
          <c:extLst>
            <c:ext xmlns:c16="http://schemas.microsoft.com/office/drawing/2014/chart" uri="{C3380CC4-5D6E-409C-BE32-E72D297353CC}">
              <c16:uniqueId val="{00000004-7D39-4D82-B4ED-C56183FB78BA}"/>
            </c:ext>
          </c:extLst>
        </c:ser>
        <c:dLbls>
          <c:dLblPos val="outEnd"/>
          <c:showLegendKey val="0"/>
          <c:showVal val="1"/>
          <c:showCatName val="0"/>
          <c:showSerName val="0"/>
          <c:showPercent val="0"/>
          <c:showBubbleSize val="0"/>
        </c:dLbls>
        <c:gapWidth val="182"/>
        <c:axId val="783959088"/>
        <c:axId val="783958608"/>
      </c:barChart>
      <c:catAx>
        <c:axId val="783959088"/>
        <c:scaling>
          <c:orientation val="maxMin"/>
        </c:scaling>
        <c:delete val="1"/>
        <c:axPos val="l"/>
        <c:numFmt formatCode="General" sourceLinked="1"/>
        <c:majorTickMark val="none"/>
        <c:minorTickMark val="none"/>
        <c:tickLblPos val="nextTo"/>
        <c:crossAx val="783958608"/>
        <c:crosses val="autoZero"/>
        <c:auto val="1"/>
        <c:lblAlgn val="ctr"/>
        <c:lblOffset val="100"/>
        <c:noMultiLvlLbl val="0"/>
      </c:catAx>
      <c:valAx>
        <c:axId val="783958608"/>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783959088"/>
        <c:crosses val="autoZero"/>
        <c:crossBetween val="between"/>
      </c:valAx>
      <c:spPr>
        <a:noFill/>
        <a:ln>
          <a:noFill/>
        </a:ln>
        <a:effectLst/>
      </c:spPr>
    </c:plotArea>
    <c:legend>
      <c:legendPos val="b"/>
      <c:layout>
        <c:manualLayout>
          <c:xMode val="edge"/>
          <c:yMode val="edge"/>
          <c:x val="6.8855234976387153E-2"/>
          <c:y val="0.77029590993081565"/>
          <c:w val="0.79967574424754173"/>
          <c:h val="0.20668595316685159"/>
        </c:manualLayout>
      </c:layout>
      <c:overlay val="0"/>
      <c:spPr>
        <a:noFill/>
        <a:ln>
          <a:solidFill>
            <a:schemeClr val="tx2"/>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solidFill>
      <a:schemeClr val="accent6">
        <a:lumMod val="20000"/>
        <a:lumOff val="80000"/>
      </a:schemeClr>
    </a:solidFill>
    <a:ln>
      <a:noFill/>
    </a:ln>
    <a:effectLst/>
  </c:spPr>
  <c:txPr>
    <a:bodyPr/>
    <a:lstStyle/>
    <a:p>
      <a:pPr>
        <a:defRPr/>
      </a:pPr>
      <a:endParaRPr lang="bg-BG"/>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bg-BG" sz="1400" b="1" i="0" u="none" strike="noStrike" baseline="0">
                <a:effectLst/>
              </a:rPr>
              <a:t>Как оценявате общо </a:t>
            </a:r>
            <a:r>
              <a:rPr lang="bg-BG" sz="1400" b="1" i="0" u="sng" strike="noStrike" baseline="0">
                <a:effectLst/>
              </a:rPr>
              <a:t>капацитета на България</a:t>
            </a:r>
            <a:r>
              <a:rPr lang="bg-BG" sz="1400" b="1" i="0" u="none" strike="noStrike" baseline="0">
                <a:effectLst/>
              </a:rPr>
              <a:t> да развива добивна промишленост?</a:t>
            </a:r>
            <a:endParaRPr lang="bg-BG"/>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barChart>
        <c:barDir val="bar"/>
        <c:grouping val="clustered"/>
        <c:varyColors val="0"/>
        <c:ser>
          <c:idx val="0"/>
          <c:order val="0"/>
          <c:tx>
            <c:strRef>
              <c:f>Sheet1!$J$4385</c:f>
              <c:strCache>
                <c:ptCount val="1"/>
                <c:pt idx="0">
                  <c:v>България има голям капацитет, страната е богата на минерални суровини</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Sheet1!$K$4385</c:f>
              <c:numCache>
                <c:formatCode>###0.0</c:formatCode>
                <c:ptCount val="1"/>
                <c:pt idx="0">
                  <c:v>30.733709594663932</c:v>
                </c:pt>
              </c:numCache>
            </c:numRef>
          </c:val>
          <c:extLst>
            <c:ext xmlns:c16="http://schemas.microsoft.com/office/drawing/2014/chart" uri="{C3380CC4-5D6E-409C-BE32-E72D297353CC}">
              <c16:uniqueId val="{00000000-34CF-4E2E-A524-6579D593766A}"/>
            </c:ext>
          </c:extLst>
        </c:ser>
        <c:ser>
          <c:idx val="1"/>
          <c:order val="1"/>
          <c:tx>
            <c:strRef>
              <c:f>Sheet1!$J$4386</c:f>
              <c:strCache>
                <c:ptCount val="1"/>
                <c:pt idx="0">
                  <c:v>България има среден капацитет, имаме минерални суровини, но не са много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Sheet1!$K$4386</c:f>
              <c:numCache>
                <c:formatCode>###0.0</c:formatCode>
                <c:ptCount val="1"/>
                <c:pt idx="0">
                  <c:v>28.322216521292969</c:v>
                </c:pt>
              </c:numCache>
            </c:numRef>
          </c:val>
          <c:extLst>
            <c:ext xmlns:c16="http://schemas.microsoft.com/office/drawing/2014/chart" uri="{C3380CC4-5D6E-409C-BE32-E72D297353CC}">
              <c16:uniqueId val="{00000001-34CF-4E2E-A524-6579D593766A}"/>
            </c:ext>
          </c:extLst>
        </c:ser>
        <c:ser>
          <c:idx val="2"/>
          <c:order val="2"/>
          <c:tx>
            <c:strRef>
              <c:f>Sheet1!$J$4387</c:f>
              <c:strCache>
                <c:ptCount val="1"/>
                <c:pt idx="0">
                  <c:v>България има ограничен капацитет, имаме много малко минерални суровини</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Sheet1!$K$4387</c:f>
              <c:numCache>
                <c:formatCode>###0.0</c:formatCode>
                <c:ptCount val="1"/>
                <c:pt idx="0">
                  <c:v>12.262698819907646</c:v>
                </c:pt>
              </c:numCache>
            </c:numRef>
          </c:val>
          <c:extLst>
            <c:ext xmlns:c16="http://schemas.microsoft.com/office/drawing/2014/chart" uri="{C3380CC4-5D6E-409C-BE32-E72D297353CC}">
              <c16:uniqueId val="{00000002-34CF-4E2E-A524-6579D593766A}"/>
            </c:ext>
          </c:extLst>
        </c:ser>
        <c:ser>
          <c:idx val="3"/>
          <c:order val="3"/>
          <c:tx>
            <c:strRef>
              <c:f>Sheet1!$J$4388</c:f>
              <c:strCache>
                <c:ptCount val="1"/>
                <c:pt idx="0">
                  <c:v>България няма капацитет да развива добивна промишленост</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Sheet1!$K$4388</c:f>
              <c:numCache>
                <c:formatCode>###0.0</c:formatCode>
                <c:ptCount val="1"/>
                <c:pt idx="0">
                  <c:v>2.3601847101077476</c:v>
                </c:pt>
              </c:numCache>
            </c:numRef>
          </c:val>
          <c:extLst>
            <c:ext xmlns:c16="http://schemas.microsoft.com/office/drawing/2014/chart" uri="{C3380CC4-5D6E-409C-BE32-E72D297353CC}">
              <c16:uniqueId val="{00000003-34CF-4E2E-A524-6579D593766A}"/>
            </c:ext>
          </c:extLst>
        </c:ser>
        <c:ser>
          <c:idx val="4"/>
          <c:order val="4"/>
          <c:tx>
            <c:strRef>
              <c:f>Sheet1!$J$4389</c:f>
              <c:strCache>
                <c:ptCount val="1"/>
                <c:pt idx="0">
                  <c:v>Нямам представа/ затруднявам се да преценя</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Sheet1!$K$4389</c:f>
              <c:numCache>
                <c:formatCode>###0.0</c:formatCode>
                <c:ptCount val="1"/>
                <c:pt idx="0">
                  <c:v>26.269881990764492</c:v>
                </c:pt>
              </c:numCache>
            </c:numRef>
          </c:val>
          <c:extLst>
            <c:ext xmlns:c16="http://schemas.microsoft.com/office/drawing/2014/chart" uri="{C3380CC4-5D6E-409C-BE32-E72D297353CC}">
              <c16:uniqueId val="{00000004-34CF-4E2E-A524-6579D593766A}"/>
            </c:ext>
          </c:extLst>
        </c:ser>
        <c:dLbls>
          <c:dLblPos val="outEnd"/>
          <c:showLegendKey val="0"/>
          <c:showVal val="1"/>
          <c:showCatName val="0"/>
          <c:showSerName val="0"/>
          <c:showPercent val="0"/>
          <c:showBubbleSize val="0"/>
        </c:dLbls>
        <c:gapWidth val="182"/>
        <c:axId val="650726880"/>
        <c:axId val="650731200"/>
      </c:barChart>
      <c:catAx>
        <c:axId val="650726880"/>
        <c:scaling>
          <c:orientation val="maxMin"/>
        </c:scaling>
        <c:delete val="1"/>
        <c:axPos val="l"/>
        <c:numFmt formatCode="General" sourceLinked="1"/>
        <c:majorTickMark val="none"/>
        <c:minorTickMark val="none"/>
        <c:tickLblPos val="nextTo"/>
        <c:crossAx val="650731200"/>
        <c:crosses val="autoZero"/>
        <c:auto val="1"/>
        <c:lblAlgn val="ctr"/>
        <c:lblOffset val="100"/>
        <c:noMultiLvlLbl val="0"/>
      </c:catAx>
      <c:valAx>
        <c:axId val="650731200"/>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650726880"/>
        <c:crosses val="autoZero"/>
        <c:crossBetween val="between"/>
      </c:valAx>
      <c:spPr>
        <a:noFill/>
        <a:ln>
          <a:noFill/>
        </a:ln>
        <a:effectLst/>
      </c:spPr>
    </c:plotArea>
    <c:legend>
      <c:legendPos val="b"/>
      <c:overlay val="0"/>
      <c:spPr>
        <a:noFill/>
        <a:ln>
          <a:solidFill>
            <a:schemeClr val="tx2"/>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solidFill>
      <a:schemeClr val="accent6">
        <a:lumMod val="20000"/>
        <a:lumOff val="80000"/>
      </a:schemeClr>
    </a:solidFill>
    <a:ln>
      <a:noFill/>
    </a:ln>
    <a:effectLst/>
  </c:spPr>
  <c:txPr>
    <a:bodyPr/>
    <a:lstStyle/>
    <a:p>
      <a:pPr>
        <a:defRPr/>
      </a:pPr>
      <a:endParaRPr lang="bg-BG"/>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bg-BG" sz="1400" b="1" i="0" u="none" strike="noStrike" baseline="0">
                <a:effectLst/>
              </a:rPr>
              <a:t>Одобрявате ли:</a:t>
            </a:r>
            <a:endParaRPr lang="bg-BG"/>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barChart>
        <c:barDir val="bar"/>
        <c:grouping val="clustered"/>
        <c:varyColors val="0"/>
        <c:ser>
          <c:idx val="0"/>
          <c:order val="0"/>
          <c:tx>
            <c:strRef>
              <c:f>Sheet1!$K$4563</c:f>
              <c:strCache>
                <c:ptCount val="1"/>
                <c:pt idx="0">
                  <c:v>Да</c:v>
                </c:pt>
              </c:strCache>
            </c:strRef>
          </c:tx>
          <c:spPr>
            <a:solidFill>
              <a:schemeClr val="accent1"/>
            </a:solidFill>
            <a:ln>
              <a:noFill/>
            </a:ln>
            <a:effectLst/>
          </c:spPr>
          <c:invertIfNegative val="0"/>
          <c:dLbls>
            <c:dLbl>
              <c:idx val="4"/>
              <c:tx>
                <c:rich>
                  <a:bodyPr/>
                  <a:lstStyle/>
                  <a:p>
                    <a:fld id="{EF19C737-6B08-42CF-A8D9-7E5CBF7CC72B}" type="VALUE">
                      <a:rPr lang="en-US" smtClean="0"/>
                      <a:pPr/>
                      <a:t>[СТОЙНОСТ]</a:t>
                    </a:fld>
                    <a:r>
                      <a:rPr lang="en-US"/>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750-4998-A190-53B9734D81AA}"/>
                </c:ext>
              </c:extLst>
            </c:dLbl>
            <c:dLbl>
              <c:idx val="6"/>
              <c:tx>
                <c:rich>
                  <a:bodyPr/>
                  <a:lstStyle/>
                  <a:p>
                    <a:fld id="{CA04A4D0-A25A-4E2F-9357-351886618C9C}" type="VALUE">
                      <a:rPr lang="en-US" smtClean="0"/>
                      <a:pPr/>
                      <a:t>[СТОЙНОСТ]</a:t>
                    </a:fld>
                    <a:r>
                      <a:rPr lang="en-US"/>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50-4998-A190-53B9734D81AA}"/>
                </c:ext>
              </c:extLst>
            </c:dLbl>
            <c:dLbl>
              <c:idx val="7"/>
              <c:tx>
                <c:rich>
                  <a:bodyPr/>
                  <a:lstStyle/>
                  <a:p>
                    <a:fld id="{8D2C3874-AACE-48EA-AB88-0B60C7A19B58}" type="VALUE">
                      <a:rPr lang="en-US" smtClean="0"/>
                      <a:pPr/>
                      <a:t>[СТОЙНОСТ]</a:t>
                    </a:fld>
                    <a:r>
                      <a:rPr lang="en-US"/>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750-4998-A190-53B9734D81A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Sheet1!$J$4564:$J$4571</c:f>
              <c:strCache>
                <c:ptCount val="8"/>
                <c:pt idx="0">
                  <c:v>Провеждането на проучвания с цел установяване на нови местонаходища и капацитета на съществуващи местонаходища на критични и стратегически суровини</c:v>
                </c:pt>
                <c:pt idx="1">
                  <c:v>Извършването на експерименти с цел развитие на иновации и нови технологии в добив и преработка на критични  и стратегически суровини</c:v>
                </c:pt>
                <c:pt idx="2">
                  <c:v>Провеждането на информационни кампании сред населението, посветени на значението на критични и стратегически суровини за държавата и бизнеса</c:v>
                </c:pt>
                <c:pt idx="3">
                  <c:v>Провеждането на разяснителни кампании от страна на бизнеса и контролните органи за процесите и технологиите за добив и преработка на критични и стратегически суровини и за управлението на рисковете, свързани с тези дейности</c:v>
                </c:pt>
                <c:pt idx="4">
                  <c:v>Разширяването на учебното съдържание, посветено на наличие и добив на подземни богатства в начално и средно образование</c:v>
                </c:pt>
                <c:pt idx="5">
                  <c:v>Разкриването на повече профилирани паралелки в средното образование за нуждите на минно-добивния и преработвателен бранш</c:v>
                </c:pt>
                <c:pt idx="6">
                  <c:v>Разширяването на съществуващите университетски и докторантски програми, захранващи с кадри минно-добивния и преработвателен бранш</c:v>
                </c:pt>
                <c:pt idx="7">
                  <c:v>Създаването на Национална геоложка служба</c:v>
                </c:pt>
              </c:strCache>
            </c:strRef>
          </c:cat>
          <c:val>
            <c:numRef>
              <c:f>Sheet1!$K$4564:$K$4571</c:f>
              <c:numCache>
                <c:formatCode>General</c:formatCode>
                <c:ptCount val="8"/>
                <c:pt idx="0">
                  <c:v>65.3</c:v>
                </c:pt>
                <c:pt idx="1">
                  <c:v>46.6</c:v>
                </c:pt>
                <c:pt idx="2">
                  <c:v>72.2</c:v>
                </c:pt>
                <c:pt idx="3">
                  <c:v>70.900000000000006</c:v>
                </c:pt>
                <c:pt idx="4">
                  <c:v>54</c:v>
                </c:pt>
                <c:pt idx="5">
                  <c:v>55.2</c:v>
                </c:pt>
                <c:pt idx="6">
                  <c:v>54</c:v>
                </c:pt>
                <c:pt idx="7">
                  <c:v>58</c:v>
                </c:pt>
              </c:numCache>
            </c:numRef>
          </c:val>
          <c:extLst>
            <c:ext xmlns:c16="http://schemas.microsoft.com/office/drawing/2014/chart" uri="{C3380CC4-5D6E-409C-BE32-E72D297353CC}">
              <c16:uniqueId val="{00000000-8475-45B1-A174-0606E1257241}"/>
            </c:ext>
          </c:extLst>
        </c:ser>
        <c:ser>
          <c:idx val="1"/>
          <c:order val="1"/>
          <c:tx>
            <c:strRef>
              <c:f>Sheet1!$L$4563</c:f>
              <c:strCache>
                <c:ptCount val="1"/>
                <c:pt idx="0">
                  <c:v>Не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Sheet1!$J$4564:$J$4571</c:f>
              <c:strCache>
                <c:ptCount val="8"/>
                <c:pt idx="0">
                  <c:v>Провеждането на проучвания с цел установяване на нови местонаходища и капацитета на съществуващи местонаходища на критични и стратегически суровини</c:v>
                </c:pt>
                <c:pt idx="1">
                  <c:v>Извършването на експерименти с цел развитие на иновации и нови технологии в добив и преработка на критични  и стратегически суровини</c:v>
                </c:pt>
                <c:pt idx="2">
                  <c:v>Провеждането на информационни кампании сред населението, посветени на значението на критични и стратегически суровини за държавата и бизнеса</c:v>
                </c:pt>
                <c:pt idx="3">
                  <c:v>Провеждането на разяснителни кампании от страна на бизнеса и контролните органи за процесите и технологиите за добив и преработка на критични и стратегически суровини и за управлението на рисковете, свързани с тези дейности</c:v>
                </c:pt>
                <c:pt idx="4">
                  <c:v>Разширяването на учебното съдържание, посветено на наличие и добив на подземни богатства в начално и средно образование</c:v>
                </c:pt>
                <c:pt idx="5">
                  <c:v>Разкриването на повече профилирани паралелки в средното образование за нуждите на минно-добивния и преработвателен бранш</c:v>
                </c:pt>
                <c:pt idx="6">
                  <c:v>Разширяването на съществуващите университетски и докторантски програми, захранващи с кадри минно-добивния и преработвателен бранш</c:v>
                </c:pt>
                <c:pt idx="7">
                  <c:v>Създаването на Национална геоложка служба</c:v>
                </c:pt>
              </c:strCache>
            </c:strRef>
          </c:cat>
          <c:val>
            <c:numRef>
              <c:f>Sheet1!$L$4564:$L$4571</c:f>
              <c:numCache>
                <c:formatCode>General</c:formatCode>
                <c:ptCount val="8"/>
                <c:pt idx="0">
                  <c:v>16.8</c:v>
                </c:pt>
                <c:pt idx="1">
                  <c:v>31.9</c:v>
                </c:pt>
                <c:pt idx="2">
                  <c:v>12.5</c:v>
                </c:pt>
                <c:pt idx="3">
                  <c:v>13.3</c:v>
                </c:pt>
                <c:pt idx="4">
                  <c:v>21.9</c:v>
                </c:pt>
                <c:pt idx="5">
                  <c:v>18.5</c:v>
                </c:pt>
                <c:pt idx="6">
                  <c:v>15.8</c:v>
                </c:pt>
                <c:pt idx="7">
                  <c:v>11.5</c:v>
                </c:pt>
              </c:numCache>
            </c:numRef>
          </c:val>
          <c:extLst>
            <c:ext xmlns:c16="http://schemas.microsoft.com/office/drawing/2014/chart" uri="{C3380CC4-5D6E-409C-BE32-E72D297353CC}">
              <c16:uniqueId val="{00000001-8475-45B1-A174-0606E1257241}"/>
            </c:ext>
          </c:extLst>
        </c:ser>
        <c:ser>
          <c:idx val="2"/>
          <c:order val="2"/>
          <c:tx>
            <c:strRef>
              <c:f>Sheet1!$M$4563</c:f>
              <c:strCache>
                <c:ptCount val="1"/>
                <c:pt idx="0">
                  <c:v>Затруднявам се да преценя</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Sheet1!$J$4564:$J$4571</c:f>
              <c:strCache>
                <c:ptCount val="8"/>
                <c:pt idx="0">
                  <c:v>Провеждането на проучвания с цел установяване на нови местонаходища и капацитета на съществуващи местонаходища на критични и стратегически суровини</c:v>
                </c:pt>
                <c:pt idx="1">
                  <c:v>Извършването на експерименти с цел развитие на иновации и нови технологии в добив и преработка на критични  и стратегически суровини</c:v>
                </c:pt>
                <c:pt idx="2">
                  <c:v>Провеждането на информационни кампании сред населението, посветени на значението на критични и стратегически суровини за държавата и бизнеса</c:v>
                </c:pt>
                <c:pt idx="3">
                  <c:v>Провеждането на разяснителни кампании от страна на бизнеса и контролните органи за процесите и технологиите за добив и преработка на критични и стратегически суровини и за управлението на рисковете, свързани с тези дейности</c:v>
                </c:pt>
                <c:pt idx="4">
                  <c:v>Разширяването на учебното съдържание, посветено на наличие и добив на подземни богатства в начално и средно образование</c:v>
                </c:pt>
                <c:pt idx="5">
                  <c:v>Разкриването на повече профилирани паралелки в средното образование за нуждите на минно-добивния и преработвателен бранш</c:v>
                </c:pt>
                <c:pt idx="6">
                  <c:v>Разширяването на съществуващите университетски и докторантски програми, захранващи с кадри минно-добивния и преработвателен бранш</c:v>
                </c:pt>
                <c:pt idx="7">
                  <c:v>Създаването на Национална геоложка служба</c:v>
                </c:pt>
              </c:strCache>
            </c:strRef>
          </c:cat>
          <c:val>
            <c:numRef>
              <c:f>Sheet1!$M$4564:$M$4571</c:f>
              <c:numCache>
                <c:formatCode>General</c:formatCode>
                <c:ptCount val="8"/>
                <c:pt idx="0">
                  <c:v>17.899999999999999</c:v>
                </c:pt>
                <c:pt idx="1">
                  <c:v>21.5</c:v>
                </c:pt>
                <c:pt idx="2">
                  <c:v>15.3</c:v>
                </c:pt>
                <c:pt idx="3">
                  <c:v>15.8</c:v>
                </c:pt>
                <c:pt idx="4">
                  <c:v>24.1</c:v>
                </c:pt>
                <c:pt idx="5">
                  <c:v>26.3</c:v>
                </c:pt>
                <c:pt idx="6">
                  <c:v>30.2</c:v>
                </c:pt>
                <c:pt idx="7">
                  <c:v>30.5</c:v>
                </c:pt>
              </c:numCache>
            </c:numRef>
          </c:val>
          <c:extLst>
            <c:ext xmlns:c16="http://schemas.microsoft.com/office/drawing/2014/chart" uri="{C3380CC4-5D6E-409C-BE32-E72D297353CC}">
              <c16:uniqueId val="{00000002-8475-45B1-A174-0606E1257241}"/>
            </c:ext>
          </c:extLst>
        </c:ser>
        <c:dLbls>
          <c:dLblPos val="outEnd"/>
          <c:showLegendKey val="0"/>
          <c:showVal val="1"/>
          <c:showCatName val="0"/>
          <c:showSerName val="0"/>
          <c:showPercent val="0"/>
          <c:showBubbleSize val="0"/>
        </c:dLbls>
        <c:gapWidth val="182"/>
        <c:axId val="783974448"/>
        <c:axId val="783958128"/>
      </c:barChart>
      <c:catAx>
        <c:axId val="783974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bg-BG"/>
          </a:p>
        </c:txPr>
        <c:crossAx val="783958128"/>
        <c:crosses val="autoZero"/>
        <c:auto val="1"/>
        <c:lblAlgn val="ctr"/>
        <c:lblOffset val="100"/>
        <c:noMultiLvlLbl val="0"/>
      </c:catAx>
      <c:valAx>
        <c:axId val="78395812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783974448"/>
        <c:crosses val="autoZero"/>
        <c:crossBetween val="between"/>
      </c:valAx>
      <c:spPr>
        <a:noFill/>
        <a:ln>
          <a:noFill/>
        </a:ln>
        <a:effectLst/>
      </c:spPr>
    </c:plotArea>
    <c:legend>
      <c:legendPos val="b"/>
      <c:overlay val="0"/>
      <c:spPr>
        <a:noFill/>
        <a:ln>
          <a:solidFill>
            <a:schemeClr val="tx2"/>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bg-BG"/>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bg-BG" sz="1400" b="1" i="0" u="none" strike="noStrike" baseline="0">
                <a:effectLst/>
              </a:rPr>
              <a:t>Доколко за България е важно да си гарантира </a:t>
            </a:r>
            <a:r>
              <a:rPr lang="bg-BG" sz="1400" b="1" i="0" u="sng" strike="noStrike" baseline="0">
                <a:effectLst/>
              </a:rPr>
              <a:t>енергийна независимост</a:t>
            </a:r>
            <a:r>
              <a:rPr lang="bg-BG" sz="1400" b="1" i="0" u="none" strike="noStrike" baseline="0">
                <a:effectLst/>
              </a:rPr>
              <a:t>?</a:t>
            </a:r>
            <a:endParaRPr lang="bg-BG"/>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583333333333333E-2"/>
          <c:y val="0.22058008854033692"/>
          <c:w val="0.90694444444444444"/>
          <c:h val="0.44477563556722516"/>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E22-4979-89F2-B4F0D7BF169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E22-4979-89F2-B4F0D7BF169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E22-4979-89F2-B4F0D7BF169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E22-4979-89F2-B4F0D7BF1692}"/>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9E22-4979-89F2-B4F0D7BF1692}"/>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bg-BG"/>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Sheet1!$J$4634:$J$4638</c:f>
              <c:strCache>
                <c:ptCount val="5"/>
                <c:pt idx="0">
                  <c:v>Изключително важно е</c:v>
                </c:pt>
                <c:pt idx="1">
                  <c:v>Важно е</c:v>
                </c:pt>
                <c:pt idx="2">
                  <c:v>Не е чак толкова важно</c:v>
                </c:pt>
                <c:pt idx="3">
                  <c:v>Изобщо не е важно</c:v>
                </c:pt>
                <c:pt idx="4">
                  <c:v>Нямам представа, затруднявам се да преценя</c:v>
                </c:pt>
              </c:strCache>
            </c:strRef>
          </c:cat>
          <c:val>
            <c:numRef>
              <c:f>Sheet1!$K$4634:$K$4638</c:f>
              <c:numCache>
                <c:formatCode>###0.0</c:formatCode>
                <c:ptCount val="5"/>
                <c:pt idx="0">
                  <c:v>63.687436159346269</c:v>
                </c:pt>
                <c:pt idx="1">
                  <c:v>23.595505617977526</c:v>
                </c:pt>
                <c:pt idx="2">
                  <c:v>4.3411644535240042</c:v>
                </c:pt>
                <c:pt idx="3">
                  <c:v>1.3789581205311543</c:v>
                </c:pt>
                <c:pt idx="4">
                  <c:v>7</c:v>
                </c:pt>
              </c:numCache>
            </c:numRef>
          </c:val>
          <c:extLst>
            <c:ext xmlns:c16="http://schemas.microsoft.com/office/drawing/2014/chart" uri="{C3380CC4-5D6E-409C-BE32-E72D297353CC}">
              <c16:uniqueId val="{0000000A-9E22-4979-89F2-B4F0D7BF1692}"/>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2.0900481189851265E-2"/>
          <c:y val="0.71974600263586452"/>
          <c:w val="0.86375437445319325"/>
          <c:h val="0.23347037826157058"/>
        </c:manualLayout>
      </c:layout>
      <c:overlay val="0"/>
      <c:spPr>
        <a:noFill/>
        <a:ln>
          <a:solidFill>
            <a:schemeClr val="tx2"/>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6">
        <a:lumMod val="20000"/>
        <a:lumOff val="80000"/>
      </a:schemeClr>
    </a:solidFill>
    <a:ln>
      <a:noFill/>
    </a:ln>
    <a:effectLst/>
  </c:spPr>
  <c:txPr>
    <a:bodyPr/>
    <a:lstStyle/>
    <a:p>
      <a:pPr>
        <a:defRPr/>
      </a:pPr>
      <a:endParaRPr lang="bg-B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bg-BG" sz="1400" b="1" i="0" u="none" strike="noStrike" kern="1200" spc="0" baseline="0">
                <a:solidFill>
                  <a:prstClr val="black">
                    <a:lumMod val="65000"/>
                    <a:lumOff val="35000"/>
                  </a:prstClr>
                </a:solidFill>
                <a:latin typeface="+mn-lt"/>
                <a:ea typeface="+mn-ea"/>
                <a:cs typeface="+mn-cs"/>
              </a:defRPr>
            </a:pPr>
            <a:r>
              <a:rPr lang="bg-BG" sz="1400" b="1" i="0" u="none" strike="noStrike" kern="1200" spc="0" baseline="0" dirty="0">
                <a:solidFill>
                  <a:prstClr val="black">
                    <a:lumMod val="65000"/>
                    <a:lumOff val="35000"/>
                  </a:prstClr>
                </a:solidFill>
                <a:latin typeface="+mn-lt"/>
                <a:ea typeface="+mn-ea"/>
                <a:cs typeface="+mn-cs"/>
              </a:rPr>
              <a:t>Запознати ли сте с Регламента на Европейската комисия за критичните и стратегическите суровини</a:t>
            </a:r>
          </a:p>
        </c:rich>
      </c:tx>
      <c:overlay val="0"/>
      <c:spPr>
        <a:noFill/>
        <a:ln>
          <a:noFill/>
        </a:ln>
        <a:effectLst/>
      </c:spPr>
      <c:txPr>
        <a:bodyPr rot="0" spcFirstLastPara="1" vertOverflow="ellipsis" vert="horz" wrap="square" anchor="ctr" anchorCtr="1"/>
        <a:lstStyle/>
        <a:p>
          <a:pPr algn="ctr" rtl="0">
            <a:defRPr lang="bg-BG" sz="1400" b="1" i="0" u="none" strike="noStrike" kern="1200" spc="0" baseline="0">
              <a:solidFill>
                <a:prstClr val="black">
                  <a:lumMod val="65000"/>
                  <a:lumOff val="35000"/>
                </a:prstClr>
              </a:solidFill>
              <a:latin typeface="+mn-lt"/>
              <a:ea typeface="+mn-ea"/>
              <a:cs typeface="+mn-cs"/>
            </a:defRPr>
          </a:pPr>
          <a:endParaRPr lang="bg-BG"/>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55555555555558E-2"/>
          <c:y val="0.36839530475357246"/>
          <c:w val="0.90694444444444444"/>
          <c:h val="0.4965190288713911"/>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875-4711-9543-C9546FB27C2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875-4711-9543-C9546FB27C2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875-4711-9543-C9546FB27C20}"/>
              </c:ext>
            </c:extLst>
          </c:dPt>
          <c:dLbls>
            <c:dLbl>
              <c:idx val="0"/>
              <c:layout>
                <c:manualLayout>
                  <c:x val="4.6095581802274715E-2"/>
                  <c:y val="-9.6748323126275883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75-4711-9543-C9546FB27C2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bg-BG"/>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Sheet1!$J$2541:$J$2543</c:f>
              <c:strCache>
                <c:ptCount val="3"/>
                <c:pt idx="0">
                  <c:v>Да</c:v>
                </c:pt>
                <c:pt idx="1">
                  <c:v>Не</c:v>
                </c:pt>
                <c:pt idx="2">
                  <c:v>Затруднявам се да отговоря</c:v>
                </c:pt>
              </c:strCache>
            </c:strRef>
          </c:cat>
          <c:val>
            <c:numRef>
              <c:f>Sheet1!$K$2541:$K$2543</c:f>
              <c:numCache>
                <c:formatCode>General</c:formatCode>
                <c:ptCount val="3"/>
                <c:pt idx="0">
                  <c:v>4.3</c:v>
                </c:pt>
                <c:pt idx="1">
                  <c:v>84.6</c:v>
                </c:pt>
                <c:pt idx="2">
                  <c:v>11.1</c:v>
                </c:pt>
              </c:numCache>
            </c:numRef>
          </c:val>
          <c:extLst>
            <c:ext xmlns:c16="http://schemas.microsoft.com/office/drawing/2014/chart" uri="{C3380CC4-5D6E-409C-BE32-E72D297353CC}">
              <c16:uniqueId val="{00000006-4875-4711-9543-C9546FB27C2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solidFill>
            <a:schemeClr val="tx2"/>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6">
        <a:lumMod val="20000"/>
        <a:lumOff val="80000"/>
      </a:schemeClr>
    </a:solidFill>
    <a:ln>
      <a:solidFill>
        <a:schemeClr val="tx2"/>
      </a:solidFill>
    </a:ln>
    <a:effectLst/>
  </c:spPr>
  <c:txPr>
    <a:bodyPr/>
    <a:lstStyle/>
    <a:p>
      <a:pPr>
        <a:defRPr/>
      </a:pPr>
      <a:endParaRPr lang="bg-BG"/>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bg-BG" sz="1400" b="1" i="0" u="none" strike="noStrike" baseline="0">
                <a:effectLst/>
              </a:rPr>
              <a:t>Подкрепяте ли България да провежда политики и собствени проучвания за откриване на находища на нефт, газ и въглища и да извършва техния добив, като по този начин създава условия за енергийна независимост?</a:t>
            </a:r>
            <a:endParaRPr lang="bg-BG"/>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barChart>
        <c:barDir val="bar"/>
        <c:grouping val="clustered"/>
        <c:varyColors val="0"/>
        <c:ser>
          <c:idx val="0"/>
          <c:order val="0"/>
          <c:tx>
            <c:strRef>
              <c:f>Sheet1!$K$4653</c:f>
              <c:strCache>
                <c:ptCount val="1"/>
                <c:pt idx="0">
                  <c:v>Да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Sheet1!$J$4654:$J$4656</c:f>
              <c:strCache>
                <c:ptCount val="3"/>
                <c:pt idx="0">
                  <c:v>Подкрепям страната ни да провежда политики за гарантирането на енергийна независимост</c:v>
                </c:pt>
                <c:pt idx="1">
                  <c:v>Подкрепям провеждането на територията на страната на собствени проучвания за откриване на находища на нефт, газ и въглища</c:v>
                </c:pt>
                <c:pt idx="2">
                  <c:v>Подкрепям на територията на страната да се извършват дейности за добив на нефт, газ и въглища</c:v>
                </c:pt>
              </c:strCache>
            </c:strRef>
          </c:cat>
          <c:val>
            <c:numRef>
              <c:f>Sheet1!$K$4654:$K$4656</c:f>
              <c:numCache>
                <c:formatCode>General</c:formatCode>
                <c:ptCount val="3"/>
                <c:pt idx="0">
                  <c:v>84.1</c:v>
                </c:pt>
                <c:pt idx="1">
                  <c:v>72.599999999999994</c:v>
                </c:pt>
                <c:pt idx="2">
                  <c:v>67.900000000000006</c:v>
                </c:pt>
              </c:numCache>
            </c:numRef>
          </c:val>
          <c:extLst>
            <c:ext xmlns:c16="http://schemas.microsoft.com/office/drawing/2014/chart" uri="{C3380CC4-5D6E-409C-BE32-E72D297353CC}">
              <c16:uniqueId val="{00000000-5767-4200-BDA3-FB750564EE63}"/>
            </c:ext>
          </c:extLst>
        </c:ser>
        <c:ser>
          <c:idx val="1"/>
          <c:order val="1"/>
          <c:tx>
            <c:strRef>
              <c:f>Sheet1!$L$4653</c:f>
              <c:strCache>
                <c:ptCount val="1"/>
                <c:pt idx="0">
                  <c:v>Не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Sheet1!$J$4654:$J$4656</c:f>
              <c:strCache>
                <c:ptCount val="3"/>
                <c:pt idx="0">
                  <c:v>Подкрепям страната ни да провежда политики за гарантирането на енергийна независимост</c:v>
                </c:pt>
                <c:pt idx="1">
                  <c:v>Подкрепям провеждането на територията на страната на собствени проучвания за откриване на находища на нефт, газ и въглища</c:v>
                </c:pt>
                <c:pt idx="2">
                  <c:v>Подкрепям на територията на страната да се извършват дейности за добив на нефт, газ и въглища</c:v>
                </c:pt>
              </c:strCache>
            </c:strRef>
          </c:cat>
          <c:val>
            <c:numRef>
              <c:f>Sheet1!$L$4654:$L$4656</c:f>
              <c:numCache>
                <c:formatCode>General</c:formatCode>
                <c:ptCount val="3"/>
                <c:pt idx="0">
                  <c:v>5.4</c:v>
                </c:pt>
                <c:pt idx="1">
                  <c:v>11</c:v>
                </c:pt>
                <c:pt idx="2">
                  <c:v>12.5</c:v>
                </c:pt>
              </c:numCache>
            </c:numRef>
          </c:val>
          <c:extLst>
            <c:ext xmlns:c16="http://schemas.microsoft.com/office/drawing/2014/chart" uri="{C3380CC4-5D6E-409C-BE32-E72D297353CC}">
              <c16:uniqueId val="{00000001-5767-4200-BDA3-FB750564EE63}"/>
            </c:ext>
          </c:extLst>
        </c:ser>
        <c:ser>
          <c:idx val="2"/>
          <c:order val="2"/>
          <c:tx>
            <c:strRef>
              <c:f>Sheet1!$M$4653</c:f>
              <c:strCache>
                <c:ptCount val="1"/>
                <c:pt idx="0">
                  <c:v>Затруднявам се да преценя</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Sheet1!$J$4654:$J$4656</c:f>
              <c:strCache>
                <c:ptCount val="3"/>
                <c:pt idx="0">
                  <c:v>Подкрепям страната ни да провежда политики за гарантирането на енергийна независимост</c:v>
                </c:pt>
                <c:pt idx="1">
                  <c:v>Подкрепям провеждането на територията на страната на собствени проучвания за откриване на находища на нефт, газ и въглища</c:v>
                </c:pt>
                <c:pt idx="2">
                  <c:v>Подкрепям на територията на страната да се извършват дейности за добив на нефт, газ и въглища</c:v>
                </c:pt>
              </c:strCache>
            </c:strRef>
          </c:cat>
          <c:val>
            <c:numRef>
              <c:f>Sheet1!$M$4654:$M$4656</c:f>
              <c:numCache>
                <c:formatCode>General</c:formatCode>
                <c:ptCount val="3"/>
                <c:pt idx="0">
                  <c:v>10.5</c:v>
                </c:pt>
                <c:pt idx="1">
                  <c:v>16.399999999999999</c:v>
                </c:pt>
                <c:pt idx="2">
                  <c:v>19.600000000000001</c:v>
                </c:pt>
              </c:numCache>
            </c:numRef>
          </c:val>
          <c:extLst>
            <c:ext xmlns:c16="http://schemas.microsoft.com/office/drawing/2014/chart" uri="{C3380CC4-5D6E-409C-BE32-E72D297353CC}">
              <c16:uniqueId val="{00000002-5767-4200-BDA3-FB750564EE63}"/>
            </c:ext>
          </c:extLst>
        </c:ser>
        <c:dLbls>
          <c:dLblPos val="outEnd"/>
          <c:showLegendKey val="0"/>
          <c:showVal val="1"/>
          <c:showCatName val="0"/>
          <c:showSerName val="0"/>
          <c:showPercent val="0"/>
          <c:showBubbleSize val="0"/>
        </c:dLbls>
        <c:gapWidth val="182"/>
        <c:axId val="798390976"/>
        <c:axId val="798389056"/>
      </c:barChart>
      <c:catAx>
        <c:axId val="7983909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bg-BG"/>
          </a:p>
        </c:txPr>
        <c:crossAx val="798389056"/>
        <c:crosses val="autoZero"/>
        <c:auto val="1"/>
        <c:lblAlgn val="ctr"/>
        <c:lblOffset val="100"/>
        <c:noMultiLvlLbl val="0"/>
      </c:catAx>
      <c:valAx>
        <c:axId val="79838905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798390976"/>
        <c:crosses val="autoZero"/>
        <c:crossBetween val="between"/>
      </c:valAx>
      <c:spPr>
        <a:noFill/>
        <a:ln>
          <a:noFill/>
        </a:ln>
        <a:effectLst/>
      </c:spPr>
    </c:plotArea>
    <c:legend>
      <c:legendPos val="b"/>
      <c:overlay val="0"/>
      <c:spPr>
        <a:noFill/>
        <a:ln>
          <a:solidFill>
            <a:schemeClr val="tx2"/>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6">
        <a:lumMod val="20000"/>
        <a:lumOff val="80000"/>
      </a:schemeClr>
    </a:solidFill>
    <a:ln>
      <a:noFill/>
    </a:ln>
    <a:effectLst/>
  </c:spPr>
  <c:txPr>
    <a:bodyPr/>
    <a:lstStyle/>
    <a:p>
      <a:pPr>
        <a:defRPr/>
      </a:pPr>
      <a:endParaRPr lang="bg-BG"/>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bg-BG" b="1" dirty="0"/>
              <a:t>Какъв</a:t>
            </a:r>
            <a:r>
              <a:rPr lang="bg-BG" b="1" baseline="0" dirty="0"/>
              <a:t> е според Вас по-щадящият за околната среда и за хората начин за добив на КСС?</a:t>
            </a:r>
            <a:endParaRPr lang="bg-BG"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bg-BG"/>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83A-4A1E-B1EE-C231C503595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83A-4A1E-B1EE-C231C503595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83A-4A1E-B1EE-C231C503595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83A-4A1E-B1EE-C231C5035959}"/>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bg-BG"/>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Sheet1!$J$2561:$J$2564</c:f>
              <c:strCache>
                <c:ptCount val="4"/>
                <c:pt idx="0">
                  <c:v>Чрез открити рудници</c:v>
                </c:pt>
                <c:pt idx="1">
                  <c:v>Чрез закрити рудници</c:v>
                </c:pt>
                <c:pt idx="2">
                  <c:v>Друго</c:v>
                </c:pt>
                <c:pt idx="3">
                  <c:v>Нямам представа</c:v>
                </c:pt>
              </c:strCache>
            </c:strRef>
          </c:cat>
          <c:val>
            <c:numRef>
              <c:f>Sheet1!$K$2561:$K$2564</c:f>
              <c:numCache>
                <c:formatCode>General</c:formatCode>
                <c:ptCount val="4"/>
                <c:pt idx="0">
                  <c:v>6.8</c:v>
                </c:pt>
                <c:pt idx="1">
                  <c:v>38.6</c:v>
                </c:pt>
                <c:pt idx="2">
                  <c:v>4.0999999999999996</c:v>
                </c:pt>
                <c:pt idx="3">
                  <c:v>50.5</c:v>
                </c:pt>
              </c:numCache>
            </c:numRef>
          </c:val>
          <c:extLst>
            <c:ext xmlns:c16="http://schemas.microsoft.com/office/drawing/2014/chart" uri="{C3380CC4-5D6E-409C-BE32-E72D297353CC}">
              <c16:uniqueId val="{00000008-C83A-4A1E-B1EE-C231C5035959}"/>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solidFill>
            <a:schemeClr val="tx2"/>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6">
        <a:lumMod val="20000"/>
        <a:lumOff val="80000"/>
      </a:schemeClr>
    </a:solidFill>
    <a:ln>
      <a:solidFill>
        <a:schemeClr val="tx2"/>
      </a:solidFill>
    </a:ln>
    <a:effectLst/>
  </c:spPr>
  <c:txPr>
    <a:bodyPr/>
    <a:lstStyle/>
    <a:p>
      <a:pPr>
        <a:defRPr/>
      </a:pPr>
      <a:endParaRPr lang="bg-BG"/>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bg-BG" b="1"/>
              <a:t>Какви според Вас ще са доминиращите обществени реакции, ако във Вашето населено място/Вашия регион бъдат открити КСС и започне добив?</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barChart>
        <c:barDir val="bar"/>
        <c:grouping val="clustered"/>
        <c:varyColors val="0"/>
        <c:ser>
          <c:idx val="0"/>
          <c:order val="0"/>
          <c:tx>
            <c:strRef>
              <c:f>Sheet1!$J$2681</c:f>
              <c:strCache>
                <c:ptCount val="1"/>
                <c:pt idx="0">
                  <c:v>Изцяло позитивни</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Sheet1!$K$2681</c:f>
              <c:numCache>
                <c:formatCode>###0.0</c:formatCode>
                <c:ptCount val="1"/>
                <c:pt idx="0">
                  <c:v>2.7314112291350532</c:v>
                </c:pt>
              </c:numCache>
            </c:numRef>
          </c:val>
          <c:extLst>
            <c:ext xmlns:c16="http://schemas.microsoft.com/office/drawing/2014/chart" uri="{C3380CC4-5D6E-409C-BE32-E72D297353CC}">
              <c16:uniqueId val="{00000000-6912-45A5-BAEE-A2DAB609B322}"/>
            </c:ext>
          </c:extLst>
        </c:ser>
        <c:ser>
          <c:idx val="1"/>
          <c:order val="1"/>
          <c:tx>
            <c:strRef>
              <c:f>Sheet1!$J$2682</c:f>
              <c:strCache>
                <c:ptCount val="1"/>
                <c:pt idx="0">
                  <c:v>По-скоро позитивни</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Sheet1!$K$2682</c:f>
              <c:numCache>
                <c:formatCode>###0.0</c:formatCode>
                <c:ptCount val="1"/>
                <c:pt idx="0">
                  <c:v>11.734951947395043</c:v>
                </c:pt>
              </c:numCache>
            </c:numRef>
          </c:val>
          <c:extLst>
            <c:ext xmlns:c16="http://schemas.microsoft.com/office/drawing/2014/chart" uri="{C3380CC4-5D6E-409C-BE32-E72D297353CC}">
              <c16:uniqueId val="{00000001-6912-45A5-BAEE-A2DAB609B322}"/>
            </c:ext>
          </c:extLst>
        </c:ser>
        <c:ser>
          <c:idx val="2"/>
          <c:order val="2"/>
          <c:tx>
            <c:strRef>
              <c:f>Sheet1!$J$2683</c:f>
              <c:strCache>
                <c:ptCount val="1"/>
                <c:pt idx="0">
                  <c:v>По-скоро негативни</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Sheet1!$K$2683</c:f>
              <c:numCache>
                <c:formatCode>###0.0</c:formatCode>
                <c:ptCount val="1"/>
                <c:pt idx="0">
                  <c:v>22.407688416793121</c:v>
                </c:pt>
              </c:numCache>
            </c:numRef>
          </c:val>
          <c:extLst>
            <c:ext xmlns:c16="http://schemas.microsoft.com/office/drawing/2014/chart" uri="{C3380CC4-5D6E-409C-BE32-E72D297353CC}">
              <c16:uniqueId val="{00000002-6912-45A5-BAEE-A2DAB609B322}"/>
            </c:ext>
          </c:extLst>
        </c:ser>
        <c:ser>
          <c:idx val="3"/>
          <c:order val="3"/>
          <c:tx>
            <c:strRef>
              <c:f>Sheet1!$J$2684</c:f>
              <c:strCache>
                <c:ptCount val="1"/>
                <c:pt idx="0">
                  <c:v>Изцяло негативни</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Sheet1!$K$2684</c:f>
              <c:numCache>
                <c:formatCode>###0.0</c:formatCode>
                <c:ptCount val="1"/>
                <c:pt idx="0">
                  <c:v>13.40414769853313</c:v>
                </c:pt>
              </c:numCache>
            </c:numRef>
          </c:val>
          <c:extLst>
            <c:ext xmlns:c16="http://schemas.microsoft.com/office/drawing/2014/chart" uri="{C3380CC4-5D6E-409C-BE32-E72D297353CC}">
              <c16:uniqueId val="{00000003-6912-45A5-BAEE-A2DAB609B322}"/>
            </c:ext>
          </c:extLst>
        </c:ser>
        <c:ser>
          <c:idx val="4"/>
          <c:order val="4"/>
          <c:tx>
            <c:strRef>
              <c:f>Sheet1!$J$2685</c:f>
              <c:strCache>
                <c:ptCount val="1"/>
                <c:pt idx="0">
                  <c:v>Смесени</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Sheet1!$K$2685</c:f>
              <c:numCache>
                <c:formatCode>###0.0</c:formatCode>
                <c:ptCount val="1"/>
                <c:pt idx="0">
                  <c:v>35.356600910470412</c:v>
                </c:pt>
              </c:numCache>
            </c:numRef>
          </c:val>
          <c:extLst>
            <c:ext xmlns:c16="http://schemas.microsoft.com/office/drawing/2014/chart" uri="{C3380CC4-5D6E-409C-BE32-E72D297353CC}">
              <c16:uniqueId val="{00000004-6912-45A5-BAEE-A2DAB609B322}"/>
            </c:ext>
          </c:extLst>
        </c:ser>
        <c:ser>
          <c:idx val="5"/>
          <c:order val="5"/>
          <c:tx>
            <c:strRef>
              <c:f>Sheet1!$J$2686</c:f>
              <c:strCache>
                <c:ptCount val="1"/>
                <c:pt idx="0">
                  <c:v>Скептични</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Sheet1!$K$2686</c:f>
              <c:numCache>
                <c:formatCode>###0.0</c:formatCode>
                <c:ptCount val="1"/>
                <c:pt idx="0">
                  <c:v>5.5134041476985329</c:v>
                </c:pt>
              </c:numCache>
            </c:numRef>
          </c:val>
          <c:extLst>
            <c:ext xmlns:c16="http://schemas.microsoft.com/office/drawing/2014/chart" uri="{C3380CC4-5D6E-409C-BE32-E72D297353CC}">
              <c16:uniqueId val="{00000005-6912-45A5-BAEE-A2DAB609B322}"/>
            </c:ext>
          </c:extLst>
        </c:ser>
        <c:ser>
          <c:idx val="6"/>
          <c:order val="6"/>
          <c:tx>
            <c:strRef>
              <c:f>Sheet1!$J$2687</c:f>
              <c:strCache>
                <c:ptCount val="1"/>
                <c:pt idx="0">
                  <c:v>Затруднявам се да преценя</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Sheet1!$K$2687</c:f>
              <c:numCache>
                <c:formatCode>###0.0</c:formatCode>
                <c:ptCount val="1"/>
                <c:pt idx="0">
                  <c:v>8.8517956499747079</c:v>
                </c:pt>
              </c:numCache>
            </c:numRef>
          </c:val>
          <c:extLst>
            <c:ext xmlns:c16="http://schemas.microsoft.com/office/drawing/2014/chart" uri="{C3380CC4-5D6E-409C-BE32-E72D297353CC}">
              <c16:uniqueId val="{00000006-6912-45A5-BAEE-A2DAB609B322}"/>
            </c:ext>
          </c:extLst>
        </c:ser>
        <c:dLbls>
          <c:dLblPos val="outEnd"/>
          <c:showLegendKey val="0"/>
          <c:showVal val="1"/>
          <c:showCatName val="0"/>
          <c:showSerName val="0"/>
          <c:showPercent val="0"/>
          <c:showBubbleSize val="0"/>
        </c:dLbls>
        <c:gapWidth val="150"/>
        <c:axId val="784025808"/>
        <c:axId val="784023408"/>
      </c:barChart>
      <c:valAx>
        <c:axId val="784023408"/>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784025808"/>
        <c:crosses val="autoZero"/>
        <c:crossBetween val="between"/>
      </c:valAx>
      <c:catAx>
        <c:axId val="784025808"/>
        <c:scaling>
          <c:orientation val="maxMin"/>
        </c:scaling>
        <c:delete val="1"/>
        <c:axPos val="l"/>
        <c:majorTickMark val="out"/>
        <c:minorTickMark val="none"/>
        <c:tickLblPos val="nextTo"/>
        <c:crossAx val="784023408"/>
        <c:crosses val="autoZero"/>
        <c:auto val="1"/>
        <c:lblAlgn val="ctr"/>
        <c:lblOffset val="100"/>
        <c:noMultiLvlLbl val="0"/>
      </c:catAx>
      <c:spPr>
        <a:noFill/>
        <a:ln>
          <a:noFill/>
        </a:ln>
        <a:effectLst/>
      </c:spPr>
    </c:plotArea>
    <c:legend>
      <c:legendPos val="b"/>
      <c:layout>
        <c:manualLayout>
          <c:xMode val="edge"/>
          <c:yMode val="edge"/>
          <c:x val="7.8462992273081469E-2"/>
          <c:y val="0.8430114089863372"/>
          <c:w val="0.84307401545383709"/>
          <c:h val="0.13462838630921639"/>
        </c:manualLayout>
      </c:layout>
      <c:overlay val="0"/>
      <c:spPr>
        <a:noFill/>
        <a:ln>
          <a:solidFill>
            <a:schemeClr val="tx2"/>
          </a:solid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6">
        <a:lumMod val="20000"/>
        <a:lumOff val="80000"/>
      </a:schemeClr>
    </a:solidFill>
    <a:ln>
      <a:noFill/>
    </a:ln>
    <a:effectLst/>
  </c:spPr>
  <c:txPr>
    <a:bodyPr/>
    <a:lstStyle/>
    <a:p>
      <a:pPr>
        <a:defRPr/>
      </a:pPr>
      <a:endParaRPr lang="bg-BG"/>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bg-BG" sz="1400" b="1" i="0" u="none" strike="noStrike" baseline="0">
                <a:effectLst/>
              </a:rPr>
              <a:t>Какви ще бъдат лично Вашите нагласи и отношение, ако във Вашето населено място/ регион бъдат открити критични и/или стратегически суровини и започне техният добив?</a:t>
            </a:r>
            <a:endParaRPr lang="bg-BG"/>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barChart>
        <c:barDir val="bar"/>
        <c:grouping val="clustered"/>
        <c:varyColors val="0"/>
        <c:ser>
          <c:idx val="0"/>
          <c:order val="0"/>
          <c:tx>
            <c:strRef>
              <c:f>Sheet1!$J$2698</c:f>
              <c:strCache>
                <c:ptCount val="1"/>
                <c:pt idx="0">
                  <c:v>Изцяло позитивни</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Sheet1!$K$2698</c:f>
              <c:numCache>
                <c:formatCode>General</c:formatCode>
                <c:ptCount val="1"/>
                <c:pt idx="0">
                  <c:v>4.4000000000000004</c:v>
                </c:pt>
              </c:numCache>
            </c:numRef>
          </c:val>
          <c:extLst>
            <c:ext xmlns:c16="http://schemas.microsoft.com/office/drawing/2014/chart" uri="{C3380CC4-5D6E-409C-BE32-E72D297353CC}">
              <c16:uniqueId val="{00000000-9021-43DB-8D4F-6A75564FDEB8}"/>
            </c:ext>
          </c:extLst>
        </c:ser>
        <c:ser>
          <c:idx val="1"/>
          <c:order val="1"/>
          <c:tx>
            <c:strRef>
              <c:f>Sheet1!$J$2699</c:f>
              <c:strCache>
                <c:ptCount val="1"/>
                <c:pt idx="0">
                  <c:v>По-скоро позитивни</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Sheet1!$K$2699</c:f>
              <c:numCache>
                <c:formatCode>General</c:formatCode>
                <c:ptCount val="1"/>
                <c:pt idx="0">
                  <c:v>20.399999999999999</c:v>
                </c:pt>
              </c:numCache>
            </c:numRef>
          </c:val>
          <c:extLst>
            <c:ext xmlns:c16="http://schemas.microsoft.com/office/drawing/2014/chart" uri="{C3380CC4-5D6E-409C-BE32-E72D297353CC}">
              <c16:uniqueId val="{00000001-9021-43DB-8D4F-6A75564FDEB8}"/>
            </c:ext>
          </c:extLst>
        </c:ser>
        <c:ser>
          <c:idx val="2"/>
          <c:order val="2"/>
          <c:tx>
            <c:strRef>
              <c:f>Sheet1!$J$2700</c:f>
              <c:strCache>
                <c:ptCount val="1"/>
                <c:pt idx="0">
                  <c:v>По-скоро негативни</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Sheet1!$K$2700</c:f>
              <c:numCache>
                <c:formatCode>General</c:formatCode>
                <c:ptCount val="1"/>
                <c:pt idx="0">
                  <c:v>28.6</c:v>
                </c:pt>
              </c:numCache>
            </c:numRef>
          </c:val>
          <c:extLst>
            <c:ext xmlns:c16="http://schemas.microsoft.com/office/drawing/2014/chart" uri="{C3380CC4-5D6E-409C-BE32-E72D297353CC}">
              <c16:uniqueId val="{00000002-9021-43DB-8D4F-6A75564FDEB8}"/>
            </c:ext>
          </c:extLst>
        </c:ser>
        <c:ser>
          <c:idx val="3"/>
          <c:order val="3"/>
          <c:tx>
            <c:strRef>
              <c:f>Sheet1!$J$2701</c:f>
              <c:strCache>
                <c:ptCount val="1"/>
                <c:pt idx="0">
                  <c:v>Изцяло негативни</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Sheet1!$K$2701</c:f>
              <c:numCache>
                <c:formatCode>General</c:formatCode>
                <c:ptCount val="1"/>
                <c:pt idx="0">
                  <c:v>14.2</c:v>
                </c:pt>
              </c:numCache>
            </c:numRef>
          </c:val>
          <c:extLst>
            <c:ext xmlns:c16="http://schemas.microsoft.com/office/drawing/2014/chart" uri="{C3380CC4-5D6E-409C-BE32-E72D297353CC}">
              <c16:uniqueId val="{00000003-9021-43DB-8D4F-6A75564FDEB8}"/>
            </c:ext>
          </c:extLst>
        </c:ser>
        <c:ser>
          <c:idx val="4"/>
          <c:order val="4"/>
          <c:tx>
            <c:strRef>
              <c:f>Sheet1!$J$2702</c:f>
              <c:strCache>
                <c:ptCount val="1"/>
                <c:pt idx="0">
                  <c:v>Скептични</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Sheet1!$K$2702</c:f>
              <c:numCache>
                <c:formatCode>General</c:formatCode>
                <c:ptCount val="1"/>
                <c:pt idx="0">
                  <c:v>19.600000000000001</c:v>
                </c:pt>
              </c:numCache>
            </c:numRef>
          </c:val>
          <c:extLst>
            <c:ext xmlns:c16="http://schemas.microsoft.com/office/drawing/2014/chart" uri="{C3380CC4-5D6E-409C-BE32-E72D297353CC}">
              <c16:uniqueId val="{00000004-9021-43DB-8D4F-6A75564FDEB8}"/>
            </c:ext>
          </c:extLst>
        </c:ser>
        <c:ser>
          <c:idx val="5"/>
          <c:order val="5"/>
          <c:tx>
            <c:strRef>
              <c:f>Sheet1!$J$2703</c:f>
              <c:strCache>
                <c:ptCount val="1"/>
                <c:pt idx="0">
                  <c:v>Затруднявам се да преценя</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Sheet1!$K$2703</c:f>
              <c:numCache>
                <c:formatCode>General</c:formatCode>
                <c:ptCount val="1"/>
                <c:pt idx="0">
                  <c:v>12.8</c:v>
                </c:pt>
              </c:numCache>
            </c:numRef>
          </c:val>
          <c:extLst>
            <c:ext xmlns:c16="http://schemas.microsoft.com/office/drawing/2014/chart" uri="{C3380CC4-5D6E-409C-BE32-E72D297353CC}">
              <c16:uniqueId val="{00000005-9021-43DB-8D4F-6A75564FDEB8}"/>
            </c:ext>
          </c:extLst>
        </c:ser>
        <c:dLbls>
          <c:dLblPos val="outEnd"/>
          <c:showLegendKey val="0"/>
          <c:showVal val="1"/>
          <c:showCatName val="0"/>
          <c:showSerName val="0"/>
          <c:showPercent val="0"/>
          <c:showBubbleSize val="0"/>
        </c:dLbls>
        <c:gapWidth val="182"/>
        <c:axId val="798331936"/>
        <c:axId val="798338176"/>
      </c:barChart>
      <c:catAx>
        <c:axId val="798331936"/>
        <c:scaling>
          <c:orientation val="maxMin"/>
        </c:scaling>
        <c:delete val="1"/>
        <c:axPos val="l"/>
        <c:numFmt formatCode="General" sourceLinked="1"/>
        <c:majorTickMark val="none"/>
        <c:minorTickMark val="none"/>
        <c:tickLblPos val="nextTo"/>
        <c:crossAx val="798338176"/>
        <c:crosses val="autoZero"/>
        <c:auto val="1"/>
        <c:lblAlgn val="ctr"/>
        <c:lblOffset val="100"/>
        <c:noMultiLvlLbl val="0"/>
      </c:catAx>
      <c:valAx>
        <c:axId val="79833817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798331936"/>
        <c:crosses val="autoZero"/>
        <c:crossBetween val="between"/>
      </c:valAx>
      <c:spPr>
        <a:noFill/>
        <a:ln>
          <a:noFill/>
        </a:ln>
        <a:effectLst/>
      </c:spPr>
    </c:plotArea>
    <c:legend>
      <c:legendPos val="b"/>
      <c:layout>
        <c:manualLayout>
          <c:xMode val="edge"/>
          <c:yMode val="edge"/>
          <c:x val="8.7119422572178473E-2"/>
          <c:y val="0.84627266722400907"/>
          <c:w val="0.82576096737907767"/>
          <c:h val="0.13136712151014174"/>
        </c:manualLayout>
      </c:layout>
      <c:overlay val="0"/>
      <c:spPr>
        <a:noFill/>
        <a:ln>
          <a:solidFill>
            <a:schemeClr val="tx2"/>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solidFill>
      <a:schemeClr val="accent1">
        <a:lumMod val="20000"/>
        <a:lumOff val="80000"/>
      </a:schemeClr>
    </a:solidFill>
    <a:ln>
      <a:noFill/>
    </a:ln>
    <a:effectLst/>
  </c:spPr>
  <c:txPr>
    <a:bodyPr/>
    <a:lstStyle/>
    <a:p>
      <a:pPr>
        <a:defRPr/>
      </a:pPr>
      <a:endParaRPr lang="bg-BG"/>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bg-BG" sz="1400" b="1" i="0" u="none" strike="noStrike" baseline="0">
                <a:effectLst/>
              </a:rPr>
              <a:t>Ако във Вашия регион има добив или в миналото е имало добив на минерални и енергийни ресурси, това повлия ли на качеството на околната среда и ако да, по какъв начин?</a:t>
            </a:r>
            <a:endParaRPr lang="bg-BG"/>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barChart>
        <c:barDir val="bar"/>
        <c:grouping val="clustered"/>
        <c:varyColors val="0"/>
        <c:ser>
          <c:idx val="0"/>
          <c:order val="0"/>
          <c:tx>
            <c:strRef>
              <c:f>Sheet1!$J$1938</c:f>
              <c:strCache>
                <c:ptCount val="1"/>
                <c:pt idx="0">
                  <c:v>Води</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Sheet1!$K$1937:$O$1937</c:f>
              <c:strCache>
                <c:ptCount val="5"/>
                <c:pt idx="0">
                  <c:v>Да, влоши се</c:v>
                </c:pt>
                <c:pt idx="1">
                  <c:v>Не се промени</c:v>
                </c:pt>
                <c:pt idx="2">
                  <c:v>Да, подобри се</c:v>
                </c:pt>
                <c:pt idx="3">
                  <c:v>Няма добив/ не е имало добив</c:v>
                </c:pt>
                <c:pt idx="4">
                  <c:v>Затруднявам се да преценя</c:v>
                </c:pt>
              </c:strCache>
            </c:strRef>
          </c:cat>
          <c:val>
            <c:numRef>
              <c:f>Sheet1!$K$1938:$O$1938</c:f>
              <c:numCache>
                <c:formatCode>General</c:formatCode>
                <c:ptCount val="5"/>
                <c:pt idx="0">
                  <c:v>25.5</c:v>
                </c:pt>
                <c:pt idx="1">
                  <c:v>20.8</c:v>
                </c:pt>
                <c:pt idx="2">
                  <c:v>1.2</c:v>
                </c:pt>
                <c:pt idx="3">
                  <c:v>34.299999999999997</c:v>
                </c:pt>
                <c:pt idx="4">
                  <c:v>18.3</c:v>
                </c:pt>
              </c:numCache>
            </c:numRef>
          </c:val>
          <c:extLst>
            <c:ext xmlns:c16="http://schemas.microsoft.com/office/drawing/2014/chart" uri="{C3380CC4-5D6E-409C-BE32-E72D297353CC}">
              <c16:uniqueId val="{00000000-8B0A-42AC-84CD-A05A5CB0099B}"/>
            </c:ext>
          </c:extLst>
        </c:ser>
        <c:ser>
          <c:idx val="1"/>
          <c:order val="1"/>
          <c:tx>
            <c:strRef>
              <c:f>Sheet1!$J$1939</c:f>
              <c:strCache>
                <c:ptCount val="1"/>
                <c:pt idx="0">
                  <c:v>Въздух</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Sheet1!$K$1937:$O$1937</c:f>
              <c:strCache>
                <c:ptCount val="5"/>
                <c:pt idx="0">
                  <c:v>Да, влоши се</c:v>
                </c:pt>
                <c:pt idx="1">
                  <c:v>Не се промени</c:v>
                </c:pt>
                <c:pt idx="2">
                  <c:v>Да, подобри се</c:v>
                </c:pt>
                <c:pt idx="3">
                  <c:v>Няма добив/ не е имало добив</c:v>
                </c:pt>
                <c:pt idx="4">
                  <c:v>Затруднявам се да преценя</c:v>
                </c:pt>
              </c:strCache>
            </c:strRef>
          </c:cat>
          <c:val>
            <c:numRef>
              <c:f>Sheet1!$K$1939:$O$1939</c:f>
              <c:numCache>
                <c:formatCode>General</c:formatCode>
                <c:ptCount val="5"/>
                <c:pt idx="0">
                  <c:v>28.3</c:v>
                </c:pt>
                <c:pt idx="1">
                  <c:v>18</c:v>
                </c:pt>
                <c:pt idx="2">
                  <c:v>1.1000000000000001</c:v>
                </c:pt>
                <c:pt idx="3">
                  <c:v>34.200000000000003</c:v>
                </c:pt>
                <c:pt idx="4">
                  <c:v>18.399999999999999</c:v>
                </c:pt>
              </c:numCache>
            </c:numRef>
          </c:val>
          <c:extLst>
            <c:ext xmlns:c16="http://schemas.microsoft.com/office/drawing/2014/chart" uri="{C3380CC4-5D6E-409C-BE32-E72D297353CC}">
              <c16:uniqueId val="{00000001-8B0A-42AC-84CD-A05A5CB0099B}"/>
            </c:ext>
          </c:extLst>
        </c:ser>
        <c:ser>
          <c:idx val="2"/>
          <c:order val="2"/>
          <c:tx>
            <c:strRef>
              <c:f>Sheet1!$J$1940</c:f>
              <c:strCache>
                <c:ptCount val="1"/>
                <c:pt idx="0">
                  <c:v>Почви</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Sheet1!$K$1937:$O$1937</c:f>
              <c:strCache>
                <c:ptCount val="5"/>
                <c:pt idx="0">
                  <c:v>Да, влоши се</c:v>
                </c:pt>
                <c:pt idx="1">
                  <c:v>Не се промени</c:v>
                </c:pt>
                <c:pt idx="2">
                  <c:v>Да, подобри се</c:v>
                </c:pt>
                <c:pt idx="3">
                  <c:v>Няма добив/ не е имало добив</c:v>
                </c:pt>
                <c:pt idx="4">
                  <c:v>Затруднявам се да преценя</c:v>
                </c:pt>
              </c:strCache>
            </c:strRef>
          </c:cat>
          <c:val>
            <c:numRef>
              <c:f>Sheet1!$K$1940:$O$1940</c:f>
              <c:numCache>
                <c:formatCode>General</c:formatCode>
                <c:ptCount val="5"/>
                <c:pt idx="0">
                  <c:v>23.3</c:v>
                </c:pt>
                <c:pt idx="1">
                  <c:v>21.6</c:v>
                </c:pt>
                <c:pt idx="2">
                  <c:v>1.2</c:v>
                </c:pt>
                <c:pt idx="3">
                  <c:v>34.200000000000003</c:v>
                </c:pt>
                <c:pt idx="4">
                  <c:v>19.600000000000001</c:v>
                </c:pt>
              </c:numCache>
            </c:numRef>
          </c:val>
          <c:extLst>
            <c:ext xmlns:c16="http://schemas.microsoft.com/office/drawing/2014/chart" uri="{C3380CC4-5D6E-409C-BE32-E72D297353CC}">
              <c16:uniqueId val="{00000002-8B0A-42AC-84CD-A05A5CB0099B}"/>
            </c:ext>
          </c:extLst>
        </c:ser>
        <c:ser>
          <c:idx val="3"/>
          <c:order val="3"/>
          <c:tx>
            <c:strRef>
              <c:f>Sheet1!$J$1941</c:f>
              <c:strCache>
                <c:ptCount val="1"/>
                <c:pt idx="0">
                  <c:v>Растителност</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Sheet1!$K$1937:$O$1937</c:f>
              <c:strCache>
                <c:ptCount val="5"/>
                <c:pt idx="0">
                  <c:v>Да, влоши се</c:v>
                </c:pt>
                <c:pt idx="1">
                  <c:v>Не се промени</c:v>
                </c:pt>
                <c:pt idx="2">
                  <c:v>Да, подобри се</c:v>
                </c:pt>
                <c:pt idx="3">
                  <c:v>Няма добив/ не е имало добив</c:v>
                </c:pt>
                <c:pt idx="4">
                  <c:v>Затруднявам се да преценя</c:v>
                </c:pt>
              </c:strCache>
            </c:strRef>
          </c:cat>
          <c:val>
            <c:numRef>
              <c:f>Sheet1!$K$1941:$O$1941</c:f>
              <c:numCache>
                <c:formatCode>General</c:formatCode>
                <c:ptCount val="5"/>
                <c:pt idx="0">
                  <c:v>19.7</c:v>
                </c:pt>
                <c:pt idx="1">
                  <c:v>24.3</c:v>
                </c:pt>
                <c:pt idx="2">
                  <c:v>1.1000000000000001</c:v>
                </c:pt>
                <c:pt idx="3">
                  <c:v>34.200000000000003</c:v>
                </c:pt>
                <c:pt idx="4">
                  <c:v>20.7</c:v>
                </c:pt>
              </c:numCache>
            </c:numRef>
          </c:val>
          <c:extLst>
            <c:ext xmlns:c16="http://schemas.microsoft.com/office/drawing/2014/chart" uri="{C3380CC4-5D6E-409C-BE32-E72D297353CC}">
              <c16:uniqueId val="{00000003-8B0A-42AC-84CD-A05A5CB0099B}"/>
            </c:ext>
          </c:extLst>
        </c:ser>
        <c:ser>
          <c:idx val="4"/>
          <c:order val="4"/>
          <c:tx>
            <c:strRef>
              <c:f>Sheet1!$J$1942</c:f>
              <c:strCache>
                <c:ptCount val="1"/>
                <c:pt idx="0">
                  <c:v>Животински видове</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Sheet1!$K$1937:$O$1937</c:f>
              <c:strCache>
                <c:ptCount val="5"/>
                <c:pt idx="0">
                  <c:v>Да, влоши се</c:v>
                </c:pt>
                <c:pt idx="1">
                  <c:v>Не се промени</c:v>
                </c:pt>
                <c:pt idx="2">
                  <c:v>Да, подобри се</c:v>
                </c:pt>
                <c:pt idx="3">
                  <c:v>Няма добив/ не е имало добив</c:v>
                </c:pt>
                <c:pt idx="4">
                  <c:v>Затруднявам се да преценя</c:v>
                </c:pt>
              </c:strCache>
            </c:strRef>
          </c:cat>
          <c:val>
            <c:numRef>
              <c:f>Sheet1!$K$1942:$O$1942</c:f>
              <c:numCache>
                <c:formatCode>General</c:formatCode>
                <c:ptCount val="5"/>
                <c:pt idx="0">
                  <c:v>18.5</c:v>
                </c:pt>
                <c:pt idx="1">
                  <c:v>24.7</c:v>
                </c:pt>
                <c:pt idx="2">
                  <c:v>1.1000000000000001</c:v>
                </c:pt>
                <c:pt idx="3">
                  <c:v>34.200000000000003</c:v>
                </c:pt>
                <c:pt idx="4">
                  <c:v>21.4</c:v>
                </c:pt>
              </c:numCache>
            </c:numRef>
          </c:val>
          <c:extLst>
            <c:ext xmlns:c16="http://schemas.microsoft.com/office/drawing/2014/chart" uri="{C3380CC4-5D6E-409C-BE32-E72D297353CC}">
              <c16:uniqueId val="{00000004-8B0A-42AC-84CD-A05A5CB0099B}"/>
            </c:ext>
          </c:extLst>
        </c:ser>
        <c:dLbls>
          <c:dLblPos val="outEnd"/>
          <c:showLegendKey val="0"/>
          <c:showVal val="1"/>
          <c:showCatName val="0"/>
          <c:showSerName val="0"/>
          <c:showPercent val="0"/>
          <c:showBubbleSize val="0"/>
        </c:dLbls>
        <c:gapWidth val="182"/>
        <c:axId val="115343087"/>
        <c:axId val="115352207"/>
      </c:barChart>
      <c:catAx>
        <c:axId val="1153430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15352207"/>
        <c:crosses val="autoZero"/>
        <c:auto val="1"/>
        <c:lblAlgn val="ctr"/>
        <c:lblOffset val="100"/>
        <c:noMultiLvlLbl val="0"/>
      </c:catAx>
      <c:valAx>
        <c:axId val="115352207"/>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15343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bg-BG"/>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bg-BG" sz="1400" b="1" i="0" u="none" strike="noStrike" baseline="0">
                <a:effectLst/>
              </a:rPr>
              <a:t>По Ваша преценка, доколко е вероятно при добива и/ или преработването на минерални и енергийни суровини да възникнат следните рискове?</a:t>
            </a:r>
            <a:endParaRPr lang="bg-BG"/>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barChart>
        <c:barDir val="bar"/>
        <c:grouping val="clustered"/>
        <c:varyColors val="0"/>
        <c:ser>
          <c:idx val="0"/>
          <c:order val="0"/>
          <c:tx>
            <c:strRef>
              <c:f>Sheet1!$K$2133</c:f>
              <c:strCache>
                <c:ptCount val="1"/>
                <c:pt idx="0">
                  <c:v>Много е вероятно</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Sheet1!$J$2134:$J$2144</c:f>
              <c:strCache>
                <c:ptCount val="11"/>
                <c:pt idx="0">
                  <c:v>Замърсяване на въздуха</c:v>
                </c:pt>
                <c:pt idx="1">
                  <c:v>Замърсяване на почвите</c:v>
                </c:pt>
                <c:pt idx="2">
                  <c:v>Замърсяване на реките и подпочвените води</c:v>
                </c:pt>
                <c:pt idx="3">
                  <c:v>Унищожаване на растителни видове</c:v>
                </c:pt>
                <c:pt idx="4">
                  <c:v>Унищожаване на животински видове</c:v>
                </c:pt>
                <c:pt idx="5">
                  <c:v>Натрупване на отпадъчни продукти, замърсяващи околната среда</c:v>
                </c:pt>
                <c:pt idx="6">
                  <c:v>Неправилно съхранение на отпадъците от добивната и преработвателната дейност и</c:v>
                </c:pt>
                <c:pt idx="7">
                  <c:v>Липса на рекултивиране на терените след приключване на добивната дейност и затваряне на мината</c:v>
                </c:pt>
                <c:pt idx="8">
                  <c:v>Увеличаване на шума</c:v>
                </c:pt>
                <c:pt idx="9">
                  <c:v>Натоварване на пътния трафик от тежките превозни средства</c:v>
                </c:pt>
                <c:pt idx="10">
                  <c:v>Влошаване на пътищата поради трафика от тежки превозни средства</c:v>
                </c:pt>
              </c:strCache>
            </c:strRef>
          </c:cat>
          <c:val>
            <c:numRef>
              <c:f>Sheet1!$K$2134:$K$2144</c:f>
              <c:numCache>
                <c:formatCode>General</c:formatCode>
                <c:ptCount val="11"/>
                <c:pt idx="0">
                  <c:v>53.2</c:v>
                </c:pt>
                <c:pt idx="1">
                  <c:v>47.9</c:v>
                </c:pt>
                <c:pt idx="2">
                  <c:v>49.6</c:v>
                </c:pt>
                <c:pt idx="3">
                  <c:v>34.799999999999997</c:v>
                </c:pt>
                <c:pt idx="4">
                  <c:v>31.5</c:v>
                </c:pt>
                <c:pt idx="5">
                  <c:v>51.2</c:v>
                </c:pt>
                <c:pt idx="6">
                  <c:v>46.9</c:v>
                </c:pt>
                <c:pt idx="7">
                  <c:v>41.7</c:v>
                </c:pt>
                <c:pt idx="8">
                  <c:v>39.299999999999997</c:v>
                </c:pt>
                <c:pt idx="9">
                  <c:v>47.9</c:v>
                </c:pt>
                <c:pt idx="10">
                  <c:v>51.2</c:v>
                </c:pt>
              </c:numCache>
            </c:numRef>
          </c:val>
          <c:extLst>
            <c:ext xmlns:c16="http://schemas.microsoft.com/office/drawing/2014/chart" uri="{C3380CC4-5D6E-409C-BE32-E72D297353CC}">
              <c16:uniqueId val="{00000000-9346-4B2B-B8C8-AA86F0C7D935}"/>
            </c:ext>
          </c:extLst>
        </c:ser>
        <c:ser>
          <c:idx val="1"/>
          <c:order val="1"/>
          <c:tx>
            <c:strRef>
              <c:f>Sheet1!$L$2133</c:f>
              <c:strCache>
                <c:ptCount val="1"/>
                <c:pt idx="0">
                  <c:v>По-скоро е вероятно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Sheet1!$J$2134:$J$2144</c:f>
              <c:strCache>
                <c:ptCount val="11"/>
                <c:pt idx="0">
                  <c:v>Замърсяване на въздуха</c:v>
                </c:pt>
                <c:pt idx="1">
                  <c:v>Замърсяване на почвите</c:v>
                </c:pt>
                <c:pt idx="2">
                  <c:v>Замърсяване на реките и подпочвените води</c:v>
                </c:pt>
                <c:pt idx="3">
                  <c:v>Унищожаване на растителни видове</c:v>
                </c:pt>
                <c:pt idx="4">
                  <c:v>Унищожаване на животински видове</c:v>
                </c:pt>
                <c:pt idx="5">
                  <c:v>Натрупване на отпадъчни продукти, замърсяващи околната среда</c:v>
                </c:pt>
                <c:pt idx="6">
                  <c:v>Неправилно съхранение на отпадъците от добивната и преработвателната дейност и</c:v>
                </c:pt>
                <c:pt idx="7">
                  <c:v>Липса на рекултивиране на терените след приключване на добивната дейност и затваряне на мината</c:v>
                </c:pt>
                <c:pt idx="8">
                  <c:v>Увеличаване на шума</c:v>
                </c:pt>
                <c:pt idx="9">
                  <c:v>Натоварване на пътния трафик от тежките превозни средства</c:v>
                </c:pt>
                <c:pt idx="10">
                  <c:v>Влошаване на пътищата поради трафика от тежки превозни средства</c:v>
                </c:pt>
              </c:strCache>
            </c:strRef>
          </c:cat>
          <c:val>
            <c:numRef>
              <c:f>Sheet1!$L$2134:$L$2144</c:f>
              <c:numCache>
                <c:formatCode>General</c:formatCode>
                <c:ptCount val="11"/>
                <c:pt idx="0">
                  <c:v>32.5</c:v>
                </c:pt>
                <c:pt idx="1">
                  <c:v>35.799999999999997</c:v>
                </c:pt>
                <c:pt idx="2">
                  <c:v>34</c:v>
                </c:pt>
                <c:pt idx="3">
                  <c:v>33.6</c:v>
                </c:pt>
                <c:pt idx="4">
                  <c:v>32.299999999999997</c:v>
                </c:pt>
                <c:pt idx="5">
                  <c:v>32.799999999999997</c:v>
                </c:pt>
                <c:pt idx="6">
                  <c:v>35.299999999999997</c:v>
                </c:pt>
                <c:pt idx="7">
                  <c:v>34.1</c:v>
                </c:pt>
                <c:pt idx="8">
                  <c:v>36</c:v>
                </c:pt>
                <c:pt idx="9">
                  <c:v>35.200000000000003</c:v>
                </c:pt>
                <c:pt idx="10">
                  <c:v>31.9</c:v>
                </c:pt>
              </c:numCache>
            </c:numRef>
          </c:val>
          <c:extLst>
            <c:ext xmlns:c16="http://schemas.microsoft.com/office/drawing/2014/chart" uri="{C3380CC4-5D6E-409C-BE32-E72D297353CC}">
              <c16:uniqueId val="{00000001-9346-4B2B-B8C8-AA86F0C7D935}"/>
            </c:ext>
          </c:extLst>
        </c:ser>
        <c:ser>
          <c:idx val="2"/>
          <c:order val="2"/>
          <c:tx>
            <c:strRef>
              <c:f>Sheet1!$M$2133</c:f>
              <c:strCache>
                <c:ptCount val="1"/>
                <c:pt idx="0">
                  <c:v>По-скоро е невероятно</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Sheet1!$J$2134:$J$2144</c:f>
              <c:strCache>
                <c:ptCount val="11"/>
                <c:pt idx="0">
                  <c:v>Замърсяване на въздуха</c:v>
                </c:pt>
                <c:pt idx="1">
                  <c:v>Замърсяване на почвите</c:v>
                </c:pt>
                <c:pt idx="2">
                  <c:v>Замърсяване на реките и подпочвените води</c:v>
                </c:pt>
                <c:pt idx="3">
                  <c:v>Унищожаване на растителни видове</c:v>
                </c:pt>
                <c:pt idx="4">
                  <c:v>Унищожаване на животински видове</c:v>
                </c:pt>
                <c:pt idx="5">
                  <c:v>Натрупване на отпадъчни продукти, замърсяващи околната среда</c:v>
                </c:pt>
                <c:pt idx="6">
                  <c:v>Неправилно съхранение на отпадъците от добивната и преработвателната дейност и</c:v>
                </c:pt>
                <c:pt idx="7">
                  <c:v>Липса на рекултивиране на терените след приключване на добивната дейност и затваряне на мината</c:v>
                </c:pt>
                <c:pt idx="8">
                  <c:v>Увеличаване на шума</c:v>
                </c:pt>
                <c:pt idx="9">
                  <c:v>Натоварване на пътния трафик от тежките превозни средства</c:v>
                </c:pt>
                <c:pt idx="10">
                  <c:v>Влошаване на пътищата поради трафика от тежки превозни средства</c:v>
                </c:pt>
              </c:strCache>
            </c:strRef>
          </c:cat>
          <c:val>
            <c:numRef>
              <c:f>Sheet1!$M$2134:$M$2144</c:f>
              <c:numCache>
                <c:formatCode>General</c:formatCode>
                <c:ptCount val="11"/>
                <c:pt idx="0">
                  <c:v>8.6999999999999993</c:v>
                </c:pt>
                <c:pt idx="1">
                  <c:v>9.6999999999999993</c:v>
                </c:pt>
                <c:pt idx="2">
                  <c:v>10.1</c:v>
                </c:pt>
                <c:pt idx="3">
                  <c:v>20.7</c:v>
                </c:pt>
                <c:pt idx="4">
                  <c:v>22.6</c:v>
                </c:pt>
                <c:pt idx="5">
                  <c:v>8.4</c:v>
                </c:pt>
                <c:pt idx="6">
                  <c:v>9.1</c:v>
                </c:pt>
                <c:pt idx="7">
                  <c:v>9.3000000000000007</c:v>
                </c:pt>
                <c:pt idx="8">
                  <c:v>14.4</c:v>
                </c:pt>
                <c:pt idx="9">
                  <c:v>9.8000000000000007</c:v>
                </c:pt>
                <c:pt idx="10">
                  <c:v>9.1999999999999993</c:v>
                </c:pt>
              </c:numCache>
            </c:numRef>
          </c:val>
          <c:extLst>
            <c:ext xmlns:c16="http://schemas.microsoft.com/office/drawing/2014/chart" uri="{C3380CC4-5D6E-409C-BE32-E72D297353CC}">
              <c16:uniqueId val="{00000002-9346-4B2B-B8C8-AA86F0C7D935}"/>
            </c:ext>
          </c:extLst>
        </c:ser>
        <c:ser>
          <c:idx val="3"/>
          <c:order val="3"/>
          <c:tx>
            <c:strRef>
              <c:f>Sheet1!$N$2133</c:f>
              <c:strCache>
                <c:ptCount val="1"/>
                <c:pt idx="0">
                  <c:v>Изцяло е невероятно</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Sheet1!$J$2134:$J$2144</c:f>
              <c:strCache>
                <c:ptCount val="11"/>
                <c:pt idx="0">
                  <c:v>Замърсяване на въздуха</c:v>
                </c:pt>
                <c:pt idx="1">
                  <c:v>Замърсяване на почвите</c:v>
                </c:pt>
                <c:pt idx="2">
                  <c:v>Замърсяване на реките и подпочвените води</c:v>
                </c:pt>
                <c:pt idx="3">
                  <c:v>Унищожаване на растителни видове</c:v>
                </c:pt>
                <c:pt idx="4">
                  <c:v>Унищожаване на животински видове</c:v>
                </c:pt>
                <c:pt idx="5">
                  <c:v>Натрупване на отпадъчни продукти, замърсяващи околната среда</c:v>
                </c:pt>
                <c:pt idx="6">
                  <c:v>Неправилно съхранение на отпадъците от добивната и преработвателната дейност и</c:v>
                </c:pt>
                <c:pt idx="7">
                  <c:v>Липса на рекултивиране на терените след приключване на добивната дейност и затваряне на мината</c:v>
                </c:pt>
                <c:pt idx="8">
                  <c:v>Увеличаване на шума</c:v>
                </c:pt>
                <c:pt idx="9">
                  <c:v>Натоварване на пътния трафик от тежките превозни средства</c:v>
                </c:pt>
                <c:pt idx="10">
                  <c:v>Влошаване на пътищата поради трафика от тежки превозни средства</c:v>
                </c:pt>
              </c:strCache>
            </c:strRef>
          </c:cat>
          <c:val>
            <c:numRef>
              <c:f>Sheet1!$N$2134:$N$2144</c:f>
              <c:numCache>
                <c:formatCode>General</c:formatCode>
                <c:ptCount val="11"/>
                <c:pt idx="0">
                  <c:v>1.6</c:v>
                </c:pt>
                <c:pt idx="1">
                  <c:v>1.9</c:v>
                </c:pt>
                <c:pt idx="2">
                  <c:v>1.7</c:v>
                </c:pt>
                <c:pt idx="3">
                  <c:v>3.1</c:v>
                </c:pt>
                <c:pt idx="4">
                  <c:v>4.4000000000000004</c:v>
                </c:pt>
                <c:pt idx="5">
                  <c:v>1.9</c:v>
                </c:pt>
                <c:pt idx="6">
                  <c:v>1.9</c:v>
                </c:pt>
                <c:pt idx="7">
                  <c:v>2.1</c:v>
                </c:pt>
                <c:pt idx="8">
                  <c:v>2.4</c:v>
                </c:pt>
                <c:pt idx="9">
                  <c:v>1.8</c:v>
                </c:pt>
                <c:pt idx="10">
                  <c:v>2.2999999999999998</c:v>
                </c:pt>
              </c:numCache>
            </c:numRef>
          </c:val>
          <c:extLst>
            <c:ext xmlns:c16="http://schemas.microsoft.com/office/drawing/2014/chart" uri="{C3380CC4-5D6E-409C-BE32-E72D297353CC}">
              <c16:uniqueId val="{00000003-9346-4B2B-B8C8-AA86F0C7D935}"/>
            </c:ext>
          </c:extLst>
        </c:ser>
        <c:ser>
          <c:idx val="4"/>
          <c:order val="4"/>
          <c:tx>
            <c:strRef>
              <c:f>Sheet1!$O$2133</c:f>
              <c:strCache>
                <c:ptCount val="1"/>
                <c:pt idx="0">
                  <c:v>Затруднявам се да преценя</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Sheet1!$J$2134:$J$2144</c:f>
              <c:strCache>
                <c:ptCount val="11"/>
                <c:pt idx="0">
                  <c:v>Замърсяване на въздуха</c:v>
                </c:pt>
                <c:pt idx="1">
                  <c:v>Замърсяване на почвите</c:v>
                </c:pt>
                <c:pt idx="2">
                  <c:v>Замърсяване на реките и подпочвените води</c:v>
                </c:pt>
                <c:pt idx="3">
                  <c:v>Унищожаване на растителни видове</c:v>
                </c:pt>
                <c:pt idx="4">
                  <c:v>Унищожаване на животински видове</c:v>
                </c:pt>
                <c:pt idx="5">
                  <c:v>Натрупване на отпадъчни продукти, замърсяващи околната среда</c:v>
                </c:pt>
                <c:pt idx="6">
                  <c:v>Неправилно съхранение на отпадъците от добивната и преработвателната дейност и</c:v>
                </c:pt>
                <c:pt idx="7">
                  <c:v>Липса на рекултивиране на терените след приключване на добивната дейност и затваряне на мината</c:v>
                </c:pt>
                <c:pt idx="8">
                  <c:v>Увеличаване на шума</c:v>
                </c:pt>
                <c:pt idx="9">
                  <c:v>Натоварване на пътния трафик от тежките превозни средства</c:v>
                </c:pt>
                <c:pt idx="10">
                  <c:v>Влошаване на пътищата поради трафика от тежки превозни средства</c:v>
                </c:pt>
              </c:strCache>
            </c:strRef>
          </c:cat>
          <c:val>
            <c:numRef>
              <c:f>Sheet1!$O$2134:$O$2144</c:f>
              <c:numCache>
                <c:formatCode>General</c:formatCode>
                <c:ptCount val="11"/>
                <c:pt idx="0">
                  <c:v>4</c:v>
                </c:pt>
                <c:pt idx="1">
                  <c:v>4.7</c:v>
                </c:pt>
                <c:pt idx="2">
                  <c:v>4.5999999999999996</c:v>
                </c:pt>
                <c:pt idx="3">
                  <c:v>7.7</c:v>
                </c:pt>
                <c:pt idx="4">
                  <c:v>9.1999999999999993</c:v>
                </c:pt>
                <c:pt idx="5">
                  <c:v>5.7</c:v>
                </c:pt>
                <c:pt idx="6">
                  <c:v>6.8</c:v>
                </c:pt>
                <c:pt idx="7">
                  <c:v>12.8</c:v>
                </c:pt>
                <c:pt idx="8">
                  <c:v>7.8</c:v>
                </c:pt>
                <c:pt idx="9">
                  <c:v>5.3</c:v>
                </c:pt>
                <c:pt idx="10">
                  <c:v>5.5</c:v>
                </c:pt>
              </c:numCache>
            </c:numRef>
          </c:val>
          <c:extLst>
            <c:ext xmlns:c16="http://schemas.microsoft.com/office/drawing/2014/chart" uri="{C3380CC4-5D6E-409C-BE32-E72D297353CC}">
              <c16:uniqueId val="{00000004-9346-4B2B-B8C8-AA86F0C7D935}"/>
            </c:ext>
          </c:extLst>
        </c:ser>
        <c:dLbls>
          <c:dLblPos val="outEnd"/>
          <c:showLegendKey val="0"/>
          <c:showVal val="1"/>
          <c:showCatName val="0"/>
          <c:showSerName val="0"/>
          <c:showPercent val="0"/>
          <c:showBubbleSize val="0"/>
        </c:dLbls>
        <c:gapWidth val="182"/>
        <c:axId val="2069789663"/>
        <c:axId val="2069790143"/>
      </c:barChart>
      <c:catAx>
        <c:axId val="20697896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2069790143"/>
        <c:crosses val="autoZero"/>
        <c:auto val="1"/>
        <c:lblAlgn val="ctr"/>
        <c:lblOffset val="100"/>
        <c:noMultiLvlLbl val="0"/>
      </c:catAx>
      <c:valAx>
        <c:axId val="2069790143"/>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2069789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bg-BG"/>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bg-BG"/>
              <a:t>Ако във Вашия регион има или в миналото е имало добив на минерални и енергийни суровини, как се отрази това на здравословното състояние на хората в региона?</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bg-BG"/>
        </a:p>
      </c:txPr>
    </c:title>
    <c:autoTitleDeleted val="0"/>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7B33-4DEC-8084-FAA2FFB697CC}"/>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7B33-4DEC-8084-FAA2FFB697CC}"/>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7B33-4DEC-8084-FAA2FFB697CC}"/>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7B33-4DEC-8084-FAA2FFB697CC}"/>
              </c:ext>
            </c:extLst>
          </c:dPt>
          <c:dLbls>
            <c:dLbl>
              <c:idx val="3"/>
              <c:tx>
                <c:rich>
                  <a:bodyPr/>
                  <a:lstStyle/>
                  <a:p>
                    <a:fld id="{359CC805-8E0C-426A-AAE0-DFA565C8F624}" type="VALUE">
                      <a:rPr lang="en-US" smtClean="0"/>
                      <a:pPr/>
                      <a:t>[СТОЙНОСТ]</a:t>
                    </a:fld>
                    <a:r>
                      <a:rPr lang="en-US"/>
                      <a:t>,0</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B33-4DEC-8084-FAA2FFB697CC}"/>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bg-BG"/>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Sheet1!$J$2256:$J$2259</c:f>
              <c:strCache>
                <c:ptCount val="4"/>
                <c:pt idx="0">
                  <c:v>Здравословното състояние определено се влоши, имаше много заболели</c:v>
                </c:pt>
                <c:pt idx="1">
                  <c:v>Влоши се здравословното състояние на живеещите в региона</c:v>
                </c:pt>
                <c:pt idx="2">
                  <c:v>Имаше отделни случаи на влошено здравословно състояние, но не и масово</c:v>
                </c:pt>
                <c:pt idx="3">
                  <c:v>Добивът не оказа влияние върху здравословното състояние</c:v>
                </c:pt>
              </c:strCache>
            </c:strRef>
          </c:cat>
          <c:val>
            <c:numRef>
              <c:f>Sheet1!$K$2256:$K$2259</c:f>
              <c:numCache>
                <c:formatCode>General</c:formatCode>
                <c:ptCount val="4"/>
                <c:pt idx="0">
                  <c:v>32.799999999999997</c:v>
                </c:pt>
                <c:pt idx="1">
                  <c:v>28.4</c:v>
                </c:pt>
                <c:pt idx="2">
                  <c:v>21.8</c:v>
                </c:pt>
                <c:pt idx="3">
                  <c:v>17</c:v>
                </c:pt>
              </c:numCache>
            </c:numRef>
          </c:val>
          <c:extLst>
            <c:ext xmlns:c16="http://schemas.microsoft.com/office/drawing/2014/chart" uri="{C3380CC4-5D6E-409C-BE32-E72D297353CC}">
              <c16:uniqueId val="{00000008-7B33-4DEC-8084-FAA2FFB697C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bg-BG" sz="1600" b="1" i="0" u="none" strike="noStrike" kern="1200" spc="0" baseline="0">
                <a:solidFill>
                  <a:prstClr val="black">
                    <a:lumMod val="65000"/>
                    <a:lumOff val="35000"/>
                  </a:prstClr>
                </a:solidFill>
                <a:latin typeface="+mn-lt"/>
                <a:ea typeface="+mn-ea"/>
                <a:cs typeface="+mn-cs"/>
              </a:defRPr>
            </a:pPr>
            <a:r>
              <a:rPr lang="bg-BG" sz="1400" b="1" i="0" u="none" strike="noStrike" kern="1200" baseline="0" dirty="0">
                <a:solidFill>
                  <a:prstClr val="black">
                    <a:lumMod val="65000"/>
                    <a:lumOff val="35000"/>
                  </a:prstClr>
                </a:solidFill>
                <a:latin typeface="+mn-lt"/>
                <a:ea typeface="+mn-ea"/>
                <a:cs typeface="+mn-cs"/>
              </a:rPr>
              <a:t>По Ваша преценка, ако във Вашия регион започне добив на КСС, това как ще се отрази на здравословното състояние на хората?</a:t>
            </a:r>
          </a:p>
        </c:rich>
      </c:tx>
      <c:layout>
        <c:manualLayout>
          <c:xMode val="edge"/>
          <c:yMode val="edge"/>
          <c:x val="0.12515227591102779"/>
          <c:y val="3.2048380436987239E-2"/>
        </c:manualLayout>
      </c:layout>
      <c:overlay val="0"/>
      <c:spPr>
        <a:noFill/>
        <a:ln>
          <a:noFill/>
        </a:ln>
        <a:effectLst/>
      </c:spPr>
      <c:txPr>
        <a:bodyPr rot="0" spcFirstLastPara="1" vertOverflow="ellipsis" vert="horz" wrap="square" anchor="ctr" anchorCtr="1"/>
        <a:lstStyle/>
        <a:p>
          <a:pPr algn="ctr" rtl="0">
            <a:defRPr lang="bg-BG" sz="1600" b="1" i="0" u="none" strike="noStrike" kern="1200" spc="0" baseline="0">
              <a:solidFill>
                <a:prstClr val="black">
                  <a:lumMod val="65000"/>
                  <a:lumOff val="35000"/>
                </a:prstClr>
              </a:solidFill>
              <a:latin typeface="+mn-lt"/>
              <a:ea typeface="+mn-ea"/>
              <a:cs typeface="+mn-cs"/>
            </a:defRPr>
          </a:pPr>
          <a:endParaRPr lang="bg-BG"/>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C0E-43A1-BE58-24E9830DF57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C0E-43A1-BE58-24E9830DF57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C0E-43A1-BE58-24E9830DF57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C0E-43A1-BE58-24E9830DF57A}"/>
              </c:ext>
            </c:extLst>
          </c:dPt>
          <c:dLbls>
            <c:dLbl>
              <c:idx val="0"/>
              <c:layout>
                <c:manualLayout>
                  <c:x val="-1.9673511984809416E-2"/>
                  <c:y val="-0.1626833624963546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0E-43A1-BE58-24E9830DF57A}"/>
                </c:ext>
              </c:extLst>
            </c:dLbl>
            <c:dLbl>
              <c:idx val="1"/>
              <c:layout>
                <c:manualLayout>
                  <c:x val="7.2699630059702598E-3"/>
                  <c:y val="5.855679498396033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0E-43A1-BE58-24E9830DF57A}"/>
                </c:ext>
              </c:extLst>
            </c:dLbl>
            <c:dLbl>
              <c:idx val="2"/>
              <c:layout>
                <c:manualLayout>
                  <c:x val="-2.4667585209474464E-2"/>
                  <c:y val="-6.929024496937882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0E-43A1-BE58-24E9830DF57A}"/>
                </c:ext>
              </c:extLst>
            </c:dLbl>
            <c:dLbl>
              <c:idx val="3"/>
              <c:layout>
                <c:manualLayout>
                  <c:x val="5.0888533139210011E-2"/>
                  <c:y val="-5.103747448235636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0E-43A1-BE58-24E9830DF57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bg-BG"/>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Sheet1!$J$2551:$J$2554</c:f>
              <c:strCache>
                <c:ptCount val="4"/>
                <c:pt idx="0">
                  <c:v>Определено ще се влоши</c:v>
                </c:pt>
                <c:pt idx="1">
                  <c:v>Няма да се промени</c:v>
                </c:pt>
                <c:pt idx="2">
                  <c:v>Ще се подобри</c:v>
                </c:pt>
                <c:pt idx="3">
                  <c:v>Затруднявам се да отговоря</c:v>
                </c:pt>
              </c:strCache>
            </c:strRef>
          </c:cat>
          <c:val>
            <c:numRef>
              <c:f>Sheet1!$K$2551:$K$2554</c:f>
              <c:numCache>
                <c:formatCode>General</c:formatCode>
                <c:ptCount val="4"/>
                <c:pt idx="0">
                  <c:v>55.6</c:v>
                </c:pt>
                <c:pt idx="1">
                  <c:v>12.7</c:v>
                </c:pt>
                <c:pt idx="2">
                  <c:v>6.4</c:v>
                </c:pt>
                <c:pt idx="3">
                  <c:v>25.3</c:v>
                </c:pt>
              </c:numCache>
            </c:numRef>
          </c:val>
          <c:extLst>
            <c:ext xmlns:c16="http://schemas.microsoft.com/office/drawing/2014/chart" uri="{C3380CC4-5D6E-409C-BE32-E72D297353CC}">
              <c16:uniqueId val="{00000008-4C0E-43A1-BE58-24E9830DF57A}"/>
            </c:ext>
          </c:extLst>
        </c:ser>
        <c:dLbls>
          <c:dLblPos val="bestFit"/>
          <c:showLegendKey val="0"/>
          <c:showVal val="1"/>
          <c:showCatName val="0"/>
          <c:showSerName val="0"/>
          <c:showPercent val="0"/>
          <c:showBubbleSize val="0"/>
          <c:showLeaderLines val="1"/>
        </c:dLbls>
      </c:pie3DChart>
      <c:spPr>
        <a:solidFill>
          <a:schemeClr val="accent6">
            <a:lumMod val="20000"/>
            <a:lumOff val="80000"/>
          </a:schemeClr>
        </a:solidFill>
        <a:ln>
          <a:noFill/>
        </a:ln>
        <a:effectLst/>
      </c:spPr>
    </c:plotArea>
    <c:legend>
      <c:legendPos val="b"/>
      <c:overlay val="0"/>
      <c:spPr>
        <a:noFill/>
        <a:ln>
          <a:solidFill>
            <a:schemeClr val="tx2"/>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6">
        <a:lumMod val="40000"/>
        <a:lumOff val="60000"/>
      </a:schemeClr>
    </a:solidFill>
    <a:ln>
      <a:noFill/>
    </a:ln>
    <a:effectLst/>
  </c:spPr>
  <c:txPr>
    <a:bodyPr/>
    <a:lstStyle/>
    <a:p>
      <a:pPr>
        <a:defRPr/>
      </a:pPr>
      <a:endParaRPr lang="bg-B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25C4306-B32C-4C49-AE85-348FAB03A18E}"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E38E3-275E-4B99-87D6-8C1AC4A47CFE}" type="slidenum">
              <a:rPr lang="en-US" smtClean="0"/>
              <a:t>‹#›</a:t>
            </a:fld>
            <a:endParaRPr lang="en-US"/>
          </a:p>
        </p:txBody>
      </p:sp>
    </p:spTree>
    <p:extLst>
      <p:ext uri="{BB962C8B-B14F-4D97-AF65-F5344CB8AC3E}">
        <p14:creationId xmlns:p14="http://schemas.microsoft.com/office/powerpoint/2010/main" val="998766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5C4306-B32C-4C49-AE85-348FAB03A18E}"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E38E3-275E-4B99-87D6-8C1AC4A47CFE}" type="slidenum">
              <a:rPr lang="en-US" smtClean="0"/>
              <a:t>‹#›</a:t>
            </a:fld>
            <a:endParaRPr lang="en-US"/>
          </a:p>
        </p:txBody>
      </p:sp>
    </p:spTree>
    <p:extLst>
      <p:ext uri="{BB962C8B-B14F-4D97-AF65-F5344CB8AC3E}">
        <p14:creationId xmlns:p14="http://schemas.microsoft.com/office/powerpoint/2010/main" val="284316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5C4306-B32C-4C49-AE85-348FAB03A18E}"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E38E3-275E-4B99-87D6-8C1AC4A47CFE}" type="slidenum">
              <a:rPr lang="en-US" smtClean="0"/>
              <a:t>‹#›</a:t>
            </a:fld>
            <a:endParaRPr lang="en-US"/>
          </a:p>
        </p:txBody>
      </p:sp>
    </p:spTree>
    <p:extLst>
      <p:ext uri="{BB962C8B-B14F-4D97-AF65-F5344CB8AC3E}">
        <p14:creationId xmlns:p14="http://schemas.microsoft.com/office/powerpoint/2010/main" val="31821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5C4306-B32C-4C49-AE85-348FAB03A18E}"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E38E3-275E-4B99-87D6-8C1AC4A47CFE}" type="slidenum">
              <a:rPr lang="en-US" smtClean="0"/>
              <a:t>‹#›</a:t>
            </a:fld>
            <a:endParaRPr lang="en-US"/>
          </a:p>
        </p:txBody>
      </p:sp>
    </p:spTree>
    <p:extLst>
      <p:ext uri="{BB962C8B-B14F-4D97-AF65-F5344CB8AC3E}">
        <p14:creationId xmlns:p14="http://schemas.microsoft.com/office/powerpoint/2010/main" val="362351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5C4306-B32C-4C49-AE85-348FAB03A18E}"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E38E3-275E-4B99-87D6-8C1AC4A47CFE}" type="slidenum">
              <a:rPr lang="en-US" smtClean="0"/>
              <a:t>‹#›</a:t>
            </a:fld>
            <a:endParaRPr lang="en-US"/>
          </a:p>
        </p:txBody>
      </p:sp>
    </p:spTree>
    <p:extLst>
      <p:ext uri="{BB962C8B-B14F-4D97-AF65-F5344CB8AC3E}">
        <p14:creationId xmlns:p14="http://schemas.microsoft.com/office/powerpoint/2010/main" val="214057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5C4306-B32C-4C49-AE85-348FAB03A18E}"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E38E3-275E-4B99-87D6-8C1AC4A47CFE}" type="slidenum">
              <a:rPr lang="en-US" smtClean="0"/>
              <a:t>‹#›</a:t>
            </a:fld>
            <a:endParaRPr lang="en-US"/>
          </a:p>
        </p:txBody>
      </p:sp>
    </p:spTree>
    <p:extLst>
      <p:ext uri="{BB962C8B-B14F-4D97-AF65-F5344CB8AC3E}">
        <p14:creationId xmlns:p14="http://schemas.microsoft.com/office/powerpoint/2010/main" val="1412334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5C4306-B32C-4C49-AE85-348FAB03A18E}"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1E38E3-275E-4B99-87D6-8C1AC4A47CFE}" type="slidenum">
              <a:rPr lang="en-US" smtClean="0"/>
              <a:t>‹#›</a:t>
            </a:fld>
            <a:endParaRPr lang="en-US"/>
          </a:p>
        </p:txBody>
      </p:sp>
    </p:spTree>
    <p:extLst>
      <p:ext uri="{BB962C8B-B14F-4D97-AF65-F5344CB8AC3E}">
        <p14:creationId xmlns:p14="http://schemas.microsoft.com/office/powerpoint/2010/main" val="3746193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5C4306-B32C-4C49-AE85-348FAB03A18E}"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1E38E3-275E-4B99-87D6-8C1AC4A47CFE}" type="slidenum">
              <a:rPr lang="en-US" smtClean="0"/>
              <a:t>‹#›</a:t>
            </a:fld>
            <a:endParaRPr lang="en-US"/>
          </a:p>
        </p:txBody>
      </p:sp>
    </p:spTree>
    <p:extLst>
      <p:ext uri="{BB962C8B-B14F-4D97-AF65-F5344CB8AC3E}">
        <p14:creationId xmlns:p14="http://schemas.microsoft.com/office/powerpoint/2010/main" val="4226682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C4306-B32C-4C49-AE85-348FAB03A18E}"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1E38E3-275E-4B99-87D6-8C1AC4A47CFE}" type="slidenum">
              <a:rPr lang="en-US" smtClean="0"/>
              <a:t>‹#›</a:t>
            </a:fld>
            <a:endParaRPr lang="en-US"/>
          </a:p>
        </p:txBody>
      </p:sp>
    </p:spTree>
    <p:extLst>
      <p:ext uri="{BB962C8B-B14F-4D97-AF65-F5344CB8AC3E}">
        <p14:creationId xmlns:p14="http://schemas.microsoft.com/office/powerpoint/2010/main" val="4012864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5C4306-B32C-4C49-AE85-348FAB03A18E}"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E38E3-275E-4B99-87D6-8C1AC4A47CFE}" type="slidenum">
              <a:rPr lang="en-US" smtClean="0"/>
              <a:t>‹#›</a:t>
            </a:fld>
            <a:endParaRPr lang="en-US"/>
          </a:p>
        </p:txBody>
      </p:sp>
    </p:spTree>
    <p:extLst>
      <p:ext uri="{BB962C8B-B14F-4D97-AF65-F5344CB8AC3E}">
        <p14:creationId xmlns:p14="http://schemas.microsoft.com/office/powerpoint/2010/main" val="170802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5C4306-B32C-4C49-AE85-348FAB03A18E}"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E38E3-275E-4B99-87D6-8C1AC4A47CFE}" type="slidenum">
              <a:rPr lang="en-US" smtClean="0"/>
              <a:t>‹#›</a:t>
            </a:fld>
            <a:endParaRPr lang="en-US"/>
          </a:p>
        </p:txBody>
      </p:sp>
    </p:spTree>
    <p:extLst>
      <p:ext uri="{BB962C8B-B14F-4D97-AF65-F5344CB8AC3E}">
        <p14:creationId xmlns:p14="http://schemas.microsoft.com/office/powerpoint/2010/main" val="786648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C4306-B32C-4C49-AE85-348FAB03A18E}" type="datetimeFigureOut">
              <a:rPr lang="en-US" smtClean="0"/>
              <a:t>11/12/2025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E38E3-275E-4B99-87D6-8C1AC4A47CFE}" type="slidenum">
              <a:rPr lang="en-US" smtClean="0"/>
              <a:t>‹#›</a:t>
            </a:fld>
            <a:endParaRPr lang="en-US"/>
          </a:p>
        </p:txBody>
      </p:sp>
    </p:spTree>
    <p:extLst>
      <p:ext uri="{BB962C8B-B14F-4D97-AF65-F5344CB8AC3E}">
        <p14:creationId xmlns:p14="http://schemas.microsoft.com/office/powerpoint/2010/main" val="3898451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0214" y="250731"/>
            <a:ext cx="950006" cy="1097280"/>
          </a:xfrm>
          <a:prstGeom prst="rect">
            <a:avLst/>
          </a:prstGeom>
        </p:spPr>
      </p:pic>
      <p:sp>
        <p:nvSpPr>
          <p:cNvPr id="5" name="TextBox 4"/>
          <p:cNvSpPr txBox="1"/>
          <p:nvPr/>
        </p:nvSpPr>
        <p:spPr>
          <a:xfrm>
            <a:off x="266700" y="399261"/>
            <a:ext cx="10439400" cy="800219"/>
          </a:xfrm>
          <a:prstGeom prst="rect">
            <a:avLst/>
          </a:prstGeom>
          <a:solidFill>
            <a:schemeClr val="accent1">
              <a:lumMod val="20000"/>
              <a:lumOff val="80000"/>
            </a:schemeClr>
          </a:solidFill>
        </p:spPr>
        <p:txBody>
          <a:bodyPr wrap="square" rtlCol="0">
            <a:spAutoFit/>
          </a:bodyPr>
          <a:lstStyle/>
          <a:p>
            <a:pPr algn="r"/>
            <a:r>
              <a:rPr lang="bg-BG" sz="2300" dirty="0">
                <a:latin typeface="Bahnschrift SemiBold SemiConden" panose="020B0502040204020203" pitchFamily="34" charset="0"/>
              </a:rPr>
              <a:t>НАЦИОНАЛНА НАУЧНА ПРОГРАМА</a:t>
            </a:r>
          </a:p>
          <a:p>
            <a:pPr algn="r"/>
            <a:r>
              <a:rPr lang="bg-BG" sz="2300" dirty="0">
                <a:latin typeface="Bahnschrift SemiBold SemiConden" panose="020B0502040204020203" pitchFamily="34" charset="0"/>
              </a:rPr>
              <a:t>„КРИТИЧНИ И СТРАТЕГИЧЕСКИ СУРОВИНИ ЗА ЗЕЛЕН ПРЕХОД И УСТОЙЧИВО РАЗВИТИЕ“ </a:t>
            </a:r>
            <a:endParaRPr lang="en-US" sz="2300" dirty="0">
              <a:latin typeface="Bahnschrift SemiBold SemiConden" panose="020B0502040204020203" pitchFamily="34" charset="0"/>
            </a:endParaRPr>
          </a:p>
        </p:txBody>
      </p:sp>
      <p:sp>
        <p:nvSpPr>
          <p:cNvPr id="2" name="Текстово поле 1">
            <a:extLst>
              <a:ext uri="{FF2B5EF4-FFF2-40B4-BE49-F238E27FC236}">
                <a16:creationId xmlns:a16="http://schemas.microsoft.com/office/drawing/2014/main" id="{6596D9C9-2859-34AA-3995-3A299683A6EC}"/>
              </a:ext>
            </a:extLst>
          </p:cNvPr>
          <p:cNvSpPr txBox="1"/>
          <p:nvPr/>
        </p:nvSpPr>
        <p:spPr>
          <a:xfrm>
            <a:off x="1409397" y="2329132"/>
            <a:ext cx="8844858" cy="1754326"/>
          </a:xfrm>
          <a:prstGeom prst="rect">
            <a:avLst/>
          </a:prstGeom>
          <a:solidFill>
            <a:schemeClr val="accent1">
              <a:lumMod val="20000"/>
              <a:lumOff val="80000"/>
            </a:schemeClr>
          </a:solidFill>
        </p:spPr>
        <p:txBody>
          <a:bodyPr wrap="none" rtlCol="0">
            <a:spAutoFit/>
          </a:bodyPr>
          <a:lstStyle/>
          <a:p>
            <a:pPr algn="ctr"/>
            <a:r>
              <a:rPr lang="bg-BG" sz="3600" b="1" dirty="0"/>
              <a:t>Общественото мнение</a:t>
            </a:r>
            <a:br>
              <a:rPr lang="bg-BG" sz="3600" b="1" dirty="0"/>
            </a:br>
            <a:r>
              <a:rPr lang="bg-BG" sz="3600" b="1" dirty="0"/>
              <a:t>за критичните и стратегическите суровини:</a:t>
            </a:r>
            <a:br>
              <a:rPr lang="bg-BG" sz="3600" b="1" dirty="0"/>
            </a:br>
            <a:r>
              <a:rPr lang="bg-BG" sz="3600" b="1" dirty="0"/>
              <a:t>доминиращи нагласи и основни послания </a:t>
            </a:r>
          </a:p>
        </p:txBody>
      </p:sp>
      <p:sp>
        <p:nvSpPr>
          <p:cNvPr id="3" name="Текстово поле 2">
            <a:extLst>
              <a:ext uri="{FF2B5EF4-FFF2-40B4-BE49-F238E27FC236}">
                <a16:creationId xmlns:a16="http://schemas.microsoft.com/office/drawing/2014/main" id="{24918062-F8C9-E55F-771D-6D22BDE7BAB8}"/>
              </a:ext>
            </a:extLst>
          </p:cNvPr>
          <p:cNvSpPr txBox="1"/>
          <p:nvPr/>
        </p:nvSpPr>
        <p:spPr>
          <a:xfrm>
            <a:off x="6642340" y="5072332"/>
            <a:ext cx="4882551" cy="923330"/>
          </a:xfrm>
          <a:prstGeom prst="rect">
            <a:avLst/>
          </a:prstGeom>
          <a:solidFill>
            <a:schemeClr val="accent1">
              <a:lumMod val="20000"/>
              <a:lumOff val="80000"/>
            </a:schemeClr>
          </a:solidFill>
        </p:spPr>
        <p:txBody>
          <a:bodyPr wrap="square" rtlCol="0">
            <a:spAutoFit/>
          </a:bodyPr>
          <a:lstStyle/>
          <a:p>
            <a:r>
              <a:rPr lang="bg-BG" b="1" dirty="0"/>
              <a:t>Проф. </a:t>
            </a:r>
            <a:r>
              <a:rPr lang="bg-BG" b="1" dirty="0" err="1"/>
              <a:t>дсн</a:t>
            </a:r>
            <a:r>
              <a:rPr lang="bg-BG" b="1" dirty="0"/>
              <a:t> Емилия Ченгелова</a:t>
            </a:r>
          </a:p>
          <a:p>
            <a:r>
              <a:rPr lang="bg-BG" b="1" dirty="0"/>
              <a:t>Институт по философия и социология при БАН</a:t>
            </a:r>
          </a:p>
          <a:p>
            <a:r>
              <a:rPr lang="bg-BG" b="1" dirty="0"/>
              <a:t>11.11.2025 г.</a:t>
            </a:r>
          </a:p>
        </p:txBody>
      </p:sp>
    </p:spTree>
    <p:extLst>
      <p:ext uri="{BB962C8B-B14F-4D97-AF65-F5344CB8AC3E}">
        <p14:creationId xmlns:p14="http://schemas.microsoft.com/office/powerpoint/2010/main" val="2796104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062295-6F25-FAD7-282E-1C9DB8882567}"/>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Диаграма 6">
            <a:extLst>
              <a:ext uri="{FF2B5EF4-FFF2-40B4-BE49-F238E27FC236}">
                <a16:creationId xmlns:a16="http://schemas.microsoft.com/office/drawing/2014/main" id="{9300C15F-9604-E9DF-D169-0B1D757B10E8}"/>
              </a:ext>
            </a:extLst>
          </p:cNvPr>
          <p:cNvGraphicFramePr>
            <a:graphicFrameLocks/>
          </p:cNvGraphicFramePr>
          <p:nvPr>
            <p:extLst>
              <p:ext uri="{D42A27DB-BD31-4B8C-83A1-F6EECF244321}">
                <p14:modId xmlns:p14="http://schemas.microsoft.com/office/powerpoint/2010/main" val="3438942052"/>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3076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34BC2C-C803-E158-54D0-3EAC37C30935}"/>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Диаграма 4">
            <a:extLst>
              <a:ext uri="{FF2B5EF4-FFF2-40B4-BE49-F238E27FC236}">
                <a16:creationId xmlns:a16="http://schemas.microsoft.com/office/drawing/2014/main" id="{1364EBF5-9B0F-0FE8-BC35-A69115F4445F}"/>
              </a:ext>
            </a:extLst>
          </p:cNvPr>
          <p:cNvGraphicFramePr>
            <a:graphicFrameLocks/>
          </p:cNvGraphicFramePr>
          <p:nvPr>
            <p:extLst>
              <p:ext uri="{D42A27DB-BD31-4B8C-83A1-F6EECF244321}">
                <p14:modId xmlns:p14="http://schemas.microsoft.com/office/powerpoint/2010/main" val="1407213996"/>
              </p:ext>
            </p:extLst>
          </p:nvPr>
        </p:nvGraphicFramePr>
        <p:xfrm>
          <a:off x="643467" y="643467"/>
          <a:ext cx="10905066" cy="4919935"/>
        </p:xfrm>
        <a:graphic>
          <a:graphicData uri="http://schemas.openxmlformats.org/drawingml/2006/chart">
            <c:chart xmlns:c="http://schemas.openxmlformats.org/drawingml/2006/chart" xmlns:r="http://schemas.openxmlformats.org/officeDocument/2006/relationships" r:id="rId2"/>
          </a:graphicData>
        </a:graphic>
      </p:graphicFrame>
      <p:sp>
        <p:nvSpPr>
          <p:cNvPr id="6" name="Текстово поле 5">
            <a:extLst>
              <a:ext uri="{FF2B5EF4-FFF2-40B4-BE49-F238E27FC236}">
                <a16:creationId xmlns:a16="http://schemas.microsoft.com/office/drawing/2014/main" id="{4C62C5B7-E303-534F-AA55-1F188C95A5F0}"/>
              </a:ext>
            </a:extLst>
          </p:cNvPr>
          <p:cNvSpPr txBox="1"/>
          <p:nvPr/>
        </p:nvSpPr>
        <p:spPr>
          <a:xfrm>
            <a:off x="643467" y="5720296"/>
            <a:ext cx="10905066" cy="523220"/>
          </a:xfrm>
          <a:prstGeom prst="rect">
            <a:avLst/>
          </a:prstGeom>
          <a:solidFill>
            <a:schemeClr val="accent6">
              <a:lumMod val="20000"/>
              <a:lumOff val="80000"/>
            </a:schemeClr>
          </a:solidFill>
        </p:spPr>
        <p:txBody>
          <a:bodyPr wrap="square" rtlCol="0">
            <a:spAutoFit/>
          </a:bodyPr>
          <a:lstStyle/>
          <a:p>
            <a:r>
              <a:rPr lang="bg-BG" sz="1400" b="1" dirty="0"/>
              <a:t>Друго (4%): </a:t>
            </a:r>
            <a:r>
              <a:rPr lang="bg-BG" sz="1400" dirty="0"/>
              <a:t>прозрачност и законност, безплатен автобусен транспорт, Фонд „Здраве“ за работещите в мините, солидни инвестиции в инфраструктурата, печалбите да са за работниците, засилен контрол над производството</a:t>
            </a:r>
          </a:p>
        </p:txBody>
      </p:sp>
    </p:spTree>
    <p:extLst>
      <p:ext uri="{BB962C8B-B14F-4D97-AF65-F5344CB8AC3E}">
        <p14:creationId xmlns:p14="http://schemas.microsoft.com/office/powerpoint/2010/main" val="2171631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1EE9A4-8B91-3699-1D23-6E806109B2DC}"/>
            </a:ext>
          </a:extLst>
        </p:cNvPr>
        <p:cNvGrpSpPr/>
        <p:nvPr/>
      </p:nvGrpSpPr>
      <p:grpSpPr>
        <a:xfrm>
          <a:off x="0" y="0"/>
          <a:ext cx="0" cy="0"/>
          <a:chOff x="0" y="0"/>
          <a:chExt cx="0" cy="0"/>
        </a:xfrm>
      </p:grpSpPr>
      <p:graphicFrame>
        <p:nvGraphicFramePr>
          <p:cNvPr id="5" name="Диаграма 4">
            <a:extLst>
              <a:ext uri="{FF2B5EF4-FFF2-40B4-BE49-F238E27FC236}">
                <a16:creationId xmlns:a16="http://schemas.microsoft.com/office/drawing/2014/main" id="{CD9124BC-22A1-7E0E-B48F-679B6E8B4E55}"/>
              </a:ext>
            </a:extLst>
          </p:cNvPr>
          <p:cNvGraphicFramePr>
            <a:graphicFrameLocks/>
          </p:cNvGraphicFramePr>
          <p:nvPr>
            <p:extLst>
              <p:ext uri="{D42A27DB-BD31-4B8C-83A1-F6EECF244321}">
                <p14:modId xmlns:p14="http://schemas.microsoft.com/office/powerpoint/2010/main" val="3495310841"/>
              </p:ext>
            </p:extLst>
          </p:nvPr>
        </p:nvGraphicFramePr>
        <p:xfrm>
          <a:off x="276589" y="367453"/>
          <a:ext cx="6930189" cy="5921204"/>
        </p:xfrm>
        <a:graphic>
          <a:graphicData uri="http://schemas.openxmlformats.org/drawingml/2006/chart">
            <c:chart xmlns:c="http://schemas.openxmlformats.org/drawingml/2006/chart" xmlns:r="http://schemas.openxmlformats.org/officeDocument/2006/relationships" r:id="rId2"/>
          </a:graphicData>
        </a:graphic>
      </p:graphicFrame>
      <p:sp>
        <p:nvSpPr>
          <p:cNvPr id="6" name="Текстово поле 5">
            <a:extLst>
              <a:ext uri="{FF2B5EF4-FFF2-40B4-BE49-F238E27FC236}">
                <a16:creationId xmlns:a16="http://schemas.microsoft.com/office/drawing/2014/main" id="{764A6905-CE94-55E0-D3D3-873D508AB468}"/>
              </a:ext>
            </a:extLst>
          </p:cNvPr>
          <p:cNvSpPr txBox="1"/>
          <p:nvPr/>
        </p:nvSpPr>
        <p:spPr>
          <a:xfrm>
            <a:off x="7293089" y="367453"/>
            <a:ext cx="4283393" cy="6001643"/>
          </a:xfrm>
          <a:prstGeom prst="rect">
            <a:avLst/>
          </a:prstGeom>
          <a:solidFill>
            <a:schemeClr val="accent1">
              <a:lumMod val="20000"/>
              <a:lumOff val="80000"/>
            </a:schemeClr>
          </a:solidFill>
        </p:spPr>
        <p:txBody>
          <a:bodyPr wrap="square" rtlCol="0">
            <a:spAutoFit/>
          </a:bodyPr>
          <a:lstStyle/>
          <a:p>
            <a:r>
              <a:rPr lang="bg-BG" sz="1600" b="1" dirty="0"/>
              <a:t>Независимо от всичко биха започнали работа в минните:</a:t>
            </a:r>
          </a:p>
          <a:p>
            <a:endParaRPr lang="bg-BG" sz="1600" dirty="0"/>
          </a:p>
          <a:p>
            <a:pPr marL="285750" indent="-285750">
              <a:buFont typeface="Wingdings" panose="05000000000000000000" pitchFamily="2" charset="2"/>
              <a:buChar char="ü"/>
            </a:pPr>
            <a:r>
              <a:rPr lang="bg-BG" sz="1600" dirty="0"/>
              <a:t>24,7% от 18-25 годишните, 25,1% от 26-35 годишните и 28,1% от 36-45 годишните</a:t>
            </a:r>
          </a:p>
          <a:p>
            <a:pPr marL="285750" indent="-285750">
              <a:buFont typeface="Wingdings" panose="05000000000000000000" pitchFamily="2" charset="2"/>
              <a:buChar char="ü"/>
            </a:pPr>
            <a:r>
              <a:rPr lang="bg-BG" sz="1600" dirty="0"/>
              <a:t>37,5% от лицата без образование и 53,8% от лицата с начално образование</a:t>
            </a:r>
          </a:p>
          <a:p>
            <a:pPr marL="285750" indent="-285750">
              <a:buFont typeface="Wingdings" panose="05000000000000000000" pitchFamily="2" charset="2"/>
              <a:buChar char="ü"/>
            </a:pPr>
            <a:r>
              <a:rPr lang="bg-BG" sz="1600" dirty="0"/>
              <a:t>За сравнение: тези дялове при лицата със средно образование са 16%, а при висшистите делът е 19,5%</a:t>
            </a:r>
          </a:p>
          <a:p>
            <a:pPr marL="285750" indent="-285750">
              <a:buFont typeface="Wingdings" panose="05000000000000000000" pitchFamily="2" charset="2"/>
              <a:buChar char="ü"/>
            </a:pPr>
            <a:r>
              <a:rPr lang="bg-BG" sz="1600" dirty="0"/>
              <a:t>Според доходите връзката не е консистентна: 35,3% от лицата с 3501-4000 лв., 33,3% от лицата с 4001-5000 лв., 23,7% от лицата с 2501-3000 лв., 19,1% от лицата с доход до 1500 лв.</a:t>
            </a:r>
          </a:p>
          <a:p>
            <a:pPr marL="285750" indent="-285750">
              <a:buFont typeface="Wingdings" panose="05000000000000000000" pitchFamily="2" charset="2"/>
              <a:buChar char="ü"/>
            </a:pPr>
            <a:r>
              <a:rPr lang="bg-BG" sz="1600" dirty="0"/>
              <a:t>34,5% от безработните</a:t>
            </a:r>
          </a:p>
          <a:p>
            <a:endParaRPr lang="bg-BG" sz="1600" dirty="0"/>
          </a:p>
          <a:p>
            <a:pPr marL="285750" indent="-285750">
              <a:buFont typeface="Wingdings" panose="05000000000000000000" pitchFamily="2" charset="2"/>
              <a:buChar char="ü"/>
            </a:pPr>
            <a:r>
              <a:rPr lang="bg-BG" sz="1600" dirty="0"/>
              <a:t>Над 40% в следните населени места:</a:t>
            </a:r>
          </a:p>
          <a:p>
            <a:r>
              <a:rPr lang="bg-BG" sz="1600" dirty="0"/>
              <a:t>Антон, Бобов дол, Бургас, Веринско, Враца, Габрово, Душево, Златица, Златоград, Ивайловград, Крумовград, Кърджали, Мадан, Момчилград, Перник, Поморие, Рудозем, Смолян, Соволяно, Тополово, Хасково, Челопеч</a:t>
            </a:r>
          </a:p>
        </p:txBody>
      </p:sp>
    </p:spTree>
    <p:extLst>
      <p:ext uri="{BB962C8B-B14F-4D97-AF65-F5344CB8AC3E}">
        <p14:creationId xmlns:p14="http://schemas.microsoft.com/office/powerpoint/2010/main" val="456185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5A87E8-5130-B0F2-D8F0-568D3B7170B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Диаграма 1">
            <a:extLst>
              <a:ext uri="{FF2B5EF4-FFF2-40B4-BE49-F238E27FC236}">
                <a16:creationId xmlns:a16="http://schemas.microsoft.com/office/drawing/2014/main" id="{9AB3E08A-0D35-33C3-3ED4-5F415FEEAEF0}"/>
              </a:ext>
            </a:extLst>
          </p:cNvPr>
          <p:cNvGraphicFramePr>
            <a:graphicFrameLocks/>
          </p:cNvGraphicFramePr>
          <p:nvPr>
            <p:extLst>
              <p:ext uri="{D42A27DB-BD31-4B8C-83A1-F6EECF244321}">
                <p14:modId xmlns:p14="http://schemas.microsoft.com/office/powerpoint/2010/main" val="2241162715"/>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5886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ABEFD-21DA-ED8F-AF12-561F5D02816D}"/>
            </a:ext>
          </a:extLst>
        </p:cNvPr>
        <p:cNvGrpSpPr/>
        <p:nvPr/>
      </p:nvGrpSpPr>
      <p:grpSpPr>
        <a:xfrm>
          <a:off x="0" y="0"/>
          <a:ext cx="0" cy="0"/>
          <a:chOff x="0" y="0"/>
          <a:chExt cx="0" cy="0"/>
        </a:xfrm>
      </p:grpSpPr>
      <p:graphicFrame>
        <p:nvGraphicFramePr>
          <p:cNvPr id="5" name="Диаграма 4">
            <a:extLst>
              <a:ext uri="{FF2B5EF4-FFF2-40B4-BE49-F238E27FC236}">
                <a16:creationId xmlns:a16="http://schemas.microsoft.com/office/drawing/2014/main" id="{14B7E826-C3A5-D655-8BEB-FAC4BC753E19}"/>
              </a:ext>
            </a:extLst>
          </p:cNvPr>
          <p:cNvGraphicFramePr>
            <a:graphicFrameLocks/>
          </p:cNvGraphicFramePr>
          <p:nvPr>
            <p:extLst>
              <p:ext uri="{D42A27DB-BD31-4B8C-83A1-F6EECF244321}">
                <p14:modId xmlns:p14="http://schemas.microsoft.com/office/powerpoint/2010/main" val="708396625"/>
              </p:ext>
            </p:extLst>
          </p:nvPr>
        </p:nvGraphicFramePr>
        <p:xfrm>
          <a:off x="669985" y="407553"/>
          <a:ext cx="4704272" cy="30214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а 5">
            <a:extLst>
              <a:ext uri="{FF2B5EF4-FFF2-40B4-BE49-F238E27FC236}">
                <a16:creationId xmlns:a16="http://schemas.microsoft.com/office/drawing/2014/main" id="{845F8167-D1E0-EAE2-D60E-9534E63D00CB}"/>
              </a:ext>
            </a:extLst>
          </p:cNvPr>
          <p:cNvGraphicFramePr>
            <a:graphicFrameLocks/>
          </p:cNvGraphicFramePr>
          <p:nvPr>
            <p:extLst>
              <p:ext uri="{D42A27DB-BD31-4B8C-83A1-F6EECF244321}">
                <p14:modId xmlns:p14="http://schemas.microsoft.com/office/powerpoint/2010/main" val="1349945009"/>
              </p:ext>
            </p:extLst>
          </p:nvPr>
        </p:nvGraphicFramePr>
        <p:xfrm>
          <a:off x="5788324" y="407553"/>
          <a:ext cx="6003985" cy="30214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а 6">
            <a:extLst>
              <a:ext uri="{FF2B5EF4-FFF2-40B4-BE49-F238E27FC236}">
                <a16:creationId xmlns:a16="http://schemas.microsoft.com/office/drawing/2014/main" id="{47E342C8-ABA2-A3DA-A3EA-505E846C94A0}"/>
              </a:ext>
            </a:extLst>
          </p:cNvPr>
          <p:cNvGraphicFramePr>
            <a:graphicFrameLocks/>
          </p:cNvGraphicFramePr>
          <p:nvPr>
            <p:extLst>
              <p:ext uri="{D42A27DB-BD31-4B8C-83A1-F6EECF244321}">
                <p14:modId xmlns:p14="http://schemas.microsoft.com/office/powerpoint/2010/main" val="4282684050"/>
              </p:ext>
            </p:extLst>
          </p:nvPr>
        </p:nvGraphicFramePr>
        <p:xfrm>
          <a:off x="669985" y="3605843"/>
          <a:ext cx="4704272" cy="3252157"/>
        </p:xfrm>
        <a:graphic>
          <a:graphicData uri="http://schemas.openxmlformats.org/drawingml/2006/chart">
            <c:chart xmlns:c="http://schemas.openxmlformats.org/drawingml/2006/chart" xmlns:r="http://schemas.openxmlformats.org/officeDocument/2006/relationships" r:id="rId4"/>
          </a:graphicData>
        </a:graphic>
      </p:graphicFrame>
      <p:sp>
        <p:nvSpPr>
          <p:cNvPr id="8" name="Текстово поле 7">
            <a:extLst>
              <a:ext uri="{FF2B5EF4-FFF2-40B4-BE49-F238E27FC236}">
                <a16:creationId xmlns:a16="http://schemas.microsoft.com/office/drawing/2014/main" id="{12CB3356-981E-4CB2-3A87-54701CCDB976}"/>
              </a:ext>
            </a:extLst>
          </p:cNvPr>
          <p:cNvSpPr txBox="1"/>
          <p:nvPr/>
        </p:nvSpPr>
        <p:spPr>
          <a:xfrm>
            <a:off x="5788324" y="3605843"/>
            <a:ext cx="6297284" cy="3108543"/>
          </a:xfrm>
          <a:prstGeom prst="rect">
            <a:avLst/>
          </a:prstGeom>
          <a:solidFill>
            <a:schemeClr val="accent1">
              <a:lumMod val="20000"/>
              <a:lumOff val="80000"/>
            </a:schemeClr>
          </a:solidFill>
        </p:spPr>
        <p:txBody>
          <a:bodyPr wrap="square" rtlCol="0">
            <a:spAutoFit/>
          </a:bodyPr>
          <a:lstStyle/>
          <a:p>
            <a:r>
              <a:rPr lang="en-US" sz="1400" dirty="0"/>
              <a:t>8</a:t>
            </a:r>
            <a:r>
              <a:rPr lang="bg-BG" sz="1400" dirty="0"/>
              <a:t>3,6% от българското население няма никаква представа от правната и нормативна рамка за добива на минерални и енергийни суровини</a:t>
            </a:r>
          </a:p>
          <a:p>
            <a:endParaRPr lang="bg-BG" sz="1400" dirty="0"/>
          </a:p>
          <a:p>
            <a:r>
              <a:rPr lang="bg-BG" sz="1400" dirty="0"/>
              <a:t>55,8% са на мнение, че е необходимо специално законодателство, което да регламентира условията и начините за добив на КСС в България. По-конкретно:</a:t>
            </a:r>
          </a:p>
          <a:p>
            <a:pPr marL="285750" indent="-285750">
              <a:buFont typeface="Wingdings" panose="05000000000000000000" pitchFamily="2" charset="2"/>
              <a:buChar char="ü"/>
            </a:pPr>
            <a:r>
              <a:rPr lang="bg-BG" sz="1400" dirty="0"/>
              <a:t>74,4% - начина на добив</a:t>
            </a:r>
          </a:p>
          <a:p>
            <a:pPr marL="285750" indent="-285750">
              <a:buFont typeface="Wingdings" panose="05000000000000000000" pitchFamily="2" charset="2"/>
              <a:buChar char="ü"/>
            </a:pPr>
            <a:r>
              <a:rPr lang="bg-BG" sz="1400" dirty="0"/>
              <a:t>71,3% - отчисленията от печалбата за държавата и местната община</a:t>
            </a:r>
          </a:p>
          <a:p>
            <a:pPr marL="285750" indent="-285750">
              <a:buFont typeface="Wingdings" panose="05000000000000000000" pitchFamily="2" charset="2"/>
              <a:buChar char="ü"/>
            </a:pPr>
            <a:r>
              <a:rPr lang="bg-BG" sz="1400" dirty="0"/>
              <a:t>69,9% - каква част от добива може да бъде изнасяна, когато добивната компания е чуждестранна</a:t>
            </a:r>
          </a:p>
          <a:p>
            <a:pPr marL="285750" indent="-285750">
              <a:buFont typeface="Wingdings" panose="05000000000000000000" pitchFamily="2" charset="2"/>
              <a:buChar char="ü"/>
            </a:pPr>
            <a:r>
              <a:rPr lang="bg-BG" sz="1400" dirty="0"/>
              <a:t>64,5% - сроковете на разрешителните за добив</a:t>
            </a:r>
          </a:p>
          <a:p>
            <a:pPr marL="285750" indent="-285750">
              <a:buFont typeface="Wingdings" panose="05000000000000000000" pitchFamily="2" charset="2"/>
              <a:buChar char="ü"/>
            </a:pPr>
            <a:r>
              <a:rPr lang="bg-BG" sz="1400" dirty="0"/>
              <a:t>63,6% - вида на разрешителните за добив</a:t>
            </a:r>
          </a:p>
          <a:p>
            <a:pPr marL="285750" indent="-285750">
              <a:buFont typeface="Wingdings" panose="05000000000000000000" pitchFamily="2" charset="2"/>
              <a:buChar char="ü"/>
            </a:pPr>
            <a:r>
              <a:rPr lang="bg-BG" sz="1400" dirty="0"/>
              <a:t>62,5% - сроковете на издаване на разрешителните за добив</a:t>
            </a:r>
          </a:p>
          <a:p>
            <a:pPr marL="285750" indent="-285750">
              <a:buFont typeface="Wingdings" panose="05000000000000000000" pitchFamily="2" charset="2"/>
              <a:buChar char="ü"/>
            </a:pPr>
            <a:r>
              <a:rPr lang="bg-BG" sz="1400" dirty="0"/>
              <a:t>72,8% - ангажиментите на добивната фирма към опазването на околната среда</a:t>
            </a:r>
            <a:endParaRPr lang="bg-BG" dirty="0"/>
          </a:p>
        </p:txBody>
      </p:sp>
    </p:spTree>
    <p:extLst>
      <p:ext uri="{BB962C8B-B14F-4D97-AF65-F5344CB8AC3E}">
        <p14:creationId xmlns:p14="http://schemas.microsoft.com/office/powerpoint/2010/main" val="2886039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1CF452-DBF8-68FE-5C04-A197637DE02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Диаграма 4">
            <a:extLst>
              <a:ext uri="{FF2B5EF4-FFF2-40B4-BE49-F238E27FC236}">
                <a16:creationId xmlns:a16="http://schemas.microsoft.com/office/drawing/2014/main" id="{D8B2AB28-3CC3-2A07-EE36-ECBD36639654}"/>
              </a:ext>
            </a:extLst>
          </p:cNvPr>
          <p:cNvGraphicFramePr>
            <a:graphicFrameLocks/>
          </p:cNvGraphicFramePr>
          <p:nvPr>
            <p:extLst>
              <p:ext uri="{D42A27DB-BD31-4B8C-83A1-F6EECF244321}">
                <p14:modId xmlns:p14="http://schemas.microsoft.com/office/powerpoint/2010/main" val="1209991011"/>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840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8E2CF-1CF3-4F93-295F-EFAF6B45D3E6}"/>
            </a:ext>
          </a:extLst>
        </p:cNvPr>
        <p:cNvGrpSpPr/>
        <p:nvPr/>
      </p:nvGrpSpPr>
      <p:grpSpPr>
        <a:xfrm>
          <a:off x="0" y="0"/>
          <a:ext cx="0" cy="0"/>
          <a:chOff x="0" y="0"/>
          <a:chExt cx="0" cy="0"/>
        </a:xfrm>
      </p:grpSpPr>
      <p:graphicFrame>
        <p:nvGraphicFramePr>
          <p:cNvPr id="5" name="Диаграма 4">
            <a:extLst>
              <a:ext uri="{FF2B5EF4-FFF2-40B4-BE49-F238E27FC236}">
                <a16:creationId xmlns:a16="http://schemas.microsoft.com/office/drawing/2014/main" id="{E13C2AA4-D2BF-0904-2516-D59B0277470A}"/>
              </a:ext>
            </a:extLst>
          </p:cNvPr>
          <p:cNvGraphicFramePr>
            <a:graphicFrameLocks/>
          </p:cNvGraphicFramePr>
          <p:nvPr>
            <p:extLst>
              <p:ext uri="{D42A27DB-BD31-4B8C-83A1-F6EECF244321}">
                <p14:modId xmlns:p14="http://schemas.microsoft.com/office/powerpoint/2010/main" val="1708536578"/>
              </p:ext>
            </p:extLst>
          </p:nvPr>
        </p:nvGraphicFramePr>
        <p:xfrm>
          <a:off x="445698" y="232508"/>
          <a:ext cx="4572000" cy="35290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а 5">
            <a:extLst>
              <a:ext uri="{FF2B5EF4-FFF2-40B4-BE49-F238E27FC236}">
                <a16:creationId xmlns:a16="http://schemas.microsoft.com/office/drawing/2014/main" id="{0CD3019F-461D-514F-8F97-086C8854C927}"/>
              </a:ext>
            </a:extLst>
          </p:cNvPr>
          <p:cNvGraphicFramePr>
            <a:graphicFrameLocks/>
          </p:cNvGraphicFramePr>
          <p:nvPr>
            <p:extLst>
              <p:ext uri="{D42A27DB-BD31-4B8C-83A1-F6EECF244321}">
                <p14:modId xmlns:p14="http://schemas.microsoft.com/office/powerpoint/2010/main" val="2128915175"/>
              </p:ext>
            </p:extLst>
          </p:nvPr>
        </p:nvGraphicFramePr>
        <p:xfrm>
          <a:off x="5369717" y="1431985"/>
          <a:ext cx="6376585" cy="5029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6080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FD1F2-894C-18C3-C6DC-6781749A24C8}"/>
            </a:ext>
          </a:extLst>
        </p:cNvPr>
        <p:cNvGrpSpPr/>
        <p:nvPr/>
      </p:nvGrpSpPr>
      <p:grpSpPr>
        <a:xfrm>
          <a:off x="0" y="0"/>
          <a:ext cx="0" cy="0"/>
          <a:chOff x="0" y="0"/>
          <a:chExt cx="0" cy="0"/>
        </a:xfrm>
      </p:grpSpPr>
      <p:sp>
        <p:nvSpPr>
          <p:cNvPr id="5" name="Текстово поле 4">
            <a:extLst>
              <a:ext uri="{FF2B5EF4-FFF2-40B4-BE49-F238E27FC236}">
                <a16:creationId xmlns:a16="http://schemas.microsoft.com/office/drawing/2014/main" id="{BA02BA39-64B5-0D9F-5AC6-A21193C5BCED}"/>
              </a:ext>
            </a:extLst>
          </p:cNvPr>
          <p:cNvSpPr txBox="1"/>
          <p:nvPr/>
        </p:nvSpPr>
        <p:spPr>
          <a:xfrm>
            <a:off x="336430" y="120770"/>
            <a:ext cx="11447253" cy="6463308"/>
          </a:xfrm>
          <a:prstGeom prst="rect">
            <a:avLst/>
          </a:prstGeom>
          <a:solidFill>
            <a:schemeClr val="accent6">
              <a:lumMod val="20000"/>
              <a:lumOff val="80000"/>
            </a:schemeClr>
          </a:solidFill>
        </p:spPr>
        <p:txBody>
          <a:bodyPr wrap="square" rtlCol="0">
            <a:spAutoFit/>
          </a:bodyPr>
          <a:lstStyle/>
          <a:p>
            <a:r>
              <a:rPr lang="bg-BG" b="1" dirty="0"/>
              <a:t>В заключение</a:t>
            </a:r>
          </a:p>
          <a:p>
            <a:endParaRPr lang="bg-BG" dirty="0"/>
          </a:p>
          <a:p>
            <a:r>
              <a:rPr lang="bg-BG" b="1" dirty="0"/>
              <a:t>Нагласите и оценките на българското население по отношение на КСС са амбивалентни . В тях паралелно съжителстват позитивни оценъчни структури, но и негативни модели и опасения</a:t>
            </a:r>
          </a:p>
          <a:p>
            <a:endParaRPr lang="bg-BG" dirty="0"/>
          </a:p>
          <a:p>
            <a:r>
              <a:rPr lang="bg-BG" dirty="0"/>
              <a:t>1) В българското общество </a:t>
            </a:r>
            <a:r>
              <a:rPr lang="bg-BG" b="1" dirty="0"/>
              <a:t>доминиращи са нагласите и оценките, според които добиването и преработването на КСС оказват изключително важни и значими социално икономически ползи:</a:t>
            </a:r>
          </a:p>
          <a:p>
            <a:pPr marL="285750" indent="-285750">
              <a:buFont typeface="Wingdings" panose="05000000000000000000" pitchFamily="2" charset="2"/>
              <a:buChar char="ü"/>
            </a:pPr>
            <a:r>
              <a:rPr lang="bg-BG" dirty="0"/>
              <a:t>Повишаване на жизнения стандарт, чрез по-високите трудови възнаграждения</a:t>
            </a:r>
          </a:p>
          <a:p>
            <a:pPr marL="285750" indent="-285750">
              <a:buFont typeface="Wingdings" panose="05000000000000000000" pitchFamily="2" charset="2"/>
              <a:buChar char="ü"/>
            </a:pPr>
            <a:r>
              <a:rPr lang="bg-BG" dirty="0"/>
              <a:t>Увеличаване и диверсифициране възможностите за посрещане на потребностите на индивида и семейството</a:t>
            </a:r>
          </a:p>
          <a:p>
            <a:pPr marL="285750" indent="-285750">
              <a:buFont typeface="Wingdings" panose="05000000000000000000" pitchFamily="2" charset="2"/>
              <a:buChar char="ü"/>
            </a:pPr>
            <a:r>
              <a:rPr lang="bg-BG" dirty="0"/>
              <a:t>Подобряване на пътната инфраструктура, особено на тази от второкласната пътна мрежа</a:t>
            </a:r>
          </a:p>
          <a:p>
            <a:pPr marL="285750" indent="-285750">
              <a:buFont typeface="Wingdings" panose="05000000000000000000" pitchFamily="2" charset="2"/>
              <a:buChar char="ü"/>
            </a:pPr>
            <a:r>
              <a:rPr lang="bg-BG" dirty="0"/>
              <a:t>Създаване на по-благоприятни условия за живот, чрез изграждане на нови болници, детски градини,  училища</a:t>
            </a:r>
          </a:p>
          <a:p>
            <a:pPr marL="285750" indent="-285750">
              <a:buFont typeface="Wingdings" panose="05000000000000000000" pitchFamily="2" charset="2"/>
              <a:buChar char="ü"/>
            </a:pPr>
            <a:r>
              <a:rPr lang="bg-BG" dirty="0"/>
              <a:t>Създаване на нови спортни съоръжения, разнообразяване на културния живот</a:t>
            </a:r>
          </a:p>
          <a:p>
            <a:pPr marL="285750" indent="-285750">
              <a:buFont typeface="Wingdings" panose="05000000000000000000" pitchFamily="2" charset="2"/>
              <a:buChar char="ü"/>
            </a:pPr>
            <a:r>
              <a:rPr lang="bg-BG" dirty="0"/>
              <a:t>Ограничаване на миграционните потоци извън района и привличане на нова работна ръка в региона</a:t>
            </a:r>
          </a:p>
          <a:p>
            <a:endParaRPr lang="bg-BG" dirty="0"/>
          </a:p>
          <a:p>
            <a:r>
              <a:rPr lang="bg-BG" b="1" dirty="0"/>
              <a:t>2) Тези позитивни нагласи съществуват паралелно </a:t>
            </a:r>
            <a:r>
              <a:rPr lang="bg-BG" dirty="0"/>
              <a:t>с немалко </a:t>
            </a:r>
            <a:r>
              <a:rPr lang="bg-BG" b="1" dirty="0"/>
              <a:t>опасения</a:t>
            </a:r>
            <a:r>
              <a:rPr lang="bg-BG" dirty="0"/>
              <a:t>, свързани с: А) непознаването на процесите и технологиите в добивната и преработвателната промишленост и Б) недоверието към добивните фирми. Опасенията са най-вече за нанасяне на </a:t>
            </a:r>
            <a:r>
              <a:rPr lang="bg-BG" b="1" dirty="0"/>
              <a:t>екологични вреди и вреди за човешкото здраве</a:t>
            </a:r>
          </a:p>
          <a:p>
            <a:endParaRPr lang="bg-BG" dirty="0"/>
          </a:p>
          <a:p>
            <a:r>
              <a:rPr lang="bg-BG" dirty="0"/>
              <a:t>В същото време, българинът </a:t>
            </a:r>
            <a:r>
              <a:rPr lang="bg-BG" b="1" dirty="0"/>
              <a:t>очаква</a:t>
            </a:r>
            <a:r>
              <a:rPr lang="bg-BG" dirty="0"/>
              <a:t> </a:t>
            </a:r>
            <a:r>
              <a:rPr lang="bg-BG" b="1" dirty="0"/>
              <a:t>енергийно независима държава и изцяло подкрепя прилагането на целенасочени политики в тази посока, но настоява за баланс </a:t>
            </a:r>
            <a:r>
              <a:rPr lang="bg-BG" dirty="0"/>
              <a:t>– развитие на добива и преработването на КСС,</a:t>
            </a:r>
            <a:br>
              <a:rPr lang="bg-BG" dirty="0"/>
            </a:br>
            <a:r>
              <a:rPr lang="bg-BG" dirty="0"/>
              <a:t>но чрез съвременни технологии, щадящи природата и човешкото здраве, и генериращи видими социално икономически ползи</a:t>
            </a:r>
          </a:p>
          <a:p>
            <a:endParaRPr lang="bg-BG" dirty="0"/>
          </a:p>
        </p:txBody>
      </p:sp>
    </p:spTree>
    <p:extLst>
      <p:ext uri="{BB962C8B-B14F-4D97-AF65-F5344CB8AC3E}">
        <p14:creationId xmlns:p14="http://schemas.microsoft.com/office/powerpoint/2010/main" val="286974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01989-323C-30C1-EF4E-152F8868BECB}"/>
            </a:ext>
          </a:extLst>
        </p:cNvPr>
        <p:cNvGrpSpPr/>
        <p:nvPr/>
      </p:nvGrpSpPr>
      <p:grpSpPr>
        <a:xfrm>
          <a:off x="0" y="0"/>
          <a:ext cx="0" cy="0"/>
          <a:chOff x="0" y="0"/>
          <a:chExt cx="0" cy="0"/>
        </a:xfrm>
      </p:grpSpPr>
      <p:graphicFrame>
        <p:nvGraphicFramePr>
          <p:cNvPr id="5" name="Диаграма 4">
            <a:extLst>
              <a:ext uri="{FF2B5EF4-FFF2-40B4-BE49-F238E27FC236}">
                <a16:creationId xmlns:a16="http://schemas.microsoft.com/office/drawing/2014/main" id="{4DF5F635-3C88-1A34-664D-CBD877D974F4}"/>
              </a:ext>
            </a:extLst>
          </p:cNvPr>
          <p:cNvGraphicFramePr>
            <a:graphicFrameLocks/>
          </p:cNvGraphicFramePr>
          <p:nvPr/>
        </p:nvGraphicFramePr>
        <p:xfrm>
          <a:off x="705489" y="324853"/>
          <a:ext cx="4720526"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а 5">
            <a:extLst>
              <a:ext uri="{FF2B5EF4-FFF2-40B4-BE49-F238E27FC236}">
                <a16:creationId xmlns:a16="http://schemas.microsoft.com/office/drawing/2014/main" id="{1EFD87EC-1353-A3E6-4C56-A703D0750991}"/>
              </a:ext>
            </a:extLst>
          </p:cNvPr>
          <p:cNvGraphicFramePr>
            <a:graphicFrameLocks/>
          </p:cNvGraphicFramePr>
          <p:nvPr/>
        </p:nvGraphicFramePr>
        <p:xfrm>
          <a:off x="6268528" y="32485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а 7">
            <a:extLst>
              <a:ext uri="{FF2B5EF4-FFF2-40B4-BE49-F238E27FC236}">
                <a16:creationId xmlns:a16="http://schemas.microsoft.com/office/drawing/2014/main" id="{94182296-2174-8340-FD65-C9DAF1F79531}"/>
              </a:ext>
            </a:extLst>
          </p:cNvPr>
          <p:cNvGraphicFramePr>
            <a:graphicFrameLocks/>
          </p:cNvGraphicFramePr>
          <p:nvPr/>
        </p:nvGraphicFramePr>
        <p:xfrm>
          <a:off x="705488" y="3362940"/>
          <a:ext cx="4720525" cy="3170207"/>
        </p:xfrm>
        <a:graphic>
          <a:graphicData uri="http://schemas.openxmlformats.org/drawingml/2006/chart">
            <c:chart xmlns:c="http://schemas.openxmlformats.org/drawingml/2006/chart" xmlns:r="http://schemas.openxmlformats.org/officeDocument/2006/relationships" r:id="rId4"/>
          </a:graphicData>
        </a:graphic>
      </p:graphicFrame>
      <p:sp>
        <p:nvSpPr>
          <p:cNvPr id="2" name="Текстово поле 1">
            <a:extLst>
              <a:ext uri="{FF2B5EF4-FFF2-40B4-BE49-F238E27FC236}">
                <a16:creationId xmlns:a16="http://schemas.microsoft.com/office/drawing/2014/main" id="{8D4755F1-2BAB-F1F4-448B-137718A73095}"/>
              </a:ext>
            </a:extLst>
          </p:cNvPr>
          <p:cNvSpPr txBox="1"/>
          <p:nvPr/>
        </p:nvSpPr>
        <p:spPr>
          <a:xfrm>
            <a:off x="6349043" y="3429000"/>
            <a:ext cx="4491486" cy="3046988"/>
          </a:xfrm>
          <a:prstGeom prst="rect">
            <a:avLst/>
          </a:prstGeom>
          <a:solidFill>
            <a:schemeClr val="accent1">
              <a:lumMod val="20000"/>
              <a:lumOff val="80000"/>
            </a:schemeClr>
          </a:solidFill>
          <a:ln>
            <a:solidFill>
              <a:schemeClr val="tx2"/>
            </a:solidFill>
          </a:ln>
        </p:spPr>
        <p:txBody>
          <a:bodyPr wrap="square" rtlCol="0">
            <a:spAutoFit/>
          </a:bodyPr>
          <a:lstStyle/>
          <a:p>
            <a:r>
              <a:rPr lang="bg-BG" sz="1600" dirty="0"/>
              <a:t>Само 18,2% от изследваните лица биха се съгласили да се откажат от съвременните технологични придобивки, с които разполагат, за да се ограничи замърсяването и да се намали технологичният отпечатък от добивната дейност</a:t>
            </a:r>
          </a:p>
          <a:p>
            <a:endParaRPr lang="bg-BG" sz="1600" dirty="0"/>
          </a:p>
          <a:p>
            <a:r>
              <a:rPr lang="bg-BG" sz="1600" dirty="0"/>
              <a:t>Само 21,8% от изследваните лица знаят, че батериите на мобилните телефони, батериите на автомобилите, мониторите на телевизорите, фотоволтаичните системи и много други технологии са невъзможни без т.нар. критични и стратегически суровини</a:t>
            </a:r>
          </a:p>
        </p:txBody>
      </p:sp>
    </p:spTree>
    <p:extLst>
      <p:ext uri="{BB962C8B-B14F-4D97-AF65-F5344CB8AC3E}">
        <p14:creationId xmlns:p14="http://schemas.microsoft.com/office/powerpoint/2010/main" val="911486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871BD-A385-3F91-902D-B616ADE8CB4B}"/>
            </a:ext>
          </a:extLst>
        </p:cNvPr>
        <p:cNvGrpSpPr/>
        <p:nvPr/>
      </p:nvGrpSpPr>
      <p:grpSpPr>
        <a:xfrm>
          <a:off x="0" y="0"/>
          <a:ext cx="0" cy="0"/>
          <a:chOff x="0" y="0"/>
          <a:chExt cx="0" cy="0"/>
        </a:xfrm>
      </p:grpSpPr>
      <p:graphicFrame>
        <p:nvGraphicFramePr>
          <p:cNvPr id="5" name="Диаграма 4">
            <a:extLst>
              <a:ext uri="{FF2B5EF4-FFF2-40B4-BE49-F238E27FC236}">
                <a16:creationId xmlns:a16="http://schemas.microsoft.com/office/drawing/2014/main" id="{6926837F-7914-273A-A5B5-D893F538DF4F}"/>
              </a:ext>
            </a:extLst>
          </p:cNvPr>
          <p:cNvGraphicFramePr>
            <a:graphicFrameLocks/>
          </p:cNvGraphicFramePr>
          <p:nvPr>
            <p:extLst>
              <p:ext uri="{D42A27DB-BD31-4B8C-83A1-F6EECF244321}">
                <p14:modId xmlns:p14="http://schemas.microsoft.com/office/powerpoint/2010/main" val="1544140193"/>
              </p:ext>
            </p:extLst>
          </p:nvPr>
        </p:nvGraphicFramePr>
        <p:xfrm>
          <a:off x="464523" y="262700"/>
          <a:ext cx="6275671" cy="3627813"/>
        </p:xfrm>
        <a:graphic>
          <a:graphicData uri="http://schemas.openxmlformats.org/drawingml/2006/chart">
            <c:chart xmlns:c="http://schemas.openxmlformats.org/drawingml/2006/chart" xmlns:r="http://schemas.openxmlformats.org/officeDocument/2006/relationships" r:id="rId2"/>
          </a:graphicData>
        </a:graphic>
      </p:graphicFrame>
      <p:sp>
        <p:nvSpPr>
          <p:cNvPr id="7" name="Текстово поле 6">
            <a:extLst>
              <a:ext uri="{FF2B5EF4-FFF2-40B4-BE49-F238E27FC236}">
                <a16:creationId xmlns:a16="http://schemas.microsoft.com/office/drawing/2014/main" id="{357B023D-7ABE-D21D-728A-D15D9BE2DD2B}"/>
              </a:ext>
            </a:extLst>
          </p:cNvPr>
          <p:cNvSpPr txBox="1"/>
          <p:nvPr/>
        </p:nvSpPr>
        <p:spPr>
          <a:xfrm>
            <a:off x="464523" y="3890513"/>
            <a:ext cx="10965477" cy="2462213"/>
          </a:xfrm>
          <a:prstGeom prst="rect">
            <a:avLst/>
          </a:prstGeom>
          <a:solidFill>
            <a:schemeClr val="accent2">
              <a:lumMod val="20000"/>
              <a:lumOff val="80000"/>
            </a:schemeClr>
          </a:solidFill>
        </p:spPr>
        <p:txBody>
          <a:bodyPr wrap="square" rtlCol="0">
            <a:spAutoFit/>
          </a:bodyPr>
          <a:lstStyle/>
          <a:p>
            <a:r>
              <a:rPr lang="bg-BG" sz="1400" b="1" dirty="0"/>
              <a:t>Зависимости/връзки</a:t>
            </a:r>
            <a:r>
              <a:rPr lang="bg-BG" sz="1400" dirty="0"/>
              <a:t>:</a:t>
            </a:r>
          </a:p>
          <a:p>
            <a:pPr marL="285750" indent="-285750">
              <a:buFont typeface="Wingdings" panose="05000000000000000000" pitchFamily="2" charset="2"/>
              <a:buChar char="ü"/>
            </a:pPr>
            <a:r>
              <a:rPr lang="bg-BG" sz="1400" dirty="0"/>
              <a:t>Не се забелязва статистически значима зависимост между </a:t>
            </a:r>
            <a:r>
              <a:rPr lang="bg-BG" sz="1400" b="1" dirty="0"/>
              <a:t>възрастта</a:t>
            </a:r>
            <a:r>
              <a:rPr lang="bg-BG" sz="1400" dirty="0"/>
              <a:t> и оценките по този въпрос</a:t>
            </a:r>
          </a:p>
          <a:p>
            <a:pPr marL="285750" indent="-285750">
              <a:buFont typeface="Wingdings" panose="05000000000000000000" pitchFamily="2" charset="2"/>
              <a:buChar char="ü"/>
            </a:pPr>
            <a:r>
              <a:rPr lang="bg-BG" sz="1400" dirty="0"/>
              <a:t>Няма зависимост между </a:t>
            </a:r>
            <a:r>
              <a:rPr lang="bg-BG" sz="1400" b="1" dirty="0"/>
              <a:t>пола</a:t>
            </a:r>
            <a:r>
              <a:rPr lang="bg-BG" sz="1400" dirty="0"/>
              <a:t> и оценките</a:t>
            </a:r>
          </a:p>
          <a:p>
            <a:pPr marL="285750" indent="-285750">
              <a:buFont typeface="Wingdings" panose="05000000000000000000" pitchFamily="2" charset="2"/>
              <a:buChar char="ü"/>
            </a:pPr>
            <a:r>
              <a:rPr lang="bg-BG" sz="1400" dirty="0"/>
              <a:t>Влияние оказва </a:t>
            </a:r>
            <a:r>
              <a:rPr lang="bg-BG" sz="1400" b="1" dirty="0"/>
              <a:t>образователният статус</a:t>
            </a:r>
            <a:r>
              <a:rPr lang="bg-BG" sz="1400" dirty="0"/>
              <a:t>: лицата с по-висока образователна степен – „смесени реакции“, лицата с по-ниска образователна степен – „по-скоро негативи“, лицата с най-ниските образователни степени се затрудняват да преценят</a:t>
            </a:r>
          </a:p>
          <a:p>
            <a:pPr marL="285750" indent="-285750">
              <a:buFont typeface="Wingdings" panose="05000000000000000000" pitchFamily="2" charset="2"/>
              <a:buChar char="ü"/>
            </a:pPr>
            <a:r>
              <a:rPr lang="bg-BG" sz="1400" b="1" dirty="0"/>
              <a:t>Доходът</a:t>
            </a:r>
            <a:r>
              <a:rPr lang="bg-BG" sz="1400" dirty="0"/>
              <a:t> също има влияние: най-позитивно настроени са лицата с доходи между 4000 и 5000, а най-негативно – лицата с доходи до 1500 лева; колкото по-ниски са доходите, толкова по-големи дялове лица считат, че смесените нагласи ще доминират</a:t>
            </a:r>
          </a:p>
          <a:p>
            <a:pPr marL="285750" indent="-285750">
              <a:buFont typeface="Wingdings" panose="05000000000000000000" pitchFamily="2" charset="2"/>
              <a:buChar char="ü"/>
            </a:pPr>
            <a:r>
              <a:rPr lang="bg-BG" sz="1400" b="1" dirty="0"/>
              <a:t>Изцяло негативни реакции</a:t>
            </a:r>
            <a:r>
              <a:rPr lang="bg-BG" sz="1400" dirty="0"/>
              <a:t>: Ботевград, Брезник, </a:t>
            </a:r>
            <a:r>
              <a:rPr lang="bg-BG" sz="1400" i="1" dirty="0"/>
              <a:t>Велинград</a:t>
            </a:r>
            <a:r>
              <a:rPr lang="bg-BG" sz="1400" dirty="0"/>
              <a:t>, Добрич, Дунавци, </a:t>
            </a:r>
            <a:r>
              <a:rPr lang="bg-BG" sz="1400" i="1" dirty="0"/>
              <a:t>Езерово</a:t>
            </a:r>
            <a:r>
              <a:rPr lang="bg-BG" sz="1400" dirty="0"/>
              <a:t>, Елин Пелин, Казанлък, Орехово, Павликени, Попинци, Сапарева баня</a:t>
            </a:r>
          </a:p>
          <a:p>
            <a:pPr marL="285750" indent="-285750">
              <a:buFont typeface="Wingdings" panose="05000000000000000000" pitchFamily="2" charset="2"/>
              <a:buChar char="ü"/>
            </a:pPr>
            <a:r>
              <a:rPr lang="bg-BG" sz="1400" b="1" dirty="0"/>
              <a:t>По-скоро позитивни: </a:t>
            </a:r>
            <a:r>
              <a:rPr lang="bg-BG" sz="1400" dirty="0"/>
              <a:t>Враца, Габрово, Горно Краище, Долни Чифлик, </a:t>
            </a:r>
            <a:r>
              <a:rPr lang="bg-BG" sz="1400" i="1" dirty="0"/>
              <a:t>Езерово</a:t>
            </a:r>
            <a:r>
              <a:rPr lang="bg-BG" sz="1400" dirty="0"/>
              <a:t>, Златоград (93,3%), Крумовград, Рудозем, Шкорпиловци</a:t>
            </a:r>
          </a:p>
          <a:p>
            <a:pPr marL="285750" indent="-285750">
              <a:buFont typeface="Wingdings" panose="05000000000000000000" pitchFamily="2" charset="2"/>
              <a:buChar char="ü"/>
            </a:pPr>
            <a:r>
              <a:rPr lang="bg-BG" sz="1400" b="1" dirty="0"/>
              <a:t>Смесени: </a:t>
            </a:r>
            <a:r>
              <a:rPr lang="bg-BG" sz="1400" dirty="0"/>
              <a:t>Антон, Ардино, Благоевград, Бук, </a:t>
            </a:r>
            <a:r>
              <a:rPr lang="bg-BG" sz="1400" i="1" dirty="0"/>
              <a:t>Велинград</a:t>
            </a:r>
            <a:r>
              <a:rPr lang="bg-BG" sz="1400" dirty="0"/>
              <a:t>, Гълъбово, Девня, Джебел, Медникарово, Мирково, Енчец, Златица</a:t>
            </a:r>
          </a:p>
        </p:txBody>
      </p:sp>
      <p:sp>
        <p:nvSpPr>
          <p:cNvPr id="8" name="Текстово поле 7">
            <a:extLst>
              <a:ext uri="{FF2B5EF4-FFF2-40B4-BE49-F238E27FC236}">
                <a16:creationId xmlns:a16="http://schemas.microsoft.com/office/drawing/2014/main" id="{64D1D42E-DFED-DA3C-5D26-7EB08650EAE7}"/>
              </a:ext>
            </a:extLst>
          </p:cNvPr>
          <p:cNvSpPr txBox="1"/>
          <p:nvPr/>
        </p:nvSpPr>
        <p:spPr>
          <a:xfrm>
            <a:off x="7162286" y="262700"/>
            <a:ext cx="4267714" cy="3539430"/>
          </a:xfrm>
          <a:prstGeom prst="rect">
            <a:avLst/>
          </a:prstGeom>
          <a:solidFill>
            <a:srgbClr val="FFC000"/>
          </a:solidFill>
        </p:spPr>
        <p:txBody>
          <a:bodyPr wrap="square" rtlCol="0">
            <a:spAutoFit/>
          </a:bodyPr>
          <a:lstStyle/>
          <a:p>
            <a:r>
              <a:rPr lang="bg-BG" sz="1600" dirty="0"/>
              <a:t>Според </a:t>
            </a:r>
            <a:r>
              <a:rPr lang="bg-BG" sz="1600" b="1" dirty="0"/>
              <a:t>79,4% </a:t>
            </a:r>
            <a:r>
              <a:rPr lang="bg-BG" sz="1600" dirty="0"/>
              <a:t>от изследваните лица ако в техния регион бъдат открити КСС, </a:t>
            </a:r>
            <a:r>
              <a:rPr lang="bg-BG" sz="1600" b="1" dirty="0"/>
              <a:t>трябва да има допитване до местното население </a:t>
            </a:r>
            <a:r>
              <a:rPr lang="bg-BG" sz="1600" dirty="0"/>
              <a:t>за това дали тези находища да бъдат разработвани</a:t>
            </a:r>
          </a:p>
          <a:p>
            <a:endParaRPr lang="bg-BG" sz="1600" dirty="0"/>
          </a:p>
          <a:p>
            <a:r>
              <a:rPr lang="bg-BG" sz="1600" b="1" dirty="0"/>
              <a:t>Най-категорични в това отношение са:</a:t>
            </a:r>
          </a:p>
          <a:p>
            <a:r>
              <a:rPr lang="bg-BG" sz="1600" dirty="0"/>
              <a:t>Бобов дол, Ботевград, Брезник, Велико Търново, Велинград, Габрово, Гълъбово, Добрич, Долни чифлик, Дунавци, Дупница, Елин Пелин, Езерово, Етрополе, Златица, Казанлък, Карнобат, Ковачево, Копривщица, Крайно село, Ловеч, Медникарово, Момин проход, Плевен, Пловдив, Поморие</a:t>
            </a:r>
          </a:p>
        </p:txBody>
      </p:sp>
    </p:spTree>
    <p:extLst>
      <p:ext uri="{BB962C8B-B14F-4D97-AF65-F5344CB8AC3E}">
        <p14:creationId xmlns:p14="http://schemas.microsoft.com/office/powerpoint/2010/main" val="875826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5CCBD-D201-1DEF-9466-69B50F0702AB}"/>
            </a:ext>
          </a:extLst>
        </p:cNvPr>
        <p:cNvGrpSpPr/>
        <p:nvPr/>
      </p:nvGrpSpPr>
      <p:grpSpPr>
        <a:xfrm>
          <a:off x="0" y="0"/>
          <a:ext cx="0" cy="0"/>
          <a:chOff x="0" y="0"/>
          <a:chExt cx="0" cy="0"/>
        </a:xfrm>
      </p:grpSpPr>
      <p:graphicFrame>
        <p:nvGraphicFramePr>
          <p:cNvPr id="6" name="Диаграма 5">
            <a:extLst>
              <a:ext uri="{FF2B5EF4-FFF2-40B4-BE49-F238E27FC236}">
                <a16:creationId xmlns:a16="http://schemas.microsoft.com/office/drawing/2014/main" id="{E4A2B7B6-1C68-DFB0-6702-7724BB7CA9CB}"/>
              </a:ext>
            </a:extLst>
          </p:cNvPr>
          <p:cNvGraphicFramePr>
            <a:graphicFrameLocks/>
          </p:cNvGraphicFramePr>
          <p:nvPr>
            <p:extLst>
              <p:ext uri="{D42A27DB-BD31-4B8C-83A1-F6EECF244321}">
                <p14:modId xmlns:p14="http://schemas.microsoft.com/office/powerpoint/2010/main" val="3120337519"/>
              </p:ext>
            </p:extLst>
          </p:nvPr>
        </p:nvGraphicFramePr>
        <p:xfrm>
          <a:off x="142411" y="123635"/>
          <a:ext cx="5334000" cy="3236354"/>
        </p:xfrm>
        <a:graphic>
          <a:graphicData uri="http://schemas.openxmlformats.org/drawingml/2006/chart">
            <c:chart xmlns:c="http://schemas.openxmlformats.org/drawingml/2006/chart" xmlns:r="http://schemas.openxmlformats.org/officeDocument/2006/relationships" r:id="rId2"/>
          </a:graphicData>
        </a:graphic>
      </p:graphicFrame>
      <p:sp>
        <p:nvSpPr>
          <p:cNvPr id="5" name="Текстово поле 4">
            <a:extLst>
              <a:ext uri="{FF2B5EF4-FFF2-40B4-BE49-F238E27FC236}">
                <a16:creationId xmlns:a16="http://schemas.microsoft.com/office/drawing/2014/main" id="{159E3C79-ED38-FB40-C36D-BE7926C98918}"/>
              </a:ext>
            </a:extLst>
          </p:cNvPr>
          <p:cNvSpPr txBox="1"/>
          <p:nvPr/>
        </p:nvSpPr>
        <p:spPr>
          <a:xfrm>
            <a:off x="413887" y="3429000"/>
            <a:ext cx="11107553" cy="3539430"/>
          </a:xfrm>
          <a:prstGeom prst="rect">
            <a:avLst/>
          </a:prstGeom>
          <a:solidFill>
            <a:schemeClr val="accent2">
              <a:lumMod val="20000"/>
              <a:lumOff val="80000"/>
            </a:schemeClr>
          </a:solidFill>
        </p:spPr>
        <p:txBody>
          <a:bodyPr wrap="square" rtlCol="0">
            <a:spAutoFit/>
          </a:bodyPr>
          <a:lstStyle/>
          <a:p>
            <a:r>
              <a:rPr lang="bg-BG" sz="1400" b="1" dirty="0"/>
              <a:t>Зависимости/ връзки</a:t>
            </a:r>
            <a:r>
              <a:rPr lang="bg-BG" sz="1400" dirty="0"/>
              <a:t>:</a:t>
            </a:r>
          </a:p>
          <a:p>
            <a:pPr marL="285750" indent="-285750">
              <a:buFont typeface="Wingdings" panose="05000000000000000000" pitchFamily="2" charset="2"/>
              <a:buChar char="ü"/>
            </a:pPr>
            <a:r>
              <a:rPr lang="bg-BG" sz="1400" dirty="0"/>
              <a:t>Лицата с по-високите </a:t>
            </a:r>
            <a:r>
              <a:rPr lang="bg-BG" sz="1400" b="1" dirty="0"/>
              <a:t>доходи</a:t>
            </a:r>
            <a:r>
              <a:rPr lang="bg-BG" sz="1400" dirty="0"/>
              <a:t> (над 3000 лв. брутна месечна заплата) са по-позитивно настроени</a:t>
            </a:r>
          </a:p>
          <a:p>
            <a:pPr marL="285750" indent="-285750">
              <a:buFont typeface="Wingdings" panose="05000000000000000000" pitchFamily="2" charset="2"/>
              <a:buChar char="ü"/>
            </a:pPr>
            <a:r>
              <a:rPr lang="bg-BG" sz="1400" dirty="0"/>
              <a:t>Сред лицата с </a:t>
            </a:r>
            <a:r>
              <a:rPr lang="bg-BG" sz="1400" b="1" dirty="0"/>
              <a:t>доходи</a:t>
            </a:r>
            <a:r>
              <a:rPr lang="bg-BG" sz="1400" dirty="0"/>
              <a:t> до 2500 лева брутна месечна заплати преобладават негативните нагласи</a:t>
            </a:r>
          </a:p>
          <a:p>
            <a:pPr marL="285750" indent="-285750">
              <a:buFont typeface="Wingdings" panose="05000000000000000000" pitchFamily="2" charset="2"/>
              <a:buChar char="ü"/>
            </a:pPr>
            <a:r>
              <a:rPr lang="bg-BG" sz="1400" dirty="0"/>
              <a:t>Според </a:t>
            </a:r>
            <a:r>
              <a:rPr lang="bg-BG" sz="1400" b="1" dirty="0"/>
              <a:t>пола</a:t>
            </a:r>
            <a:r>
              <a:rPr lang="bg-BG" sz="1400" dirty="0"/>
              <a:t>: жените са по-негативно настроени в сравнение с мъжете </a:t>
            </a:r>
          </a:p>
          <a:p>
            <a:pPr marL="285750" indent="-285750">
              <a:buFont typeface="Wingdings" panose="05000000000000000000" pitchFamily="2" charset="2"/>
              <a:buChar char="ü"/>
            </a:pPr>
            <a:r>
              <a:rPr lang="bg-BG" sz="1400" dirty="0"/>
              <a:t>Според </a:t>
            </a:r>
            <a:r>
              <a:rPr lang="bg-BG" sz="1400" b="1" dirty="0"/>
              <a:t>възрастта</a:t>
            </a:r>
            <a:r>
              <a:rPr lang="bg-BG" sz="1400" dirty="0"/>
              <a:t>: хората над 65 години са в най-голяма степен носители на скептични нагласи; хората до 45 години са по-позитивно настроени</a:t>
            </a:r>
          </a:p>
          <a:p>
            <a:pPr marL="285750" indent="-285750">
              <a:buFont typeface="Wingdings" panose="05000000000000000000" pitchFamily="2" charset="2"/>
              <a:buChar char="ü"/>
            </a:pPr>
            <a:r>
              <a:rPr lang="bg-BG" sz="1400" dirty="0"/>
              <a:t>Според </a:t>
            </a:r>
            <a:r>
              <a:rPr lang="bg-BG" sz="1400" b="1" dirty="0"/>
              <a:t>образованието</a:t>
            </a:r>
            <a:r>
              <a:rPr lang="bg-BG" sz="1400" dirty="0"/>
              <a:t>: най-силен негативизъм се установява сред лицата без образование и с начално образование, колкото по-висока е образователната степен, толкова по-позитивни са нагласите</a:t>
            </a:r>
          </a:p>
          <a:p>
            <a:r>
              <a:rPr lang="bg-BG" sz="1400" b="1" dirty="0"/>
              <a:t>Според</a:t>
            </a:r>
            <a:r>
              <a:rPr lang="bg-BG" sz="1400" dirty="0"/>
              <a:t> </a:t>
            </a:r>
            <a:r>
              <a:rPr lang="bg-BG" sz="1400" b="1" dirty="0"/>
              <a:t>местоживеенето</a:t>
            </a:r>
            <a:r>
              <a:rPr lang="bg-BG" sz="1400" dirty="0"/>
              <a:t>: </a:t>
            </a:r>
          </a:p>
          <a:p>
            <a:pPr marL="285750" indent="-285750">
              <a:buFont typeface="Wingdings" panose="05000000000000000000" pitchFamily="2" charset="2"/>
              <a:buChar char="ü"/>
            </a:pPr>
            <a:r>
              <a:rPr lang="bg-BG" sz="1400" b="1" dirty="0"/>
              <a:t>Изцяло позитивни: </a:t>
            </a:r>
            <a:r>
              <a:rPr lang="bg-BG" sz="1400" dirty="0"/>
              <a:t>Бобов дол, Панагюрище, Първица, Русе, Семерджиево</a:t>
            </a:r>
          </a:p>
          <a:p>
            <a:pPr marL="285750" indent="-285750">
              <a:buFont typeface="Wingdings" panose="05000000000000000000" pitchFamily="2" charset="2"/>
              <a:buChar char="ü"/>
            </a:pPr>
            <a:r>
              <a:rPr lang="bg-BG" sz="1400" b="1" dirty="0"/>
              <a:t>По-скоро позитивни: </a:t>
            </a:r>
            <a:r>
              <a:rPr lang="bg-BG" sz="1400" dirty="0"/>
              <a:t>Антон, Бобов дол, Бук, Бургас, Варна, Габрово, Горно Краище, Девня, Долни чифлик, Езерово, Златоград (83,3%), Карнобат,  Копривщица, Кърджали, Кюстендил, </a:t>
            </a:r>
            <a:r>
              <a:rPr lang="bg-BG" sz="1400" i="1" dirty="0"/>
              <a:t>Мадан</a:t>
            </a:r>
            <a:r>
              <a:rPr lang="bg-BG" sz="1400" dirty="0"/>
              <a:t>, Мирково, Монтана, Провадия, Разлог, Ракитово, Рудозем, Смолян, Чакаларово, Шумен (70,0%), </a:t>
            </a:r>
          </a:p>
          <a:p>
            <a:pPr marL="285750" indent="-285750">
              <a:buFont typeface="Wingdings" panose="05000000000000000000" pitchFamily="2" charset="2"/>
              <a:buChar char="ü"/>
            </a:pPr>
            <a:r>
              <a:rPr lang="bg-BG" sz="1400" b="1" dirty="0"/>
              <a:t>По-скоро негативни: </a:t>
            </a:r>
            <a:r>
              <a:rPr lang="bg-BG" sz="1400" dirty="0"/>
              <a:t>Брезник, Велинград, Владимировци, Езерово, Елин Пелин, Етрополе, Крайно село, </a:t>
            </a:r>
            <a:r>
              <a:rPr lang="bg-BG" sz="1400" i="1" dirty="0"/>
              <a:t>Мадан</a:t>
            </a:r>
            <a:r>
              <a:rPr lang="bg-BG" sz="1400" dirty="0"/>
              <a:t>, Момин проход, Николаево, Орехово, Панагюрище, Перник, Петрич, Пирдоп, Радомир, Свиленград, Своге, Севар, Сливница, Тетевен</a:t>
            </a:r>
          </a:p>
          <a:p>
            <a:pPr marL="285750" indent="-285750">
              <a:buFont typeface="Wingdings" panose="05000000000000000000" pitchFamily="2" charset="2"/>
              <a:buChar char="ü"/>
            </a:pPr>
            <a:r>
              <a:rPr lang="bg-BG" sz="1400" b="1" dirty="0"/>
              <a:t>Изцяло негативни: </a:t>
            </a:r>
            <a:r>
              <a:rPr lang="bg-BG" sz="1400" dirty="0"/>
              <a:t>Ботевград (70%), Добрич (80%), Дупница, Казанлък (81,5%),  Пищигово, Попинци, Сухиндол</a:t>
            </a:r>
            <a:endParaRPr lang="bg-BG" dirty="0"/>
          </a:p>
        </p:txBody>
      </p:sp>
      <p:sp>
        <p:nvSpPr>
          <p:cNvPr id="7" name="Текстово поле 6">
            <a:extLst>
              <a:ext uri="{FF2B5EF4-FFF2-40B4-BE49-F238E27FC236}">
                <a16:creationId xmlns:a16="http://schemas.microsoft.com/office/drawing/2014/main" id="{102B9D00-B019-3B51-B47D-1BE784F0D59D}"/>
              </a:ext>
            </a:extLst>
          </p:cNvPr>
          <p:cNvSpPr txBox="1"/>
          <p:nvPr/>
        </p:nvSpPr>
        <p:spPr>
          <a:xfrm>
            <a:off x="6400800" y="232913"/>
            <a:ext cx="5120640" cy="3139321"/>
          </a:xfrm>
          <a:prstGeom prst="rect">
            <a:avLst/>
          </a:prstGeom>
          <a:solidFill>
            <a:srgbClr val="FFC000"/>
          </a:solidFill>
        </p:spPr>
        <p:txBody>
          <a:bodyPr wrap="square" rtlCol="0">
            <a:spAutoFit/>
          </a:bodyPr>
          <a:lstStyle/>
          <a:p>
            <a:r>
              <a:rPr lang="bg-BG" b="1" dirty="0"/>
              <a:t>Аргументите зад негативните нагласи:</a:t>
            </a:r>
          </a:p>
          <a:p>
            <a:endParaRPr lang="bg-BG" b="1" dirty="0"/>
          </a:p>
          <a:p>
            <a:pPr marL="285750" indent="-285750">
              <a:buFont typeface="Wingdings" panose="05000000000000000000" pitchFamily="2" charset="2"/>
              <a:buChar char="ü"/>
            </a:pPr>
            <a:r>
              <a:rPr lang="bg-BG" dirty="0"/>
              <a:t>81,4% - </a:t>
            </a:r>
            <a:r>
              <a:rPr lang="bg-BG" dirty="0" err="1"/>
              <a:t>запрашаване</a:t>
            </a:r>
            <a:r>
              <a:rPr lang="bg-BG" dirty="0"/>
              <a:t> на въздуха</a:t>
            </a:r>
          </a:p>
          <a:p>
            <a:pPr marL="285750" indent="-285750">
              <a:buFont typeface="Wingdings" panose="05000000000000000000" pitchFamily="2" charset="2"/>
              <a:buChar char="ü"/>
            </a:pPr>
            <a:r>
              <a:rPr lang="bg-BG" dirty="0"/>
              <a:t>77,1% - отровни изпарения и отровни газове</a:t>
            </a:r>
          </a:p>
          <a:p>
            <a:pPr marL="285750" indent="-285750">
              <a:buFont typeface="Wingdings" panose="05000000000000000000" pitchFamily="2" charset="2"/>
              <a:buChar char="ü"/>
            </a:pPr>
            <a:r>
              <a:rPr lang="bg-BG" dirty="0"/>
              <a:t>59,9% - силен шум</a:t>
            </a:r>
          </a:p>
          <a:p>
            <a:pPr marL="285750" indent="-285750">
              <a:buFont typeface="Wingdings" panose="05000000000000000000" pitchFamily="2" charset="2"/>
              <a:buChar char="ü"/>
            </a:pPr>
            <a:r>
              <a:rPr lang="bg-BG" dirty="0"/>
              <a:t>76,4% - замърсяване на водите</a:t>
            </a:r>
          </a:p>
          <a:p>
            <a:pPr marL="285750" indent="-285750">
              <a:buFont typeface="Wingdings" panose="05000000000000000000" pitchFamily="2" charset="2"/>
              <a:buChar char="ü"/>
            </a:pPr>
            <a:r>
              <a:rPr lang="bg-BG" dirty="0"/>
              <a:t>63,4% - намаляване или изчезване на водите</a:t>
            </a:r>
          </a:p>
          <a:p>
            <a:pPr marL="285750" indent="-285750">
              <a:buFont typeface="Wingdings" panose="05000000000000000000" pitchFamily="2" charset="2"/>
              <a:buChar char="ü"/>
            </a:pPr>
            <a:r>
              <a:rPr lang="bg-BG" dirty="0"/>
              <a:t>70,8% - замърсяване на почвите</a:t>
            </a:r>
          </a:p>
          <a:p>
            <a:pPr marL="285750" indent="-285750">
              <a:buFont typeface="Wingdings" panose="05000000000000000000" pitchFamily="2" charset="2"/>
              <a:buChar char="ü"/>
            </a:pPr>
            <a:r>
              <a:rPr lang="bg-BG" dirty="0"/>
              <a:t>54,7% - измиране на растителни видове</a:t>
            </a:r>
          </a:p>
          <a:p>
            <a:pPr marL="285750" indent="-285750">
              <a:buFont typeface="Wingdings" panose="05000000000000000000" pitchFamily="2" charset="2"/>
              <a:buChar char="ü"/>
            </a:pPr>
            <a:r>
              <a:rPr lang="bg-BG" dirty="0"/>
              <a:t>52,8% - измиране на животински видове</a:t>
            </a:r>
          </a:p>
          <a:p>
            <a:pPr marL="285750" indent="-285750">
              <a:buFont typeface="Wingdings" panose="05000000000000000000" pitchFamily="2" charset="2"/>
              <a:buChar char="ü"/>
            </a:pPr>
            <a:endParaRPr lang="bg-BG" dirty="0"/>
          </a:p>
        </p:txBody>
      </p:sp>
    </p:spTree>
    <p:extLst>
      <p:ext uri="{BB962C8B-B14F-4D97-AF65-F5344CB8AC3E}">
        <p14:creationId xmlns:p14="http://schemas.microsoft.com/office/powerpoint/2010/main" val="106451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4EF19-FFF3-D82A-943A-E1E8D429785F}"/>
            </a:ext>
          </a:extLst>
        </p:cNvPr>
        <p:cNvGrpSpPr/>
        <p:nvPr/>
      </p:nvGrpSpPr>
      <p:grpSpPr>
        <a:xfrm>
          <a:off x="0" y="0"/>
          <a:ext cx="0" cy="0"/>
          <a:chOff x="0" y="0"/>
          <a:chExt cx="0" cy="0"/>
        </a:xfrm>
      </p:grpSpPr>
      <p:graphicFrame>
        <p:nvGraphicFramePr>
          <p:cNvPr id="2" name="Диаграма 1">
            <a:extLst>
              <a:ext uri="{FF2B5EF4-FFF2-40B4-BE49-F238E27FC236}">
                <a16:creationId xmlns:a16="http://schemas.microsoft.com/office/drawing/2014/main" id="{F19B2BA6-0970-CFD3-4723-4778A3298C11}"/>
              </a:ext>
            </a:extLst>
          </p:cNvPr>
          <p:cNvGraphicFramePr>
            <a:graphicFrameLocks/>
          </p:cNvGraphicFramePr>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201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7B788-A490-8761-9108-EB9C731C37B8}"/>
            </a:ext>
          </a:extLst>
        </p:cNvPr>
        <p:cNvGrpSpPr/>
        <p:nvPr/>
      </p:nvGrpSpPr>
      <p:grpSpPr>
        <a:xfrm>
          <a:off x="0" y="0"/>
          <a:ext cx="0" cy="0"/>
          <a:chOff x="0" y="0"/>
          <a:chExt cx="0" cy="0"/>
        </a:xfrm>
      </p:grpSpPr>
      <p:graphicFrame>
        <p:nvGraphicFramePr>
          <p:cNvPr id="5" name="Диаграма 4">
            <a:extLst>
              <a:ext uri="{FF2B5EF4-FFF2-40B4-BE49-F238E27FC236}">
                <a16:creationId xmlns:a16="http://schemas.microsoft.com/office/drawing/2014/main" id="{53A167FF-A526-A825-A90A-7A2437C07C63}"/>
              </a:ext>
            </a:extLst>
          </p:cNvPr>
          <p:cNvGraphicFramePr>
            <a:graphicFrameLocks/>
          </p:cNvGraphicFramePr>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228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460C5-EA20-3F9F-1941-335CFB865332}"/>
            </a:ext>
          </a:extLst>
        </p:cNvPr>
        <p:cNvGrpSpPr/>
        <p:nvPr/>
      </p:nvGrpSpPr>
      <p:grpSpPr>
        <a:xfrm>
          <a:off x="0" y="0"/>
          <a:ext cx="0" cy="0"/>
          <a:chOff x="0" y="0"/>
          <a:chExt cx="0" cy="0"/>
        </a:xfrm>
      </p:grpSpPr>
      <p:sp>
        <p:nvSpPr>
          <p:cNvPr id="5" name="Текстово поле 4">
            <a:extLst>
              <a:ext uri="{FF2B5EF4-FFF2-40B4-BE49-F238E27FC236}">
                <a16:creationId xmlns:a16="http://schemas.microsoft.com/office/drawing/2014/main" id="{7E0C0F02-C29B-A4DB-4A40-37581C9C0097}"/>
              </a:ext>
            </a:extLst>
          </p:cNvPr>
          <p:cNvSpPr txBox="1"/>
          <p:nvPr/>
        </p:nvSpPr>
        <p:spPr>
          <a:xfrm>
            <a:off x="232912" y="198408"/>
            <a:ext cx="3581402" cy="6374920"/>
          </a:xfrm>
          <a:prstGeom prst="rect">
            <a:avLst/>
          </a:prstGeom>
        </p:spPr>
        <p:txBody>
          <a:bodyPr vert="horz" lIns="91440" tIns="45720" rIns="91440" bIns="45720" rtlCol="0" anchor="t">
            <a:normAutofit fontScale="77500" lnSpcReduction="20000"/>
          </a:bodyPr>
          <a:lstStyle/>
          <a:p>
            <a:pPr>
              <a:lnSpc>
                <a:spcPct val="90000"/>
              </a:lnSpc>
              <a:spcBef>
                <a:spcPct val="0"/>
              </a:spcBef>
              <a:spcAft>
                <a:spcPts val="600"/>
              </a:spcAft>
            </a:pPr>
            <a:r>
              <a:rPr lang="bg-BG" sz="2500" kern="1200" noProof="0" dirty="0">
                <a:solidFill>
                  <a:srgbClr val="FFFFFF"/>
                </a:solidFill>
                <a:latin typeface="+mj-lt"/>
                <a:ea typeface="+mj-ea"/>
                <a:cs typeface="+mj-cs"/>
              </a:rPr>
              <a:t>База: 890 респондента (44,8% от извадката), в чиито населени места е имало добив или преработвателна дейност</a:t>
            </a:r>
          </a:p>
          <a:p>
            <a:pPr>
              <a:lnSpc>
                <a:spcPct val="90000"/>
              </a:lnSpc>
              <a:spcBef>
                <a:spcPct val="0"/>
              </a:spcBef>
              <a:spcAft>
                <a:spcPts val="600"/>
              </a:spcAft>
            </a:pPr>
            <a:endParaRPr lang="bg-BG" sz="2500" dirty="0">
              <a:solidFill>
                <a:srgbClr val="FFFFFF"/>
              </a:solidFill>
              <a:latin typeface="+mj-lt"/>
              <a:ea typeface="+mj-ea"/>
              <a:cs typeface="+mj-cs"/>
            </a:endParaRPr>
          </a:p>
          <a:p>
            <a:pPr>
              <a:lnSpc>
                <a:spcPct val="90000"/>
              </a:lnSpc>
              <a:spcBef>
                <a:spcPct val="0"/>
              </a:spcBef>
              <a:spcAft>
                <a:spcPts val="600"/>
              </a:spcAft>
            </a:pPr>
            <a:r>
              <a:rPr lang="bg-BG" sz="2500" b="1" kern="1200" dirty="0">
                <a:solidFill>
                  <a:srgbClr val="FFFFFF"/>
                </a:solidFill>
                <a:latin typeface="+mj-lt"/>
                <a:ea typeface="+mj-ea"/>
                <a:cs typeface="+mj-cs"/>
              </a:rPr>
              <a:t>Чувствителни различия в отговорите от шестте района на планиране</a:t>
            </a:r>
          </a:p>
          <a:p>
            <a:pPr>
              <a:lnSpc>
                <a:spcPct val="90000"/>
              </a:lnSpc>
              <a:spcBef>
                <a:spcPct val="0"/>
              </a:spcBef>
              <a:spcAft>
                <a:spcPts val="600"/>
              </a:spcAft>
            </a:pPr>
            <a:r>
              <a:rPr lang="bg-BG" sz="2500" kern="1200" dirty="0">
                <a:solidFill>
                  <a:srgbClr val="FFFFFF"/>
                </a:solidFill>
                <a:latin typeface="+mj-lt"/>
                <a:ea typeface="+mj-ea"/>
                <a:cs typeface="+mj-cs"/>
              </a:rPr>
              <a:t>Дяловете на лицата, преценили, че е имало много заболели,</a:t>
            </a:r>
            <a:br>
              <a:rPr lang="bg-BG" sz="2500" dirty="0">
                <a:solidFill>
                  <a:srgbClr val="FFFFFF"/>
                </a:solidFill>
                <a:latin typeface="+mj-lt"/>
                <a:ea typeface="+mj-ea"/>
                <a:cs typeface="+mj-cs"/>
              </a:rPr>
            </a:br>
            <a:r>
              <a:rPr lang="bg-BG" sz="2500" dirty="0">
                <a:solidFill>
                  <a:srgbClr val="FFFFFF"/>
                </a:solidFill>
                <a:latin typeface="+mj-lt"/>
                <a:ea typeface="+mj-ea"/>
                <a:cs typeface="+mj-cs"/>
              </a:rPr>
              <a:t>са както следва</a:t>
            </a:r>
            <a:r>
              <a:rPr lang="bg-BG" sz="2500" kern="1200" dirty="0">
                <a:solidFill>
                  <a:srgbClr val="FFFFFF"/>
                </a:solidFill>
                <a:latin typeface="+mj-lt"/>
                <a:ea typeface="+mj-ea"/>
                <a:cs typeface="+mj-cs"/>
              </a:rPr>
              <a:t>:</a:t>
            </a:r>
          </a:p>
          <a:p>
            <a:pPr marL="342900" indent="-342900">
              <a:lnSpc>
                <a:spcPct val="90000"/>
              </a:lnSpc>
              <a:spcBef>
                <a:spcPct val="0"/>
              </a:spcBef>
              <a:spcAft>
                <a:spcPts val="600"/>
              </a:spcAft>
              <a:buFont typeface="Wingdings" panose="05000000000000000000" pitchFamily="2" charset="2"/>
              <a:buChar char="ü"/>
            </a:pPr>
            <a:r>
              <a:rPr lang="bg-BG" sz="2500" dirty="0">
                <a:solidFill>
                  <a:srgbClr val="FFFFFF"/>
                </a:solidFill>
                <a:latin typeface="+mj-lt"/>
                <a:ea typeface="+mj-ea"/>
                <a:cs typeface="+mj-cs"/>
              </a:rPr>
              <a:t>31,7% в Югоизточен </a:t>
            </a:r>
          </a:p>
          <a:p>
            <a:pPr marL="342900" indent="-342900">
              <a:lnSpc>
                <a:spcPct val="90000"/>
              </a:lnSpc>
              <a:spcBef>
                <a:spcPct val="0"/>
              </a:spcBef>
              <a:spcAft>
                <a:spcPts val="600"/>
              </a:spcAft>
              <a:buFont typeface="Wingdings" panose="05000000000000000000" pitchFamily="2" charset="2"/>
              <a:buChar char="ü"/>
            </a:pPr>
            <a:r>
              <a:rPr lang="bg-BG" sz="2500" kern="1200" dirty="0">
                <a:solidFill>
                  <a:srgbClr val="FFFFFF"/>
                </a:solidFill>
                <a:latin typeface="+mj-lt"/>
                <a:ea typeface="+mj-ea"/>
                <a:cs typeface="+mj-cs"/>
              </a:rPr>
              <a:t>16,4% в Югозападен</a:t>
            </a:r>
          </a:p>
          <a:p>
            <a:pPr marL="342900" indent="-342900">
              <a:lnSpc>
                <a:spcPct val="90000"/>
              </a:lnSpc>
              <a:spcBef>
                <a:spcPct val="0"/>
              </a:spcBef>
              <a:spcAft>
                <a:spcPts val="600"/>
              </a:spcAft>
              <a:buFont typeface="Wingdings" panose="05000000000000000000" pitchFamily="2" charset="2"/>
              <a:buChar char="ü"/>
            </a:pPr>
            <a:r>
              <a:rPr lang="bg-BG" sz="2500" kern="1200" dirty="0">
                <a:solidFill>
                  <a:srgbClr val="FFFFFF"/>
                </a:solidFill>
                <a:latin typeface="+mj-lt"/>
                <a:ea typeface="+mj-ea"/>
                <a:cs typeface="+mj-cs"/>
              </a:rPr>
              <a:t>15,1% в северозападен</a:t>
            </a:r>
          </a:p>
          <a:p>
            <a:pPr marL="342900" indent="-342900">
              <a:lnSpc>
                <a:spcPct val="90000"/>
              </a:lnSpc>
              <a:spcBef>
                <a:spcPct val="0"/>
              </a:spcBef>
              <a:spcAft>
                <a:spcPts val="600"/>
              </a:spcAft>
              <a:buFont typeface="Wingdings" panose="05000000000000000000" pitchFamily="2" charset="2"/>
              <a:buChar char="ü"/>
            </a:pPr>
            <a:r>
              <a:rPr lang="bg-BG" sz="2500" kern="1200" dirty="0">
                <a:solidFill>
                  <a:srgbClr val="FFFFFF"/>
                </a:solidFill>
                <a:latin typeface="+mj-lt"/>
                <a:ea typeface="+mj-ea"/>
                <a:cs typeface="+mj-cs"/>
              </a:rPr>
              <a:t>14,5% в Южен централен</a:t>
            </a:r>
          </a:p>
          <a:p>
            <a:pPr marL="342900" indent="-342900">
              <a:lnSpc>
                <a:spcPct val="90000"/>
              </a:lnSpc>
              <a:spcBef>
                <a:spcPct val="0"/>
              </a:spcBef>
              <a:spcAft>
                <a:spcPts val="600"/>
              </a:spcAft>
              <a:buFont typeface="Wingdings" panose="05000000000000000000" pitchFamily="2" charset="2"/>
              <a:buChar char="ü"/>
            </a:pPr>
            <a:r>
              <a:rPr lang="bg-BG" sz="2500" kern="1200" dirty="0">
                <a:solidFill>
                  <a:srgbClr val="FFFFFF"/>
                </a:solidFill>
                <a:latin typeface="+mj-lt"/>
                <a:ea typeface="+mj-ea"/>
                <a:cs typeface="+mj-cs"/>
              </a:rPr>
              <a:t>10,0% в Северен централен</a:t>
            </a:r>
          </a:p>
          <a:p>
            <a:pPr marL="342900" indent="-342900">
              <a:lnSpc>
                <a:spcPct val="90000"/>
              </a:lnSpc>
              <a:spcBef>
                <a:spcPct val="0"/>
              </a:spcBef>
              <a:spcAft>
                <a:spcPts val="600"/>
              </a:spcAft>
              <a:buFont typeface="Wingdings" panose="05000000000000000000" pitchFamily="2" charset="2"/>
              <a:buChar char="ü"/>
            </a:pPr>
            <a:r>
              <a:rPr lang="bg-BG" sz="2500" kern="1200" dirty="0">
                <a:solidFill>
                  <a:srgbClr val="FFFFFF"/>
                </a:solidFill>
                <a:latin typeface="+mj-lt"/>
                <a:ea typeface="+mj-ea"/>
                <a:cs typeface="+mj-cs"/>
              </a:rPr>
              <a:t> 1,3% в Североизточен</a:t>
            </a:r>
          </a:p>
          <a:p>
            <a:pPr>
              <a:lnSpc>
                <a:spcPct val="90000"/>
              </a:lnSpc>
              <a:spcBef>
                <a:spcPct val="0"/>
              </a:spcBef>
              <a:spcAft>
                <a:spcPts val="600"/>
              </a:spcAft>
            </a:pPr>
            <a:endParaRPr lang="bg-BG" sz="2500" dirty="0">
              <a:solidFill>
                <a:srgbClr val="FFFFFF"/>
              </a:solidFill>
              <a:latin typeface="+mj-lt"/>
              <a:ea typeface="+mj-ea"/>
              <a:cs typeface="+mj-cs"/>
            </a:endParaRPr>
          </a:p>
          <a:p>
            <a:pPr>
              <a:lnSpc>
                <a:spcPct val="90000"/>
              </a:lnSpc>
              <a:spcBef>
                <a:spcPct val="0"/>
              </a:spcBef>
              <a:spcAft>
                <a:spcPts val="600"/>
              </a:spcAft>
            </a:pPr>
            <a:r>
              <a:rPr lang="bg-BG" sz="2500" kern="1200" dirty="0">
                <a:solidFill>
                  <a:srgbClr val="FFFFFF"/>
                </a:solidFill>
                <a:latin typeface="+mj-lt"/>
                <a:ea typeface="+mj-ea"/>
                <a:cs typeface="+mj-cs"/>
              </a:rPr>
              <a:t>Гълъбово, Златоград, Д</a:t>
            </a:r>
            <a:r>
              <a:rPr lang="bg-BG" sz="2500" dirty="0">
                <a:solidFill>
                  <a:srgbClr val="FFFFFF"/>
                </a:solidFill>
                <a:latin typeface="+mj-lt"/>
                <a:ea typeface="+mj-ea"/>
                <a:cs typeface="+mj-cs"/>
              </a:rPr>
              <a:t>упница, Дунавци, </a:t>
            </a:r>
            <a:r>
              <a:rPr lang="bg-BG" sz="2500" kern="1200" dirty="0">
                <a:solidFill>
                  <a:srgbClr val="FFFFFF"/>
                </a:solidFill>
                <a:latin typeface="+mj-lt"/>
                <a:ea typeface="+mj-ea"/>
                <a:cs typeface="+mj-cs"/>
              </a:rPr>
              <a:t>Долна баня, Антон, Ардино, Брезник, Благоевград, Етрополе, Златица, Мирково, Панагюрище, Павликени, Стара Загора</a:t>
            </a:r>
          </a:p>
          <a:p>
            <a:pPr>
              <a:lnSpc>
                <a:spcPct val="90000"/>
              </a:lnSpc>
              <a:spcBef>
                <a:spcPct val="0"/>
              </a:spcBef>
              <a:spcAft>
                <a:spcPts val="600"/>
              </a:spcAft>
            </a:pPr>
            <a:r>
              <a:rPr lang="bg-BG" sz="2500" dirty="0">
                <a:solidFill>
                  <a:srgbClr val="FFFFFF"/>
                </a:solidFill>
                <a:latin typeface="+mj-lt"/>
                <a:ea typeface="+mj-ea"/>
                <a:cs typeface="+mj-cs"/>
              </a:rPr>
              <a:t>Медникарово (100%)</a:t>
            </a:r>
            <a:endParaRPr lang="en-US" sz="2500" kern="1200" dirty="0">
              <a:solidFill>
                <a:srgbClr val="FFFFFF"/>
              </a:solidFill>
              <a:latin typeface="+mj-lt"/>
              <a:ea typeface="+mj-ea"/>
              <a:cs typeface="+mj-cs"/>
            </a:endParaRPr>
          </a:p>
        </p:txBody>
      </p:sp>
      <p:graphicFrame>
        <p:nvGraphicFramePr>
          <p:cNvPr id="6" name="Диаграма 5">
            <a:extLst>
              <a:ext uri="{FF2B5EF4-FFF2-40B4-BE49-F238E27FC236}">
                <a16:creationId xmlns:a16="http://schemas.microsoft.com/office/drawing/2014/main" id="{E3EB11E5-DB6A-67DC-554F-AAA217458CBB}"/>
              </a:ext>
            </a:extLst>
          </p:cNvPr>
          <p:cNvGraphicFramePr>
            <a:graphicFrameLocks/>
          </p:cNvGraphicFramePr>
          <p:nvPr/>
        </p:nvGraphicFramePr>
        <p:xfrm>
          <a:off x="4502428" y="467208"/>
          <a:ext cx="7225748" cy="5923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854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A9E90-B792-F5B6-F670-97403F8729F8}"/>
            </a:ext>
          </a:extLst>
        </p:cNvPr>
        <p:cNvGrpSpPr/>
        <p:nvPr/>
      </p:nvGrpSpPr>
      <p:grpSpPr>
        <a:xfrm>
          <a:off x="0" y="0"/>
          <a:ext cx="0" cy="0"/>
          <a:chOff x="0" y="0"/>
          <a:chExt cx="0" cy="0"/>
        </a:xfrm>
      </p:grpSpPr>
      <p:graphicFrame>
        <p:nvGraphicFramePr>
          <p:cNvPr id="7" name="Диаграма 6">
            <a:extLst>
              <a:ext uri="{FF2B5EF4-FFF2-40B4-BE49-F238E27FC236}">
                <a16:creationId xmlns:a16="http://schemas.microsoft.com/office/drawing/2014/main" id="{81EACFF8-E7EC-18ED-E0DF-BFB74A9AE32B}"/>
              </a:ext>
            </a:extLst>
          </p:cNvPr>
          <p:cNvGraphicFramePr>
            <a:graphicFrameLocks/>
          </p:cNvGraphicFramePr>
          <p:nvPr/>
        </p:nvGraphicFramePr>
        <p:xfrm>
          <a:off x="322552" y="3364301"/>
          <a:ext cx="4642888" cy="3170207"/>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авоъгълник: със заоблени ъгли 5">
            <a:extLst>
              <a:ext uri="{FF2B5EF4-FFF2-40B4-BE49-F238E27FC236}">
                <a16:creationId xmlns:a16="http://schemas.microsoft.com/office/drawing/2014/main" id="{AA2D2262-768C-3CCC-0863-9474D48FC6E6}"/>
              </a:ext>
            </a:extLst>
          </p:cNvPr>
          <p:cNvSpPr/>
          <p:nvPr/>
        </p:nvSpPr>
        <p:spPr>
          <a:xfrm>
            <a:off x="405442" y="409755"/>
            <a:ext cx="4477109" cy="25145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g-BG" b="1" dirty="0"/>
              <a:t>Позитивни ефекти от добива на КСС в района (отворен въпрос):</a:t>
            </a:r>
          </a:p>
          <a:p>
            <a:pPr algn="ctr"/>
            <a:endParaRPr lang="bg-BG" b="1" dirty="0"/>
          </a:p>
          <a:p>
            <a:pPr marL="285750" indent="-285750">
              <a:buFont typeface="Wingdings" panose="05000000000000000000" pitchFamily="2" charset="2"/>
              <a:buChar char="ü"/>
            </a:pPr>
            <a:r>
              <a:rPr lang="bg-BG" dirty="0"/>
              <a:t>По-високи заплати</a:t>
            </a:r>
          </a:p>
          <a:p>
            <a:pPr marL="285750" indent="-285750">
              <a:buFont typeface="Wingdings" panose="05000000000000000000" pitchFamily="2" charset="2"/>
              <a:buChar char="ü"/>
            </a:pPr>
            <a:r>
              <a:rPr lang="bg-BG" dirty="0"/>
              <a:t>Инвестиции в района</a:t>
            </a:r>
          </a:p>
          <a:p>
            <a:pPr marL="285750" indent="-285750">
              <a:buFont typeface="Wingdings" panose="05000000000000000000" pitchFamily="2" charset="2"/>
              <a:buChar char="ü"/>
            </a:pPr>
            <a:r>
              <a:rPr lang="bg-BG" dirty="0"/>
              <a:t>По-високи пенсии</a:t>
            </a:r>
          </a:p>
          <a:p>
            <a:pPr marL="285750" indent="-285750">
              <a:buFont typeface="Wingdings" panose="05000000000000000000" pitchFamily="2" charset="2"/>
              <a:buChar char="ü"/>
            </a:pPr>
            <a:r>
              <a:rPr lang="bg-BG" dirty="0"/>
              <a:t>Постъпления в общинския бюджет</a:t>
            </a:r>
          </a:p>
          <a:p>
            <a:pPr marL="285750" indent="-285750" algn="ctr">
              <a:buFont typeface="Wingdings" panose="05000000000000000000" pitchFamily="2" charset="2"/>
              <a:buChar char="ü"/>
            </a:pPr>
            <a:endParaRPr lang="bg-BG" dirty="0"/>
          </a:p>
          <a:p>
            <a:pPr algn="ctr"/>
            <a:endParaRPr lang="bg-BG" dirty="0"/>
          </a:p>
        </p:txBody>
      </p:sp>
      <p:sp>
        <p:nvSpPr>
          <p:cNvPr id="8" name="Правоъгълник: със заоблени ъгли 7">
            <a:extLst>
              <a:ext uri="{FF2B5EF4-FFF2-40B4-BE49-F238E27FC236}">
                <a16:creationId xmlns:a16="http://schemas.microsoft.com/office/drawing/2014/main" id="{F663C8B0-C982-BC91-5F1F-3E3C831BF2F8}"/>
              </a:ext>
            </a:extLst>
          </p:cNvPr>
          <p:cNvSpPr/>
          <p:nvPr/>
        </p:nvSpPr>
        <p:spPr>
          <a:xfrm>
            <a:off x="6288657" y="409756"/>
            <a:ext cx="5497901" cy="6301596"/>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endParaRPr lang="bg-BG" dirty="0"/>
          </a:p>
          <a:p>
            <a:pPr algn="ctr"/>
            <a:r>
              <a:rPr lang="bg-BG" b="1" dirty="0"/>
              <a:t>Негативни ефекти от добива на КСС в </a:t>
            </a:r>
            <a:r>
              <a:rPr lang="bg-BG" sz="1600" b="1" dirty="0"/>
              <a:t>района (отворен въпрос):</a:t>
            </a:r>
          </a:p>
          <a:p>
            <a:pPr algn="ctr"/>
            <a:endParaRPr lang="bg-BG" sz="1600" b="1" dirty="0"/>
          </a:p>
          <a:p>
            <a:pPr marL="285750" indent="-285750">
              <a:buFont typeface="Wingdings" panose="05000000000000000000" pitchFamily="2" charset="2"/>
              <a:buChar char="ü"/>
            </a:pPr>
            <a:r>
              <a:rPr lang="bg-BG" sz="1600" dirty="0"/>
              <a:t>Безработицата ще се увеличи, защото ще спрат други досегашни производства</a:t>
            </a:r>
          </a:p>
          <a:p>
            <a:pPr marL="285750" indent="-285750">
              <a:buFont typeface="Wingdings" panose="05000000000000000000" pitchFamily="2" charset="2"/>
              <a:buChar char="ü"/>
            </a:pPr>
            <a:r>
              <a:rPr lang="bg-BG" sz="1600" dirty="0"/>
              <a:t>Ще се увеличат болните</a:t>
            </a:r>
          </a:p>
          <a:p>
            <a:pPr marL="285750" indent="-285750">
              <a:buFont typeface="Wingdings" panose="05000000000000000000" pitchFamily="2" charset="2"/>
              <a:buChar char="ü"/>
            </a:pPr>
            <a:r>
              <a:rPr lang="bg-BG" sz="1600" dirty="0"/>
              <a:t>Големите доходи ще отиват за лекарства</a:t>
            </a:r>
          </a:p>
          <a:p>
            <a:pPr marL="285750" indent="-285750">
              <a:buFont typeface="Wingdings" panose="05000000000000000000" pitchFamily="2" charset="2"/>
              <a:buChar char="ü"/>
            </a:pPr>
            <a:r>
              <a:rPr lang="bg-BG" sz="1600" dirty="0"/>
              <a:t>Ще се увеличи автомобилният трафик и това ще увеличи замърсяването на въздуха</a:t>
            </a:r>
          </a:p>
          <a:p>
            <a:pPr marL="285750" indent="-285750">
              <a:buFont typeface="Wingdings" panose="05000000000000000000" pitchFamily="2" charset="2"/>
              <a:buChar char="ü"/>
            </a:pPr>
            <a:r>
              <a:rPr lang="bg-BG" sz="1600" dirty="0"/>
              <a:t>Повече шум</a:t>
            </a:r>
          </a:p>
          <a:p>
            <a:pPr marL="285750" indent="-285750">
              <a:buFont typeface="Wingdings" panose="05000000000000000000" pitchFamily="2" charset="2"/>
              <a:buChar char="ü"/>
            </a:pPr>
            <a:r>
              <a:rPr lang="bg-BG" sz="1600" dirty="0"/>
              <a:t>Градът ще западне, туризмът ще умре</a:t>
            </a:r>
          </a:p>
          <a:p>
            <a:pPr marL="285750" indent="-285750">
              <a:buFont typeface="Wingdings" panose="05000000000000000000" pitchFamily="2" charset="2"/>
              <a:buChar char="ü"/>
            </a:pPr>
            <a:r>
              <a:rPr lang="bg-BG" sz="1600" dirty="0"/>
              <a:t>Санаториумите и хотелите ще изчезнат</a:t>
            </a:r>
          </a:p>
          <a:p>
            <a:pPr marL="285750" indent="-285750">
              <a:buFont typeface="Wingdings" panose="05000000000000000000" pitchFamily="2" charset="2"/>
              <a:buChar char="ü"/>
            </a:pPr>
            <a:r>
              <a:rPr lang="bg-BG" sz="1600" dirty="0"/>
              <a:t>Младите ще избягат</a:t>
            </a:r>
          </a:p>
          <a:p>
            <a:pPr marL="285750" indent="-285750">
              <a:buFont typeface="Wingdings" panose="05000000000000000000" pitchFamily="2" charset="2"/>
              <a:buChar char="ü"/>
            </a:pPr>
            <a:r>
              <a:rPr lang="bg-BG" sz="1600" dirty="0"/>
              <a:t>Миграцията от района ще нарасне заради замърсяването</a:t>
            </a:r>
          </a:p>
          <a:p>
            <a:pPr marL="285750" indent="-285750">
              <a:buFont typeface="Wingdings" panose="05000000000000000000" pitchFamily="2" charset="2"/>
              <a:buChar char="ü"/>
            </a:pPr>
            <a:r>
              <a:rPr lang="bg-BG" sz="1600" dirty="0"/>
              <a:t>Само крайно нуждаещите се ще започнат работа в мините</a:t>
            </a:r>
          </a:p>
          <a:p>
            <a:pPr marL="285750" indent="-285750">
              <a:buFont typeface="Wingdings" panose="05000000000000000000" pitchFamily="2" charset="2"/>
              <a:buChar char="ü"/>
            </a:pPr>
            <a:r>
              <a:rPr lang="bg-BG" sz="1600" dirty="0"/>
              <a:t>Екологичната среда ще се влош</a:t>
            </a:r>
            <a:r>
              <a:rPr lang="bg-BG" dirty="0"/>
              <a:t>и</a:t>
            </a:r>
          </a:p>
          <a:p>
            <a:pPr marL="285750" indent="-285750">
              <a:buFont typeface="Wingdings" panose="05000000000000000000" pitchFamily="2" charset="2"/>
              <a:buChar char="ü"/>
            </a:pPr>
            <a:endParaRPr lang="bg-BG" dirty="0"/>
          </a:p>
          <a:p>
            <a:pPr marL="285750" indent="-285750">
              <a:buFont typeface="Wingdings" panose="05000000000000000000" pitchFamily="2" charset="2"/>
              <a:buChar char="ü"/>
            </a:pPr>
            <a:endParaRPr lang="bg-BG" dirty="0"/>
          </a:p>
          <a:p>
            <a:pPr algn="ctr"/>
            <a:endParaRPr lang="bg-BG" dirty="0"/>
          </a:p>
        </p:txBody>
      </p:sp>
    </p:spTree>
    <p:extLst>
      <p:ext uri="{BB962C8B-B14F-4D97-AF65-F5344CB8AC3E}">
        <p14:creationId xmlns:p14="http://schemas.microsoft.com/office/powerpoint/2010/main" val="2967087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E6171-3EF2-0FEF-310F-66A411E8B1C8}"/>
            </a:ext>
          </a:extLst>
        </p:cNvPr>
        <p:cNvGrpSpPr/>
        <p:nvPr/>
      </p:nvGrpSpPr>
      <p:grpSpPr>
        <a:xfrm>
          <a:off x="0" y="0"/>
          <a:ext cx="0" cy="0"/>
          <a:chOff x="0" y="0"/>
          <a:chExt cx="0" cy="0"/>
        </a:xfrm>
      </p:grpSpPr>
      <p:graphicFrame>
        <p:nvGraphicFramePr>
          <p:cNvPr id="5" name="Диаграма 4">
            <a:extLst>
              <a:ext uri="{FF2B5EF4-FFF2-40B4-BE49-F238E27FC236}">
                <a16:creationId xmlns:a16="http://schemas.microsoft.com/office/drawing/2014/main" id="{FFAB0A05-7B3E-DAFD-58A4-1FCE556E2FFE}"/>
              </a:ext>
            </a:extLst>
          </p:cNvPr>
          <p:cNvGraphicFramePr>
            <a:graphicFrameLocks/>
          </p:cNvGraphicFramePr>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666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1907</Words>
  <Application>Microsoft Office PowerPoint</Application>
  <PresentationFormat>Широк екран</PresentationFormat>
  <Paragraphs>145</Paragraphs>
  <Slides>17</Slides>
  <Notes>0</Notes>
  <HiddenSlides>0</HiddenSlides>
  <MMClips>0</MMClips>
  <ScaleCrop>false</ScaleCrop>
  <HeadingPairs>
    <vt:vector size="6" baseType="variant">
      <vt:variant>
        <vt:lpstr>Използвани шрифтове</vt:lpstr>
      </vt:variant>
      <vt:variant>
        <vt:i4>5</vt:i4>
      </vt:variant>
      <vt:variant>
        <vt:lpstr>Тема</vt:lpstr>
      </vt:variant>
      <vt:variant>
        <vt:i4>1</vt:i4>
      </vt:variant>
      <vt:variant>
        <vt:lpstr>Заглавия на слайдовете</vt:lpstr>
      </vt:variant>
      <vt:variant>
        <vt:i4>17</vt:i4>
      </vt:variant>
    </vt:vector>
  </HeadingPairs>
  <TitlesOfParts>
    <vt:vector size="23" baseType="lpstr">
      <vt:lpstr>Arial</vt:lpstr>
      <vt:lpstr>Bahnschrift SemiBold SemiConden</vt:lpstr>
      <vt:lpstr>Calibri</vt:lpstr>
      <vt:lpstr>Calibri Light</vt:lpstr>
      <vt:lpstr>Wingdings</vt:lpstr>
      <vt:lpstr>Office Theme</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Rositsa</dc:creator>
  <cp:lastModifiedBy>User</cp:lastModifiedBy>
  <cp:revision>30</cp:revision>
  <dcterms:created xsi:type="dcterms:W3CDTF">2025-04-11T13:07:54Z</dcterms:created>
  <dcterms:modified xsi:type="dcterms:W3CDTF">2025-11-12T18:04:22Z</dcterms:modified>
</cp:coreProperties>
</file>