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70" r:id="rId3"/>
    <p:sldId id="276" r:id="rId4"/>
    <p:sldId id="272" r:id="rId5"/>
    <p:sldId id="267" r:id="rId6"/>
    <p:sldId id="268" r:id="rId7"/>
    <p:sldId id="269" r:id="rId8"/>
    <p:sldId id="271" r:id="rId9"/>
    <p:sldId id="278" r:id="rId10"/>
    <p:sldId id="277" r:id="rId11"/>
    <p:sldId id="274" r:id="rId12"/>
    <p:sldId id="259" r:id="rId13"/>
    <p:sldId id="260" r:id="rId14"/>
    <p:sldId id="262" r:id="rId15"/>
    <p:sldId id="275" r:id="rId16"/>
    <p:sldId id="279" r:id="rId17"/>
    <p:sldId id="263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8AAF48E-1F6C-9F1F-4107-ADADFC172ABE}" name="Gabriella Tchouprenska" initials="GT" userId="15c8d222d7630c1a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754A92-5549-4651-830D-7E2A36B39795}" v="37" dt="2025-12-01T15:35:57.5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briella Tchouprenska" userId="15c8d222d7630c1a" providerId="LiveId" clId="{2CCB2BE6-837D-4D18-A510-3EE1122EDF6F}"/>
    <pc:docChg chg="modSld">
      <pc:chgData name="Gabriella Tchouprenska" userId="15c8d222d7630c1a" providerId="LiveId" clId="{2CCB2BE6-837D-4D18-A510-3EE1122EDF6F}" dt="2025-11-29T13:40:09.755" v="3" actId="14100"/>
      <pc:docMkLst>
        <pc:docMk/>
      </pc:docMkLst>
      <pc:sldChg chg="modSp mod">
        <pc:chgData name="Gabriella Tchouprenska" userId="15c8d222d7630c1a" providerId="LiveId" clId="{2CCB2BE6-837D-4D18-A510-3EE1122EDF6F}" dt="2025-11-29T13:39:51.411" v="0" actId="948"/>
        <pc:sldMkLst>
          <pc:docMk/>
          <pc:sldMk cId="3903497735" sldId="275"/>
        </pc:sldMkLst>
        <pc:spChg chg="mod">
          <ac:chgData name="Gabriella Tchouprenska" userId="15c8d222d7630c1a" providerId="LiveId" clId="{2CCB2BE6-837D-4D18-A510-3EE1122EDF6F}" dt="2025-11-29T13:39:51.411" v="0" actId="948"/>
          <ac:spMkLst>
            <pc:docMk/>
            <pc:sldMk cId="3903497735" sldId="275"/>
            <ac:spMk id="3" creationId="{54BABF16-78D1-9145-707D-23A4E56A534A}"/>
          </ac:spMkLst>
        </pc:spChg>
      </pc:sldChg>
      <pc:sldChg chg="modSp mod">
        <pc:chgData name="Gabriella Tchouprenska" userId="15c8d222d7630c1a" providerId="LiveId" clId="{2CCB2BE6-837D-4D18-A510-3EE1122EDF6F}" dt="2025-11-29T13:40:09.755" v="3" actId="14100"/>
        <pc:sldMkLst>
          <pc:docMk/>
          <pc:sldMk cId="3376388144" sldId="279"/>
        </pc:sldMkLst>
        <pc:spChg chg="mod">
          <ac:chgData name="Gabriella Tchouprenska" userId="15c8d222d7630c1a" providerId="LiveId" clId="{2CCB2BE6-837D-4D18-A510-3EE1122EDF6F}" dt="2025-11-29T13:40:09.755" v="3" actId="14100"/>
          <ac:spMkLst>
            <pc:docMk/>
            <pc:sldMk cId="3376388144" sldId="279"/>
            <ac:spMk id="3" creationId="{1846C0F6-A9D8-51ED-D660-9C73F599CE1E}"/>
          </ac:spMkLst>
        </pc:spChg>
      </pc:sldChg>
    </pc:docChg>
  </pc:docChgLst>
  <pc:docChgLst>
    <pc:chgData name="Gabriella Tchouprenska" userId="15c8d222d7630c1a" providerId="LiveId" clId="{93336F05-D4E3-4DC8-A9E3-DD3654F48EE2}"/>
    <pc:docChg chg="custSel modSld">
      <pc:chgData name="Gabriella Tchouprenska" userId="15c8d222d7630c1a" providerId="LiveId" clId="{93336F05-D4E3-4DC8-A9E3-DD3654F48EE2}" dt="2025-12-01T15:35:57.596" v="38"/>
      <pc:docMkLst>
        <pc:docMk/>
      </pc:docMkLst>
      <pc:sldChg chg="modSp mod">
        <pc:chgData name="Gabriella Tchouprenska" userId="15c8d222d7630c1a" providerId="LiveId" clId="{93336F05-D4E3-4DC8-A9E3-DD3654F48EE2}" dt="2025-12-01T07:09:37.916" v="1" actId="14100"/>
        <pc:sldMkLst>
          <pc:docMk/>
          <pc:sldMk cId="2219094797" sldId="267"/>
        </pc:sldMkLst>
        <pc:spChg chg="mod">
          <ac:chgData name="Gabriella Tchouprenska" userId="15c8d222d7630c1a" providerId="LiveId" clId="{93336F05-D4E3-4DC8-A9E3-DD3654F48EE2}" dt="2025-12-01T07:09:37.916" v="1" actId="14100"/>
          <ac:spMkLst>
            <pc:docMk/>
            <pc:sldMk cId="2219094797" sldId="267"/>
            <ac:spMk id="3" creationId="{B44B4210-A4C0-5AEA-94CC-F13B2482538F}"/>
          </ac:spMkLst>
        </pc:spChg>
      </pc:sldChg>
      <pc:sldChg chg="addSp modSp mod">
        <pc:chgData name="Gabriella Tchouprenska" userId="15c8d222d7630c1a" providerId="LiveId" clId="{93336F05-D4E3-4DC8-A9E3-DD3654F48EE2}" dt="2025-12-01T15:35:57.596" v="38"/>
        <pc:sldMkLst>
          <pc:docMk/>
          <pc:sldMk cId="847351080" sldId="277"/>
        </pc:sldMkLst>
        <pc:graphicFrameChg chg="add mod">
          <ac:chgData name="Gabriella Tchouprenska" userId="15c8d222d7630c1a" providerId="LiveId" clId="{93336F05-D4E3-4DC8-A9E3-DD3654F48EE2}" dt="2025-12-01T15:35:57.596" v="38"/>
          <ac:graphicFrameMkLst>
            <pc:docMk/>
            <pc:sldMk cId="847351080" sldId="277"/>
            <ac:graphicFrameMk id="3" creationId="{908666B3-D3CD-1A48-A01B-CA40389011B5}"/>
          </ac:graphicFrameMkLst>
        </pc:graphicFrameChg>
      </pc:sldChg>
      <pc:sldChg chg="addSp delSp modSp mod">
        <pc:chgData name="Gabriella Tchouprenska" userId="15c8d222d7630c1a" providerId="LiveId" clId="{93336F05-D4E3-4DC8-A9E3-DD3654F48EE2}" dt="2025-12-01T12:29:32.009" v="33" actId="255"/>
        <pc:sldMkLst>
          <pc:docMk/>
          <pc:sldMk cId="1520145016" sldId="278"/>
        </pc:sldMkLst>
        <pc:graphicFrameChg chg="add mod">
          <ac:chgData name="Gabriella Tchouprenska" userId="15c8d222d7630c1a" providerId="LiveId" clId="{93336F05-D4E3-4DC8-A9E3-DD3654F48EE2}" dt="2025-12-01T12:29:32.009" v="33" actId="255"/>
          <ac:graphicFrameMkLst>
            <pc:docMk/>
            <pc:sldMk cId="1520145016" sldId="278"/>
            <ac:graphicFrameMk id="3" creationId="{BBAA6F43-DA1E-3EC0-B748-A610F6A882CF}"/>
          </ac:graphicFrameMkLst>
        </pc:graphicFrameChg>
        <pc:graphicFrameChg chg="del">
          <ac:chgData name="Gabriella Tchouprenska" userId="15c8d222d7630c1a" providerId="LiveId" clId="{93336F05-D4E3-4DC8-A9E3-DD3654F48EE2}" dt="2025-12-01T12:24:29.748" v="4" actId="478"/>
          <ac:graphicFrameMkLst>
            <pc:docMk/>
            <pc:sldMk cId="1520145016" sldId="278"/>
            <ac:graphicFrameMk id="4" creationId="{BBAA6F43-DA1E-3EC0-B748-A610F6A882CF}"/>
          </ac:graphicFrameMkLst>
        </pc:graphicFrameChg>
        <pc:graphicFrameChg chg="mod">
          <ac:chgData name="Gabriella Tchouprenska" userId="15c8d222d7630c1a" providerId="LiveId" clId="{93336F05-D4E3-4DC8-A9E3-DD3654F48EE2}" dt="2025-12-01T12:28:55.936" v="30"/>
          <ac:graphicFrameMkLst>
            <pc:docMk/>
            <pc:sldMk cId="1520145016" sldId="278"/>
            <ac:graphicFrameMk id="5" creationId="{0640A1BF-EBBD-5711-8BEB-8559563D9C15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15c8d222d7630c1a/Desktop/CNRS/&#1087;&#1088;&#1086;&#1094;&#1077;&#1085;&#1090;&#1080;%20&#1087;&#1088;&#1086;&#1075;&#1088;&#1072;&#1084;&#1080;xlsx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15c8d222d7630c1a/Desktop/CNRS/&#1056;&#1080;&#1083;&#1072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15c8d222d7630c1a/Desktop/Book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15c8d222d7630c1a/Desktop/CNRS/FRANCE%20dat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15c8d222d7630c1a/Desktop/CNRS/FRANCE%20data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15c8d222d7630c1a/Desktop/CNRS/FRANCE%20data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Sheet1!$R$7</c:f>
              <c:strCache>
                <c:ptCount val="1"/>
                <c:pt idx="0">
                  <c:v>Участия в COST акции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C69-4ECA-BDB2-588A36F0C7B5}"/>
              </c:ext>
            </c:extLst>
          </c:dPt>
          <c:dPt>
            <c:idx val="1"/>
            <c:bubble3D val="0"/>
            <c:spPr>
              <a:solidFill>
                <a:schemeClr val="accent3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C69-4ECA-BDB2-588A36F0C7B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Sheet1!$Q$8:$Q$9</c:f>
              <c:strCache>
                <c:ptCount val="2"/>
                <c:pt idx="0">
                  <c:v>Други</c:v>
                </c:pt>
                <c:pt idx="1">
                  <c:v>Участия на учени от БАН с френски парнтьори</c:v>
                </c:pt>
              </c:strCache>
            </c:strRef>
          </c:cat>
          <c:val>
            <c:numRef>
              <c:f>Sheet1!$R$8:$R$9</c:f>
              <c:numCache>
                <c:formatCode>General</c:formatCode>
                <c:ptCount val="2"/>
                <c:pt idx="0">
                  <c:v>211</c:v>
                </c:pt>
                <c:pt idx="1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C69-4ECA-BDB2-588A36F0C7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Sheet1!$H$7</c:f>
              <c:strCache>
                <c:ptCount val="1"/>
                <c:pt idx="0">
                  <c:v>Проекти по Програма "Рила"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720-4734-BDB6-C07AFE3F1DA3}"/>
              </c:ext>
            </c:extLst>
          </c:dPt>
          <c:dPt>
            <c:idx val="1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720-4734-BDB6-C07AFE3F1DA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Sheet1!$G$8:$G$9</c:f>
              <c:strCache>
                <c:ptCount val="2"/>
                <c:pt idx="0">
                  <c:v>Други</c:v>
                </c:pt>
                <c:pt idx="1">
                  <c:v>Участия на учени от БАН</c:v>
                </c:pt>
              </c:strCache>
            </c:strRef>
          </c:cat>
          <c:val>
            <c:numRef>
              <c:f>Sheet1!$H$8:$H$9</c:f>
              <c:numCache>
                <c:formatCode>General</c:formatCode>
                <c:ptCount val="2"/>
                <c:pt idx="0">
                  <c:v>24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720-4734-BDB6-C07AFE3F1D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Sheet1!$G$6</c:f>
              <c:strCache>
                <c:ptCount val="1"/>
                <c:pt idx="0">
                  <c:v>Програма "Рила" (2019-)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1FD-498F-A59C-F4860BBCF4A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1FD-498F-A59C-F4860BBCF4A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1FD-498F-A59C-F4860BBCF4A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1FD-498F-A59C-F4860BBCF4A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21FD-498F-A59C-F4860BBCF4A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21FD-498F-A59C-F4860BBCF4A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21FD-498F-A59C-F4860BBCF4A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21FD-498F-A59C-F4860BBCF4AA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21FD-498F-A59C-F4860BBCF4AA}"/>
              </c:ext>
            </c:extLst>
          </c:dPt>
          <c:dLbls>
            <c:dLbl>
              <c:idx val="1"/>
              <c:layout>
                <c:manualLayout>
                  <c:x val="3.2481955380577426E-3"/>
                  <c:y val="-9.1276127952445753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1FD-498F-A59C-F4860BBCF4AA}"/>
                </c:ext>
              </c:extLst>
            </c:dLbl>
            <c:dLbl>
              <c:idx val="2"/>
              <c:layout>
                <c:manualLayout>
                  <c:x val="5.2027107939632548E-2"/>
                  <c:y val="-0.1248045426079300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1FD-498F-A59C-F4860BBCF4AA}"/>
                </c:ext>
              </c:extLst>
            </c:dLbl>
            <c:dLbl>
              <c:idx val="3"/>
              <c:layout>
                <c:manualLayout>
                  <c:x val="1.312922408136483E-2"/>
                  <c:y val="1.463703710741269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1FD-498F-A59C-F4860BBCF4AA}"/>
                </c:ext>
              </c:extLst>
            </c:dLbl>
            <c:dLbl>
              <c:idx val="4"/>
              <c:layout>
                <c:manualLayout>
                  <c:x val="2.8277148950131233E-3"/>
                  <c:y val="-7.1942175489266968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1FD-498F-A59C-F4860BBCF4AA}"/>
                </c:ext>
              </c:extLst>
            </c:dLbl>
            <c:dLbl>
              <c:idx val="5"/>
              <c:layout>
                <c:manualLayout>
                  <c:x val="7.4347933070866143E-4"/>
                  <c:y val="7.3691890269923198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1FD-498F-A59C-F4860BBCF4AA}"/>
                </c:ext>
              </c:extLst>
            </c:dLbl>
            <c:dLbl>
              <c:idx val="8"/>
              <c:layout>
                <c:manualLayout>
                  <c:x val="5.7141773293963256E-2"/>
                  <c:y val="-9.9979177602384037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1FD-498F-A59C-F4860BBCF4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Sheet1!$F$7:$F$15</c:f>
              <c:strCache>
                <c:ptCount val="9"/>
                <c:pt idx="0">
                  <c:v>Информационни и комуникационни науки и технологии</c:v>
                </c:pt>
                <c:pt idx="1">
                  <c:v>Енергийни ресурси и енергийна ефективност</c:v>
                </c:pt>
                <c:pt idx="2">
                  <c:v>Нанонауки, нови материали и технологии</c:v>
                </c:pt>
                <c:pt idx="3">
                  <c:v>Биомедицина и качество на живот</c:v>
                </c:pt>
                <c:pt idx="4">
                  <c:v>Биоразнообразие, биоресурси и екология</c:v>
                </c:pt>
                <c:pt idx="5">
                  <c:v>Климатични промени, рискове и природни ресурси</c:v>
                </c:pt>
                <c:pt idx="6">
                  <c:v>Астрономия, космически изследвания и технологии</c:v>
                </c:pt>
                <c:pt idx="7">
                  <c:v>Културно-историческо наследство и национална идентичност</c:v>
                </c:pt>
                <c:pt idx="8">
                  <c:v>Човек и общество</c:v>
                </c:pt>
              </c:strCache>
            </c:strRef>
          </c:cat>
          <c:val>
            <c:numRef>
              <c:f>Sheet1!$G$7:$G$15</c:f>
              <c:numCache>
                <c:formatCode>General</c:formatCode>
                <c:ptCount val="9"/>
                <c:pt idx="0">
                  <c:v>2</c:v>
                </c:pt>
                <c:pt idx="1">
                  <c:v>3</c:v>
                </c:pt>
                <c:pt idx="2">
                  <c:v>5</c:v>
                </c:pt>
                <c:pt idx="3">
                  <c:v>2</c:v>
                </c:pt>
                <c:pt idx="4">
                  <c:v>1</c:v>
                </c:pt>
                <c:pt idx="5">
                  <c:v>3</c:v>
                </c:pt>
                <c:pt idx="7">
                  <c:v>2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21FD-498F-A59C-F4860BBCF4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bg-BG" sz="1800" b="1" noProof="0" dirty="0">
                <a:solidFill>
                  <a:schemeClr val="tx1"/>
                </a:solidFill>
              </a:rPr>
              <a:t>Участие</a:t>
            </a:r>
            <a:r>
              <a:rPr lang="bg-BG" sz="1800" b="1" baseline="0" noProof="0" dirty="0">
                <a:solidFill>
                  <a:schemeClr val="tx1"/>
                </a:solidFill>
              </a:rPr>
              <a:t> в COST акции</a:t>
            </a:r>
            <a:endParaRPr lang="bg-BG" sz="1800" b="1" noProof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4036145833333333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31-4A92-AE50-FDC78097E83F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31-4A92-AE50-FDC78097E83F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31-4A92-AE50-FDC78097E83F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631-4A92-AE50-FDC78097E83F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631-4A92-AE50-FDC78097E83F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631-4A92-AE50-FDC78097E83F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631-4A92-AE50-FDC78097E83F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631-4A92-AE50-FDC78097E83F}"/>
              </c:ext>
            </c:extLst>
          </c:dPt>
          <c:dPt>
            <c:idx val="8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0631-4A92-AE50-FDC78097E83F}"/>
              </c:ext>
            </c:extLst>
          </c:dPt>
          <c:dLbls>
            <c:dLbl>
              <c:idx val="0"/>
              <c:layout>
                <c:manualLayout>
                  <c:x val="3.2732529527559055E-2"/>
                  <c:y val="3.433626327357570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631-4A92-AE50-FDC78097E83F}"/>
                </c:ext>
              </c:extLst>
            </c:dLbl>
            <c:dLbl>
              <c:idx val="1"/>
              <c:layout>
                <c:manualLayout>
                  <c:x val="2.9322342519685039E-2"/>
                  <c:y val="4.466034324916273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631-4A92-AE50-FDC78097E83F}"/>
                </c:ext>
              </c:extLst>
            </c:dLbl>
            <c:dLbl>
              <c:idx val="2"/>
              <c:layout>
                <c:manualLayout>
                  <c:x val="-6.9898293963254589E-3"/>
                  <c:y val="8.353492365159012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631-4A92-AE50-FDC78097E83F}"/>
                </c:ext>
              </c:extLst>
            </c:dLbl>
            <c:dLbl>
              <c:idx val="3"/>
              <c:layout>
                <c:manualLayout>
                  <c:x val="8.6622785433070865E-2"/>
                  <c:y val="-1.8209327273314123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631-4A92-AE50-FDC78097E83F}"/>
                </c:ext>
              </c:extLst>
            </c:dLbl>
            <c:dLbl>
              <c:idx val="4"/>
              <c:layout>
                <c:manualLayout>
                  <c:x val="-1.727034120734908E-2"/>
                  <c:y val="2.665341914551483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631-4A92-AE50-FDC78097E83F}"/>
                </c:ext>
              </c:extLst>
            </c:dLbl>
            <c:dLbl>
              <c:idx val="5"/>
              <c:layout>
                <c:manualLayout>
                  <c:x val="-7.9733103674540701E-2"/>
                  <c:y val="0.1337556582131523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631-4A92-AE50-FDC78097E83F}"/>
                </c:ext>
              </c:extLst>
            </c:dLbl>
            <c:dLbl>
              <c:idx val="6"/>
              <c:layout>
                <c:manualLayout>
                  <c:x val="-0.10582652559055118"/>
                  <c:y val="0.1111167912932030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631-4A92-AE50-FDC78097E83F}"/>
                </c:ext>
              </c:extLst>
            </c:dLbl>
            <c:dLbl>
              <c:idx val="7"/>
              <c:layout>
                <c:manualLayout>
                  <c:x val="-6.3315124671916023E-2"/>
                  <c:y val="-2.042700401334936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631-4A92-AE50-FDC78097E83F}"/>
                </c:ext>
              </c:extLst>
            </c:dLbl>
            <c:dLbl>
              <c:idx val="8"/>
              <c:layout>
                <c:manualLayout>
                  <c:x val="1.2514927821522309E-2"/>
                  <c:y val="2.4554233860481622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631-4A92-AE50-FDC78097E8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Sheet1!$J$10:$J$18</c:f>
              <c:strCache>
                <c:ptCount val="9"/>
                <c:pt idx="0">
                  <c:v>Информационни и комуникационни науки и технологии</c:v>
                </c:pt>
                <c:pt idx="1">
                  <c:v>Енергийни ресурси и енергийна ефективност</c:v>
                </c:pt>
                <c:pt idx="2">
                  <c:v>Нанонауки, нови материали и технологии</c:v>
                </c:pt>
                <c:pt idx="3">
                  <c:v>Биомедицина и качество на живот</c:v>
                </c:pt>
                <c:pt idx="4">
                  <c:v>Биоразнообразие, биоресурси и екология</c:v>
                </c:pt>
                <c:pt idx="5">
                  <c:v>Климатични промени, рискове и природни ресурси</c:v>
                </c:pt>
                <c:pt idx="6">
                  <c:v>Астрономия, космически изследвания и технологии</c:v>
                </c:pt>
                <c:pt idx="7">
                  <c:v>Културно-историческо наследство и национална идентичност</c:v>
                </c:pt>
                <c:pt idx="8">
                  <c:v>Човек и общество</c:v>
                </c:pt>
              </c:strCache>
            </c:strRef>
          </c:cat>
          <c:val>
            <c:numRef>
              <c:f>Sheet1!$K$10:$K$18</c:f>
              <c:numCache>
                <c:formatCode>General</c:formatCode>
                <c:ptCount val="9"/>
                <c:pt idx="0">
                  <c:v>9</c:v>
                </c:pt>
                <c:pt idx="1">
                  <c:v>4</c:v>
                </c:pt>
                <c:pt idx="2">
                  <c:v>12</c:v>
                </c:pt>
                <c:pt idx="3">
                  <c:v>12</c:v>
                </c:pt>
                <c:pt idx="4">
                  <c:v>13</c:v>
                </c:pt>
                <c:pt idx="5">
                  <c:v>8</c:v>
                </c:pt>
                <c:pt idx="6">
                  <c:v>1</c:v>
                </c:pt>
                <c:pt idx="7">
                  <c:v>2</c:v>
                </c:pt>
                <c:pt idx="8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0631-4A92-AE50-FDC78097E8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bg-BG" sz="1800" cap="none" baseline="0" noProof="0" dirty="0">
                <a:solidFill>
                  <a:schemeClr val="tx1"/>
                </a:solidFill>
              </a:rPr>
              <a:t>Участие в консорциуми с френски партньори по научни направления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none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7BD-4085-A71C-105DA12A98D9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7BD-4085-A71C-105DA12A98D9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7BD-4085-A71C-105DA12A98D9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7BD-4085-A71C-105DA12A98D9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C7BD-4085-A71C-105DA12A98D9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C7BD-4085-A71C-105DA12A98D9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C7BD-4085-A71C-105DA12A98D9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C7BD-4085-A71C-105DA12A98D9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C7BD-4085-A71C-105DA12A98D9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C7BD-4085-A71C-105DA12A98D9}"/>
              </c:ext>
            </c:extLst>
          </c:dPt>
          <c:dLbls>
            <c:dLbl>
              <c:idx val="0"/>
              <c:layout>
                <c:manualLayout>
                  <c:x val="1.6666666666666666E-2"/>
                  <c:y val="6.657200350884054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Corbel" panose="020B0503020204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7BD-4085-A71C-105DA12A98D9}"/>
                </c:ext>
              </c:extLst>
            </c:dLbl>
            <c:dLbl>
              <c:idx val="1"/>
              <c:layout>
                <c:manualLayout>
                  <c:x val="1.0416666666666667E-3"/>
                  <c:y val="-5.63301568151727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3"/>
                      </a:solidFill>
                      <a:latin typeface="Corbel" panose="020B0503020204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7BD-4085-A71C-105DA12A98D9}"/>
                </c:ext>
              </c:extLst>
            </c:dLbl>
            <c:dLbl>
              <c:idx val="2"/>
              <c:layout>
                <c:manualLayout>
                  <c:x val="3.3333333333333257E-2"/>
                  <c:y val="-8.705569689617619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5"/>
                      </a:solidFill>
                      <a:latin typeface="Corbel" panose="020B0503020204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7BD-4085-A71C-105DA12A98D9}"/>
                </c:ext>
              </c:extLst>
            </c:dLbl>
            <c:dLbl>
              <c:idx val="3"/>
              <c:layout>
                <c:manualLayout>
                  <c:x val="8.7499999999999994E-2"/>
                  <c:y val="-1.0080557769358049E-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Corbel" panose="020B0503020204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09899934383203"/>
                      <c:h val="0.1323887716296007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C7BD-4085-A71C-105DA12A98D9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Corbel" panose="020B0503020204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C7BD-4085-A71C-105DA12A98D9}"/>
                </c:ext>
              </c:extLst>
            </c:dLbl>
            <c:dLbl>
              <c:idx val="5"/>
              <c:layout>
                <c:manualLayout>
                  <c:x val="1.0416666666666647E-2"/>
                  <c:y val="8.4495235222759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Corbel" panose="020B0503020204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7BD-4085-A71C-105DA12A98D9}"/>
                </c:ext>
              </c:extLst>
            </c:dLbl>
            <c:dLbl>
              <c:idx val="6"/>
              <c:layout>
                <c:manualLayout>
                  <c:x val="-1.3541666666666667E-2"/>
                  <c:y val="6.657200350884054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Corbel" panose="020B0503020204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7BD-4085-A71C-105DA12A98D9}"/>
                </c:ext>
              </c:extLst>
            </c:dLbl>
            <c:dLbl>
              <c:idx val="7"/>
              <c:layout>
                <c:manualLayout>
                  <c:x val="-3.1250000000000002E-3"/>
                  <c:y val="1.280230836708469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Corbel" panose="020B0503020204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12031660104987"/>
                      <c:h val="0.1739577660919471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C7BD-4085-A71C-105DA12A98D9}"/>
                </c:ext>
              </c:extLst>
            </c:dLbl>
            <c:dLbl>
              <c:idx val="8"/>
              <c:layout>
                <c:manualLayout>
                  <c:x val="4.1666666666666284E-3"/>
                  <c:y val="-1.536277004050166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Corbel" panose="020B0503020204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7BD-4085-A71C-105DA12A98D9}"/>
                </c:ext>
              </c:extLst>
            </c:dLbl>
            <c:dLbl>
              <c:idx val="9"/>
              <c:layout>
                <c:manualLayout>
                  <c:x val="1.5624999999999924E-2"/>
                  <c:y val="-2.560461673416955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Corbel" panose="020B0503020204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7BD-4085-A71C-105DA12A98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Sheet1!$H$100:$H$109</c:f>
              <c:strCache>
                <c:ptCount val="10"/>
                <c:pt idx="0">
                  <c:v>Информационни и комуникационни науки и технологии</c:v>
                </c:pt>
                <c:pt idx="1">
                  <c:v>Енергийни ресурси и енергийна ефективност</c:v>
                </c:pt>
                <c:pt idx="2">
                  <c:v>Нанонауки, нови материали и технологии</c:v>
                </c:pt>
                <c:pt idx="3">
                  <c:v>Биомедицина и качество на живот</c:v>
                </c:pt>
                <c:pt idx="4">
                  <c:v>Биоразнообразие, биоресурси и екология</c:v>
                </c:pt>
                <c:pt idx="5">
                  <c:v>Климатични промени, рискове и природни ресурси</c:v>
                </c:pt>
                <c:pt idx="6">
                  <c:v>Астрономия, космически изследвания и технологии</c:v>
                </c:pt>
                <c:pt idx="7">
                  <c:v>Културно-историческо наследство и национална идентичност</c:v>
                </c:pt>
                <c:pt idx="8">
                  <c:v>Човек и общество</c:v>
                </c:pt>
                <c:pt idx="9">
                  <c:v>други звена</c:v>
                </c:pt>
              </c:strCache>
            </c:strRef>
          </c:cat>
          <c:val>
            <c:numRef>
              <c:f>Sheet1!$I$100:$I$109</c:f>
              <c:numCache>
                <c:formatCode>General</c:formatCode>
                <c:ptCount val="10"/>
                <c:pt idx="0">
                  <c:v>18</c:v>
                </c:pt>
                <c:pt idx="1">
                  <c:v>12</c:v>
                </c:pt>
                <c:pt idx="2">
                  <c:v>9</c:v>
                </c:pt>
                <c:pt idx="3">
                  <c:v>4</c:v>
                </c:pt>
                <c:pt idx="4">
                  <c:v>10</c:v>
                </c:pt>
                <c:pt idx="5">
                  <c:v>15</c:v>
                </c:pt>
                <c:pt idx="6">
                  <c:v>4</c:v>
                </c:pt>
                <c:pt idx="7">
                  <c:v>2</c:v>
                </c:pt>
                <c:pt idx="8">
                  <c:v>6</c:v>
                </c:pt>
                <c:pt idx="9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C7BD-4085-A71C-105DA12A98D9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bg-BG" sz="1800" b="1" noProof="0" dirty="0">
                <a:solidFill>
                  <a:schemeClr val="tx1"/>
                </a:solidFill>
              </a:rPr>
              <a:t>Направления</a:t>
            </a:r>
            <a:r>
              <a:rPr lang="bg-BG" sz="1800" b="1" baseline="0" noProof="0" dirty="0">
                <a:solidFill>
                  <a:schemeClr val="tx1"/>
                </a:solidFill>
              </a:rPr>
              <a:t> на рамковите програми с най-много съвместни участия</a:t>
            </a:r>
            <a:endParaRPr lang="bg-BG" sz="1800" b="1" noProof="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424-426E-A863-4A8BE6D03C0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424-426E-A863-4A8BE6D03C0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424-426E-A863-4A8BE6D03C0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424-426E-A863-4A8BE6D03C0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424-426E-A863-4A8BE6D03C0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424-426E-A863-4A8BE6D03C0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424-426E-A863-4A8BE6D03C0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424-426E-A863-4A8BE6D03C09}"/>
              </c:ext>
            </c:extLst>
          </c:dPt>
          <c:dLbls>
            <c:dLbl>
              <c:idx val="0"/>
              <c:layout>
                <c:manualLayout>
                  <c:x val="0.19941452633182002"/>
                  <c:y val="0.1183839034404600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424-426E-A863-4A8BE6D03C09}"/>
                </c:ext>
              </c:extLst>
            </c:dLbl>
            <c:dLbl>
              <c:idx val="1"/>
              <c:layout>
                <c:manualLayout>
                  <c:x val="-7.2370279363829773E-3"/>
                  <c:y val="-6.799607370777610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424-426E-A863-4A8BE6D03C09}"/>
                </c:ext>
              </c:extLst>
            </c:dLbl>
            <c:dLbl>
              <c:idx val="4"/>
              <c:layout>
                <c:manualLayout>
                  <c:x val="-3.1770721120998109E-2"/>
                  <c:y val="5.3692355806298792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424-426E-A863-4A8BE6D03C09}"/>
                </c:ext>
              </c:extLst>
            </c:dLbl>
            <c:dLbl>
              <c:idx val="5"/>
              <c:layout>
                <c:manualLayout>
                  <c:x val="-3.2055772807264495E-2"/>
                  <c:y val="-3.01727919508945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424-426E-A863-4A8BE6D03C09}"/>
                </c:ext>
              </c:extLst>
            </c:dLbl>
            <c:dLbl>
              <c:idx val="6"/>
              <c:layout>
                <c:manualLayout>
                  <c:x val="-1.433480080595698E-2"/>
                  <c:y val="1.113811899225165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424-426E-A863-4A8BE6D03C09}"/>
                </c:ext>
              </c:extLst>
            </c:dLbl>
            <c:dLbl>
              <c:idx val="7"/>
              <c:layout>
                <c:manualLayout>
                  <c:x val="-1.1684530752780231E-2"/>
                  <c:y val="2.009943716951900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424-426E-A863-4A8BE6D03C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Sheet1!$B$135:$B$142</c:f>
              <c:strCache>
                <c:ptCount val="8"/>
                <c:pt idx="0">
                  <c:v>Marie Sklodowska-Curie actions</c:v>
                </c:pt>
                <c:pt idx="1">
                  <c:v>Research Infrastructures</c:v>
                </c:pt>
                <c:pt idx="2">
                  <c:v>Euratom Research and Training Programme</c:v>
                </c:pt>
                <c:pt idx="3">
                  <c:v>Food, Bioeconomy, Natural Resources, Agriculture and Environment</c:v>
                </c:pt>
                <c:pt idx="4">
                  <c:v>Other</c:v>
                </c:pt>
                <c:pt idx="5">
                  <c:v>Climate, Energy and Mobility/ Secure, clean and efficient energy</c:v>
                </c:pt>
                <c:pt idx="6">
                  <c:v>FET</c:v>
                </c:pt>
                <c:pt idx="7">
                  <c:v>ICT</c:v>
                </c:pt>
              </c:strCache>
            </c:strRef>
          </c:cat>
          <c:val>
            <c:numRef>
              <c:f>Sheet1!$C$135:$C$142</c:f>
              <c:numCache>
                <c:formatCode>General</c:formatCode>
                <c:ptCount val="8"/>
                <c:pt idx="0">
                  <c:v>9</c:v>
                </c:pt>
                <c:pt idx="1">
                  <c:v>30</c:v>
                </c:pt>
                <c:pt idx="2">
                  <c:v>6</c:v>
                </c:pt>
                <c:pt idx="3">
                  <c:v>14</c:v>
                </c:pt>
                <c:pt idx="4">
                  <c:v>10</c:v>
                </c:pt>
                <c:pt idx="5">
                  <c:v>9</c:v>
                </c:pt>
                <c:pt idx="6">
                  <c:v>4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424-426E-A863-4A8BE6D03C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r>
              <a:rPr lang="bg-BG" sz="1800" b="1" noProof="0" dirty="0" err="1">
                <a:solidFill>
                  <a:schemeClr val="tx1"/>
                </a:solidFill>
                <a:latin typeface="Corbel" panose="020B0503020204020204" pitchFamily="34" charset="0"/>
              </a:rPr>
              <a:t>Top</a:t>
            </a:r>
            <a:r>
              <a:rPr lang="bg-BG" sz="1800" b="1" noProof="0" dirty="0">
                <a:solidFill>
                  <a:schemeClr val="tx1"/>
                </a:solidFill>
                <a:latin typeface="Corbel" panose="020B0503020204020204" pitchFamily="34" charset="0"/>
              </a:rPr>
              <a:t> 5 френски организации, които работят със звена на БАН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Sheet1!$C$114:$C$118</c:f>
              <c:strCache>
                <c:ptCount val="5"/>
                <c:pt idx="0">
                  <c:v>INSTITUT NATIONAL DE RECHERCHE POUR L'AGRICULTURE, L'ALIMENTATION ET L'ENVIRONNEMENT </c:v>
                </c:pt>
                <c:pt idx="1">
                  <c:v>SORBONNE UNIVERSITE</c:v>
                </c:pt>
                <c:pt idx="2">
                  <c:v>INSTITUT FRANCAIS DE RECHERCHE POUR L'EXPLOITATION DE LA MER</c:v>
                </c:pt>
                <c:pt idx="3">
                  <c:v>COMMISSARIAT A L’ENERGIE ATOMIQUE ET AUX ENERGIES ALTERNATIVES</c:v>
                </c:pt>
                <c:pt idx="4">
                  <c:v>CENTRE NATIONAL DE LA RECHERCHE SCIENTIFIQUE CNRS</c:v>
                </c:pt>
              </c:strCache>
            </c:strRef>
          </c:cat>
          <c:val>
            <c:numRef>
              <c:f>Sheet1!$D$114:$D$118</c:f>
              <c:numCache>
                <c:formatCode>General</c:formatCode>
                <c:ptCount val="5"/>
                <c:pt idx="0">
                  <c:v>6</c:v>
                </c:pt>
                <c:pt idx="1">
                  <c:v>7</c:v>
                </c:pt>
                <c:pt idx="2">
                  <c:v>10</c:v>
                </c:pt>
                <c:pt idx="3">
                  <c:v>16</c:v>
                </c:pt>
                <c:pt idx="4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1D-4546-9784-8C824E94F8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60461007"/>
        <c:axId val="2060461487"/>
      </c:barChart>
      <c:catAx>
        <c:axId val="20604610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2060461487"/>
        <c:crosses val="autoZero"/>
        <c:auto val="1"/>
        <c:lblAlgn val="ctr"/>
        <c:lblOffset val="100"/>
        <c:noMultiLvlLbl val="0"/>
      </c:catAx>
      <c:valAx>
        <c:axId val="20604614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04610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25CA-4B9D-4420-BB9E-C250DB30E421}" type="datetime1">
              <a:rPr lang="en-US" smtClean="0"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864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4B861-3779-4E37-8DF0-E9EB3EA96210}" type="datetime1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37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8388-E864-4553-9937-AE9FC5E50CFC}" type="datetime1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93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1E1E-C50D-4FD4-8B1E-ECD78340D9AB}" type="datetime1">
              <a:rPr lang="en-US" smtClean="0"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82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83AFB-9E54-459E-8C6D-0913AC3BA5D7}" type="datetime1">
              <a:rPr lang="en-US" smtClean="0"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966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144B6-0CA7-46BA-A00B-1E68E5C3ED0C}" type="datetime1">
              <a:rPr lang="en-US" smtClean="0"/>
              <a:t>12/2/2025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23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7C3A7-D6F6-4D38-A7C3-B72967BB81A6}" type="datetime1">
              <a:rPr lang="en-US" smtClean="0"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79339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F8D56-3D0E-48B8-8218-1F3A06A96C62}" type="datetime1">
              <a:rPr lang="en-US" smtClean="0"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562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C309E-27D4-401F-A74A-DEA16C7B51DC}" type="datetime1">
              <a:rPr lang="en-US" smtClean="0"/>
              <a:t>12/2/2025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90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A2B81-2BC3-42D7-B67D-05C685AA80AD}" type="datetime1">
              <a:rPr lang="en-US" smtClean="0"/>
              <a:t>12/2/2025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93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F0DB8F2B-E487-4905-B553-FB649F2B6F23}" type="datetime1">
              <a:rPr lang="en-US" smtClean="0"/>
              <a:t>12/2/2025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54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EF7C3A7-D6F6-4D38-A7C3-B72967BB81A6}" type="datetime1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335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nemo-bmi.ne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4167985-D6E9-40FF-97C0-4B6D373E85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68" y="640080"/>
            <a:ext cx="10911865" cy="462686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801362-349C-44BE-BEF6-8E926E1D38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4672"/>
            <a:ext cx="10579608" cy="4297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69E7D-489D-6A0E-2C75-A605B7D295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2729" y="1289303"/>
            <a:ext cx="9638443" cy="1834041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bg-BG" sz="3600" b="1" noProof="0" dirty="0"/>
              <a:t>Научно сътрудничество между Българската академия на науките и френски организации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BBDF0D-1EEB-78D6-85A9-026D2A51E4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2728" y="3842535"/>
            <a:ext cx="9638443" cy="125981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bg-BG" sz="2400" b="1" noProof="0" dirty="0">
                <a:solidFill>
                  <a:schemeClr val="bg1"/>
                </a:solidFill>
              </a:rPr>
              <a:t>Габриела </a:t>
            </a:r>
            <a:r>
              <a:rPr lang="bg-BG" sz="2400" b="1" noProof="0" dirty="0" err="1">
                <a:solidFill>
                  <a:schemeClr val="bg1"/>
                </a:solidFill>
              </a:rPr>
              <a:t>Чупренска</a:t>
            </a:r>
            <a:r>
              <a:rPr lang="bg-BG" sz="2400" b="1" noProof="0" dirty="0">
                <a:solidFill>
                  <a:schemeClr val="bg1"/>
                </a:solidFill>
              </a:rPr>
              <a:t>, началник отдел „Международна дейност, оперативни програми и проекти“, Българска академия на науките</a:t>
            </a:r>
          </a:p>
          <a:p>
            <a:pPr>
              <a:lnSpc>
                <a:spcPct val="90000"/>
              </a:lnSpc>
            </a:pPr>
            <a:r>
              <a:rPr lang="bg-BG" sz="2400" b="1" noProof="0" dirty="0">
                <a:solidFill>
                  <a:schemeClr val="bg1"/>
                </a:solidFill>
              </a:rPr>
              <a:t>София, </a:t>
            </a:r>
            <a:r>
              <a:rPr lang="bg-BG" sz="2400" b="1" noProof="0" dirty="0">
                <a:solidFill>
                  <a:schemeClr val="bg1"/>
                </a:solidFill>
                <a:latin typeface="Corbel" panose="020B0503020204020204" pitchFamily="34" charset="0"/>
              </a:rPr>
              <a:t>2 декември 2025 г.</a:t>
            </a:r>
          </a:p>
        </p:txBody>
      </p:sp>
      <p:pic>
        <p:nvPicPr>
          <p:cNvPr id="6" name="Picture 5" descr="A black and white image of a building&#10;&#10;AI-generated content may be incorrect.">
            <a:extLst>
              <a:ext uri="{FF2B5EF4-FFF2-40B4-BE49-F238E27FC236}">
                <a16:creationId xmlns:a16="http://schemas.microsoft.com/office/drawing/2014/main" id="{72A19CD1-384F-57D0-62F9-4271B8773FB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34" y="5568697"/>
            <a:ext cx="2702103" cy="1203588"/>
          </a:xfrm>
          <a:prstGeom prst="rect">
            <a:avLst/>
          </a:prstGeom>
        </p:spPr>
      </p:pic>
      <p:pic>
        <p:nvPicPr>
          <p:cNvPr id="12" name="Picture 11" descr="A flag with red white and blue stripes&#10;&#10;AI-generated content may be incorrect.">
            <a:extLst>
              <a:ext uri="{FF2B5EF4-FFF2-40B4-BE49-F238E27FC236}">
                <a16:creationId xmlns:a16="http://schemas.microsoft.com/office/drawing/2014/main" id="{3627F7A8-2C9D-EA27-443E-5BD31F250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488" y="5457673"/>
            <a:ext cx="2087366" cy="126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85F06-A09E-701A-69EC-43C530B8C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26702"/>
            <a:ext cx="7729728" cy="1188720"/>
          </a:xfrm>
        </p:spPr>
        <p:txBody>
          <a:bodyPr/>
          <a:lstStyle/>
          <a:p>
            <a:r>
              <a:rPr lang="bg-BG" noProof="0" dirty="0"/>
              <a:t>Програма „РИЛА“ (Юбер </a:t>
            </a:r>
            <a:r>
              <a:rPr lang="bg-BG" noProof="0" dirty="0" err="1"/>
              <a:t>Кюриен</a:t>
            </a:r>
            <a:r>
              <a:rPr lang="bg-BG" noProof="0" dirty="0"/>
              <a:t>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08666B3-D3CD-1A48-A01B-CA40389011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2916803"/>
              </p:ext>
            </p:extLst>
          </p:nvPr>
        </p:nvGraphicFramePr>
        <p:xfrm>
          <a:off x="0" y="1805748"/>
          <a:ext cx="12192000" cy="5052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08666B3-D3CD-1A48-A01B-CA40389011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8666798"/>
              </p:ext>
            </p:extLst>
          </p:nvPr>
        </p:nvGraphicFramePr>
        <p:xfrm>
          <a:off x="0" y="1805748"/>
          <a:ext cx="12192000" cy="5052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47351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1F39A-2E5E-042F-F75E-B0FE8E714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39633"/>
            <a:ext cx="7729728" cy="1188720"/>
          </a:xfrm>
        </p:spPr>
        <p:txBody>
          <a:bodyPr>
            <a:noAutofit/>
          </a:bodyPr>
          <a:lstStyle/>
          <a:p>
            <a:r>
              <a:rPr lang="bg-BG" sz="3600" noProof="0" dirty="0">
                <a:latin typeface="Corbel" panose="020B0503020204020204" pitchFamily="34" charset="0"/>
              </a:rPr>
              <a:t>COST (</a:t>
            </a:r>
            <a:r>
              <a:rPr lang="bg-BG" sz="3600" noProof="0" dirty="0" err="1">
                <a:latin typeface="Corbel" panose="020B0503020204020204" pitchFamily="34" charset="0"/>
              </a:rPr>
              <a:t>European</a:t>
            </a:r>
            <a:r>
              <a:rPr lang="bg-BG" sz="3600" noProof="0" dirty="0">
                <a:latin typeface="Corbel" panose="020B0503020204020204" pitchFamily="34" charset="0"/>
              </a:rPr>
              <a:t> </a:t>
            </a:r>
            <a:r>
              <a:rPr lang="bg-BG" sz="3600" noProof="0" dirty="0" err="1">
                <a:latin typeface="Corbel" panose="020B0503020204020204" pitchFamily="34" charset="0"/>
              </a:rPr>
              <a:t>Cooperation</a:t>
            </a:r>
            <a:r>
              <a:rPr lang="bg-BG" sz="3600" noProof="0" dirty="0">
                <a:latin typeface="Corbel" panose="020B0503020204020204" pitchFamily="34" charset="0"/>
              </a:rPr>
              <a:t> in Science and Technology)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FA994CF-43EE-18E3-BEDA-374E34E3A4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9813039"/>
              </p:ext>
            </p:extLst>
          </p:nvPr>
        </p:nvGraphicFramePr>
        <p:xfrm>
          <a:off x="0" y="1628353"/>
          <a:ext cx="12192000" cy="5229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1869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3BB93-A764-832F-C2BF-CA4CD9FAE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FB089-02A5-32DC-CB28-5945049B4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612" y="480863"/>
            <a:ext cx="10010775" cy="1325563"/>
          </a:xfrm>
        </p:spPr>
        <p:txBody>
          <a:bodyPr>
            <a:normAutofit fontScale="90000"/>
          </a:bodyPr>
          <a:lstStyle/>
          <a:p>
            <a:r>
              <a:rPr lang="bg-BG" sz="4000" noProof="0" dirty="0"/>
              <a:t>Рамкови програми „Хоризонт 2020“ и „Хоризонт Европа“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22C59AD-D454-5D86-3822-60CB70B94A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7414504"/>
              </p:ext>
            </p:extLst>
          </p:nvPr>
        </p:nvGraphicFramePr>
        <p:xfrm>
          <a:off x="0" y="1897956"/>
          <a:ext cx="12192000" cy="4960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87393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4B14F-E880-B193-A138-E9B2EE50F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FDAC6-54FA-9CAA-AC6C-1D6AB4556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612" y="552782"/>
            <a:ext cx="10010775" cy="1325563"/>
          </a:xfrm>
        </p:spPr>
        <p:txBody>
          <a:bodyPr>
            <a:normAutofit fontScale="90000"/>
          </a:bodyPr>
          <a:lstStyle/>
          <a:p>
            <a:r>
              <a:rPr lang="bg-BG" sz="4000" noProof="0" dirty="0"/>
              <a:t>Рамкови програми „Хоризонт 2020“ и „Хоризонт Европа“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52D4E27-73EF-22C7-5F21-09DB439A74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6075792"/>
              </p:ext>
            </p:extLst>
          </p:nvPr>
        </p:nvGraphicFramePr>
        <p:xfrm>
          <a:off x="0" y="2013735"/>
          <a:ext cx="12191999" cy="4844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04130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E9282-6F6B-87BD-71D8-AE41743B4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8C1F0-A9B1-160F-1A47-A239766FA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612" y="521960"/>
            <a:ext cx="10010775" cy="1325563"/>
          </a:xfrm>
        </p:spPr>
        <p:txBody>
          <a:bodyPr>
            <a:normAutofit fontScale="90000"/>
          </a:bodyPr>
          <a:lstStyle/>
          <a:p>
            <a:r>
              <a:rPr lang="bg-BG" sz="4000" noProof="0" dirty="0"/>
              <a:t>Рамкови програми „Хоризонт 2020“ и „Хоризонт Европа“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B7D652D-6919-6361-BB67-B19CA3D594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4784047"/>
              </p:ext>
            </p:extLst>
          </p:nvPr>
        </p:nvGraphicFramePr>
        <p:xfrm>
          <a:off x="1090611" y="2174811"/>
          <a:ext cx="10010775" cy="3783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98486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46D41-6B33-E255-E9E4-63137C378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671" y="594823"/>
            <a:ext cx="8866599" cy="1188720"/>
          </a:xfrm>
        </p:spPr>
        <p:txBody>
          <a:bodyPr>
            <a:noAutofit/>
          </a:bodyPr>
          <a:lstStyle/>
          <a:p>
            <a:r>
              <a:rPr lang="bg-BG" sz="2400" noProof="0" dirty="0"/>
              <a:t>Авто-адаптивен </a:t>
            </a:r>
            <a:r>
              <a:rPr lang="bg-BG" sz="2400" noProof="0" dirty="0" err="1"/>
              <a:t>невроморфен</a:t>
            </a:r>
            <a:r>
              <a:rPr lang="bg-BG" sz="2400" noProof="0" dirty="0"/>
              <a:t> интерфейс мозък-машина: към напълно вградени </a:t>
            </a:r>
            <a:r>
              <a:rPr lang="bg-BG" sz="2400" noProof="0" dirty="0" err="1"/>
              <a:t>невропротези</a:t>
            </a:r>
            <a:r>
              <a:rPr lang="bg-BG" sz="2400" noProof="0" dirty="0"/>
              <a:t> (</a:t>
            </a:r>
            <a:r>
              <a:rPr lang="bg-BG" sz="2400" noProof="0" dirty="0">
                <a:hlinkClick r:id="rId2"/>
              </a:rPr>
              <a:t>NEMO-BMI</a:t>
            </a:r>
            <a:r>
              <a:rPr lang="bg-BG" sz="2400" noProof="0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ABF16-78D1-9145-707D-23A4E56A5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2894" y="2065108"/>
            <a:ext cx="7299789" cy="315497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bg-BG" noProof="0" dirty="0"/>
              <a:t>Проектът е финансиран от Европейския иновационен съвет с координатор Комисариата за атомна енергия и алтернативни енергийни източници  (Франция) и цели разработване на </a:t>
            </a:r>
            <a:r>
              <a:rPr lang="bg-BG" noProof="0" dirty="0" err="1"/>
              <a:t>неасистирани</a:t>
            </a:r>
            <a:r>
              <a:rPr lang="bg-BG" noProof="0" dirty="0"/>
              <a:t> и лесни за употреба мобилни </a:t>
            </a:r>
            <a:r>
              <a:rPr lang="bg-BG" noProof="0" dirty="0" err="1"/>
              <a:t>невропротези</a:t>
            </a:r>
            <a:endParaRPr lang="bg-BG" noProof="0" dirty="0"/>
          </a:p>
          <a:p>
            <a:pPr marL="0" indent="0">
              <a:spcBef>
                <a:spcPts val="0"/>
              </a:spcBef>
            </a:pPr>
            <a:r>
              <a:rPr lang="bg-BG" noProof="0" dirty="0"/>
              <a:t>Продължителност: 1.10.2022 – 30.09.2026 г.</a:t>
            </a:r>
          </a:p>
          <a:p>
            <a:pPr marL="0" indent="0">
              <a:spcBef>
                <a:spcPts val="0"/>
              </a:spcBef>
            </a:pPr>
            <a:r>
              <a:rPr lang="bg-BG" noProof="0" dirty="0"/>
              <a:t>Резултатите са публикувани в две статии с </a:t>
            </a:r>
            <a:r>
              <a:rPr lang="bg-BG" noProof="0" dirty="0" err="1"/>
              <a:t>импакт</a:t>
            </a:r>
            <a:r>
              <a:rPr lang="bg-BG" noProof="0" dirty="0"/>
              <a:t> фактор в Q1. Една от фигурите в първата статия е избрана за корица на броя на списание </a:t>
            </a:r>
            <a:r>
              <a:rPr lang="bg-BG" noProof="0" dirty="0" err="1"/>
              <a:t>Biomimetics</a:t>
            </a:r>
            <a:r>
              <a:rPr lang="bg-BG" noProof="0" dirty="0"/>
              <a:t>. </a:t>
            </a:r>
          </a:p>
          <a:p>
            <a:pPr marL="0" indent="0">
              <a:spcBef>
                <a:spcPts val="0"/>
              </a:spcBef>
            </a:pPr>
            <a:r>
              <a:rPr lang="bg-BG" noProof="0" dirty="0"/>
              <a:t>Ръководители на българския екип: проф. Никола Касабов и проф. Петя </a:t>
            </a:r>
            <a:r>
              <a:rPr lang="bg-BG" noProof="0" dirty="0" err="1"/>
              <a:t>Копринкова</a:t>
            </a:r>
            <a:r>
              <a:rPr lang="bg-BG" noProof="0" dirty="0"/>
              <a:t>-Христова от Института по информационни и комуникационни технологии на БАН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E99EE1-FE55-4CD8-D7E0-A93D1B705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760" y="4857750"/>
            <a:ext cx="4587240" cy="200025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C82DC5-7618-ED1A-FEC0-0B6488FC9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65107"/>
            <a:ext cx="4792894" cy="479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97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B55F0-3C87-BD59-F869-60E670CA3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918" y="396074"/>
            <a:ext cx="9605042" cy="1188720"/>
          </a:xfrm>
        </p:spPr>
        <p:txBody>
          <a:bodyPr>
            <a:noAutofit/>
          </a:bodyPr>
          <a:lstStyle/>
          <a:p>
            <a:r>
              <a:rPr lang="bg-BG" sz="2400" dirty="0"/>
              <a:t>Програма Еразъм+ </a:t>
            </a:r>
            <a:br>
              <a:rPr lang="bg-BG" sz="2400" dirty="0"/>
            </a:br>
            <a:r>
              <a:rPr lang="bg-BG" sz="2400" dirty="0"/>
              <a:t>Проект </a:t>
            </a:r>
            <a:r>
              <a:rPr lang="en-GB" sz="2400" dirty="0">
                <a:latin typeface="Corbel" panose="020B0503020204020204" pitchFamily="34" charset="0"/>
              </a:rPr>
              <a:t>GreenSkills4H2 – The European Hydrogen Skills Alliance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6C0F6-A9D8-51ED-D660-9C73F599C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834" y="2236054"/>
            <a:ext cx="6162596" cy="401106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bg-BG" dirty="0">
                <a:solidFill>
                  <a:schemeClr val="tx1"/>
                </a:solidFill>
                <a:cs typeface="Times New Roman" panose="02020603050405020304" pitchFamily="18" charset="0"/>
              </a:rPr>
              <a:t>О</a:t>
            </a:r>
            <a:r>
              <a:rPr lang="en-GB" dirty="0" err="1">
                <a:solidFill>
                  <a:schemeClr val="tx1"/>
                </a:solidFill>
                <a:cs typeface="Times New Roman" panose="02020603050405020304" pitchFamily="18" charset="0"/>
              </a:rPr>
              <a:t>сновна</a:t>
            </a:r>
            <a:r>
              <a:rPr lang="en-GB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tx1"/>
                </a:solidFill>
                <a:cs typeface="Times New Roman" panose="02020603050405020304" pitchFamily="18" charset="0"/>
              </a:rPr>
              <a:t>цел</a:t>
            </a:r>
            <a:r>
              <a:rPr lang="en-GB" dirty="0">
                <a:solidFill>
                  <a:schemeClr val="tx1"/>
                </a:solidFill>
                <a:cs typeface="Times New Roman" panose="02020603050405020304" pitchFamily="18" charset="0"/>
              </a:rPr>
              <a:t> е </a:t>
            </a:r>
            <a:r>
              <a:rPr lang="en-GB" dirty="0" err="1">
                <a:solidFill>
                  <a:schemeClr val="tx1"/>
                </a:solidFill>
                <a:cs typeface="Times New Roman" panose="02020603050405020304" pitchFamily="18" charset="0"/>
              </a:rPr>
              <a:t>подготовка</a:t>
            </a:r>
            <a:r>
              <a:rPr lang="bg-BG" dirty="0">
                <a:solidFill>
                  <a:schemeClr val="tx1"/>
                </a:solidFill>
                <a:cs typeface="Times New Roman" panose="02020603050405020304" pitchFamily="18" charset="0"/>
              </a:rPr>
              <a:t>та</a:t>
            </a:r>
            <a:r>
              <a:rPr lang="en-GB" dirty="0">
                <a:solidFill>
                  <a:schemeClr val="tx1"/>
                </a:solidFill>
                <a:cs typeface="Times New Roman" panose="02020603050405020304" pitchFamily="18" charset="0"/>
              </a:rPr>
              <a:t> на </a:t>
            </a:r>
            <a:r>
              <a:rPr lang="en-GB" dirty="0" err="1">
                <a:solidFill>
                  <a:schemeClr val="tx1"/>
                </a:solidFill>
                <a:cs typeface="Times New Roman" panose="02020603050405020304" pitchFamily="18" charset="0"/>
              </a:rPr>
              <a:t>квалифицирани</a:t>
            </a:r>
            <a:r>
              <a:rPr lang="en-GB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tx1"/>
                </a:solidFill>
                <a:cs typeface="Times New Roman" panose="02020603050405020304" pitchFamily="18" charset="0"/>
              </a:rPr>
              <a:t>кадри</a:t>
            </a:r>
            <a:r>
              <a:rPr lang="en-GB" dirty="0">
                <a:solidFill>
                  <a:schemeClr val="tx1"/>
                </a:solidFill>
                <a:cs typeface="Times New Roman" panose="02020603050405020304" pitchFamily="18" charset="0"/>
              </a:rPr>
              <a:t> за </a:t>
            </a:r>
            <a:r>
              <a:rPr lang="en-GB" dirty="0" err="1">
                <a:solidFill>
                  <a:schemeClr val="tx1"/>
                </a:solidFill>
                <a:cs typeface="Times New Roman" panose="02020603050405020304" pitchFamily="18" charset="0"/>
              </a:rPr>
              <a:t>внедряването</a:t>
            </a:r>
            <a:r>
              <a:rPr lang="en-GB" dirty="0">
                <a:solidFill>
                  <a:schemeClr val="tx1"/>
                </a:solidFill>
                <a:cs typeface="Times New Roman" panose="02020603050405020304" pitchFamily="18" charset="0"/>
              </a:rPr>
              <a:t> и </a:t>
            </a:r>
            <a:r>
              <a:rPr lang="en-GB" dirty="0" err="1">
                <a:solidFill>
                  <a:schemeClr val="tx1"/>
                </a:solidFill>
                <a:cs typeface="Times New Roman" panose="02020603050405020304" pitchFamily="18" charset="0"/>
              </a:rPr>
              <a:t>използването</a:t>
            </a:r>
            <a:r>
              <a:rPr lang="en-GB" dirty="0">
                <a:solidFill>
                  <a:schemeClr val="tx1"/>
                </a:solidFill>
                <a:cs typeface="Times New Roman" panose="02020603050405020304" pitchFamily="18" charset="0"/>
              </a:rPr>
              <a:t> на </a:t>
            </a:r>
            <a:r>
              <a:rPr lang="en-GB" dirty="0" err="1">
                <a:solidFill>
                  <a:schemeClr val="tx1"/>
                </a:solidFill>
                <a:cs typeface="Times New Roman" panose="02020603050405020304" pitchFamily="18" charset="0"/>
              </a:rPr>
              <a:t>водородни</a:t>
            </a:r>
            <a:r>
              <a:rPr lang="en-GB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tx1"/>
                </a:solidFill>
                <a:cs typeface="Times New Roman" panose="02020603050405020304" pitchFamily="18" charset="0"/>
              </a:rPr>
              <a:t>технологии</a:t>
            </a:r>
            <a:r>
              <a:rPr lang="en-GB" dirty="0">
                <a:solidFill>
                  <a:schemeClr val="tx1"/>
                </a:solidFill>
                <a:cs typeface="Times New Roman" panose="02020603050405020304" pitchFamily="18" charset="0"/>
              </a:rPr>
              <a:t> в </a:t>
            </a:r>
            <a:r>
              <a:rPr lang="en-GB" dirty="0" err="1">
                <a:solidFill>
                  <a:schemeClr val="tx1"/>
                </a:solidFill>
                <a:cs typeface="Times New Roman" panose="02020603050405020304" pitchFamily="18" charset="0"/>
              </a:rPr>
              <a:t>енергетиката</a:t>
            </a:r>
            <a:r>
              <a:rPr lang="en-GB" dirty="0">
                <a:solidFill>
                  <a:schemeClr val="tx1"/>
                </a:solidFill>
                <a:cs typeface="Times New Roman" panose="02020603050405020304" pitchFamily="18" charset="0"/>
              </a:rPr>
              <a:t> и </a:t>
            </a:r>
            <a:r>
              <a:rPr lang="en-GB" dirty="0" err="1">
                <a:solidFill>
                  <a:schemeClr val="tx1"/>
                </a:solidFill>
                <a:cs typeface="Times New Roman" panose="02020603050405020304" pitchFamily="18" charset="0"/>
              </a:rPr>
              <a:t>транспорта</a:t>
            </a:r>
            <a:endParaRPr lang="ru-RU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</a:rPr>
              <a:t>Анализ на </a:t>
            </a:r>
            <a:r>
              <a:rPr lang="ru-RU" dirty="0" err="1">
                <a:solidFill>
                  <a:schemeClr val="tx1"/>
                </a:solidFill>
              </a:rPr>
              <a:t>нуждите</a:t>
            </a:r>
            <a:r>
              <a:rPr lang="ru-RU" dirty="0">
                <a:solidFill>
                  <a:schemeClr val="tx1"/>
                </a:solidFill>
              </a:rPr>
              <a:t> от </a:t>
            </a:r>
            <a:r>
              <a:rPr lang="ru-RU" dirty="0" err="1">
                <a:solidFill>
                  <a:schemeClr val="tx1"/>
                </a:solidFill>
              </a:rPr>
              <a:t>квалифицирани</a:t>
            </a:r>
            <a:r>
              <a:rPr lang="ru-RU" dirty="0">
                <a:solidFill>
                  <a:schemeClr val="tx1"/>
                </a:solidFill>
              </a:rPr>
              <a:t> кадри с умения в </a:t>
            </a:r>
            <a:r>
              <a:rPr lang="ru-RU" dirty="0" err="1">
                <a:solidFill>
                  <a:schemeClr val="tx1"/>
                </a:solidFill>
              </a:rPr>
              <a:t>разрастващия</a:t>
            </a:r>
            <a:r>
              <a:rPr lang="ru-RU" dirty="0">
                <a:solidFill>
                  <a:schemeClr val="tx1"/>
                </a:solidFill>
              </a:rPr>
              <a:t> се сектор на </a:t>
            </a:r>
            <a:r>
              <a:rPr lang="ru-RU" dirty="0" err="1">
                <a:solidFill>
                  <a:schemeClr val="tx1"/>
                </a:solidFill>
              </a:rPr>
              <a:t>водородните</a:t>
            </a:r>
            <a:r>
              <a:rPr lang="ru-RU" dirty="0">
                <a:solidFill>
                  <a:schemeClr val="tx1"/>
                </a:solidFill>
              </a:rPr>
              <a:t> технологии в </a:t>
            </a:r>
            <a:r>
              <a:rPr lang="ru-RU" dirty="0" err="1">
                <a:solidFill>
                  <a:schemeClr val="tx1"/>
                </a:solidFill>
              </a:rPr>
              <a:t>икономиката</a:t>
            </a:r>
            <a:endParaRPr lang="ru-RU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</a:pPr>
            <a:r>
              <a:rPr lang="ru-RU" dirty="0" err="1">
                <a:solidFill>
                  <a:schemeClr val="tx1"/>
                </a:solidFill>
              </a:rPr>
              <a:t>Разработване</a:t>
            </a:r>
            <a:r>
              <a:rPr lang="ru-RU" dirty="0">
                <a:solidFill>
                  <a:schemeClr val="tx1"/>
                </a:solidFill>
              </a:rPr>
              <a:t> на </a:t>
            </a:r>
            <a:r>
              <a:rPr lang="ru-RU" dirty="0" err="1">
                <a:solidFill>
                  <a:schemeClr val="tx1"/>
                </a:solidFill>
              </a:rPr>
              <a:t>европейска</a:t>
            </a:r>
            <a:r>
              <a:rPr lang="ru-RU" dirty="0">
                <a:solidFill>
                  <a:schemeClr val="tx1"/>
                </a:solidFill>
              </a:rPr>
              <a:t> стратегия за </a:t>
            </a:r>
            <a:r>
              <a:rPr lang="ru-RU" dirty="0" err="1">
                <a:solidFill>
                  <a:schemeClr val="tx1"/>
                </a:solidFill>
              </a:rPr>
              <a:t>професионално</a:t>
            </a:r>
            <a:r>
              <a:rPr lang="ru-RU" dirty="0">
                <a:solidFill>
                  <a:schemeClr val="tx1"/>
                </a:solidFill>
              </a:rPr>
              <a:t> обучение и образование</a:t>
            </a:r>
          </a:p>
          <a:p>
            <a:pPr marL="0" indent="0">
              <a:spcBef>
                <a:spcPts val="0"/>
              </a:spcBef>
            </a:pPr>
            <a:r>
              <a:rPr lang="ru-RU" dirty="0" err="1">
                <a:solidFill>
                  <a:schemeClr val="tx1"/>
                </a:solidFill>
              </a:rPr>
              <a:t>Изготвяне</a:t>
            </a:r>
            <a:r>
              <a:rPr lang="ru-RU" dirty="0">
                <a:solidFill>
                  <a:schemeClr val="tx1"/>
                </a:solidFill>
              </a:rPr>
              <a:t> на </a:t>
            </a:r>
            <a:r>
              <a:rPr lang="ru-RU" dirty="0" err="1">
                <a:solidFill>
                  <a:schemeClr val="tx1"/>
                </a:solidFill>
              </a:rPr>
              <a:t>програми</a:t>
            </a:r>
            <a:r>
              <a:rPr lang="ru-RU" dirty="0">
                <a:solidFill>
                  <a:schemeClr val="tx1"/>
                </a:solidFill>
              </a:rPr>
              <a:t> и </a:t>
            </a:r>
            <a:r>
              <a:rPr lang="ru-RU" dirty="0" err="1">
                <a:solidFill>
                  <a:schemeClr val="tx1"/>
                </a:solidFill>
              </a:rPr>
              <a:t>обучителни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материали</a:t>
            </a:r>
            <a:endParaRPr lang="ru-RU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</a:pPr>
            <a:r>
              <a:rPr lang="ru-RU" dirty="0" err="1">
                <a:solidFill>
                  <a:schemeClr val="tx1"/>
                </a:solidFill>
              </a:rPr>
              <a:t>България</a:t>
            </a:r>
            <a:r>
              <a:rPr lang="ru-RU" dirty="0">
                <a:solidFill>
                  <a:schemeClr val="tx1"/>
                </a:solidFill>
              </a:rPr>
              <a:t> е сред </a:t>
            </a:r>
            <a:r>
              <a:rPr lang="ru-RU" dirty="0" err="1">
                <a:solidFill>
                  <a:schemeClr val="tx1"/>
                </a:solidFill>
              </a:rPr>
              <a:t>първите</a:t>
            </a:r>
            <a:r>
              <a:rPr lang="ru-RU" dirty="0">
                <a:solidFill>
                  <a:schemeClr val="tx1"/>
                </a:solidFill>
              </a:rPr>
              <a:t> 4 </a:t>
            </a:r>
            <a:r>
              <a:rPr lang="ru-RU" dirty="0" err="1">
                <a:solidFill>
                  <a:schemeClr val="tx1"/>
                </a:solidFill>
              </a:rPr>
              <a:t>държави</a:t>
            </a:r>
            <a:r>
              <a:rPr lang="ru-RU" dirty="0">
                <a:solidFill>
                  <a:schemeClr val="tx1"/>
                </a:solidFill>
              </a:rPr>
              <a:t>, в </a:t>
            </a:r>
            <a:r>
              <a:rPr lang="ru-RU" dirty="0" err="1">
                <a:solidFill>
                  <a:schemeClr val="tx1"/>
                </a:solidFill>
              </a:rPr>
              <a:t>които</a:t>
            </a:r>
            <a:r>
              <a:rPr lang="ru-RU" dirty="0">
                <a:solidFill>
                  <a:schemeClr val="tx1"/>
                </a:solidFill>
              </a:rPr>
              <a:t> се </a:t>
            </a:r>
            <a:r>
              <a:rPr lang="ru-RU" dirty="0" err="1">
                <a:solidFill>
                  <a:schemeClr val="tx1"/>
                </a:solidFill>
              </a:rPr>
              <a:t>тестват</a:t>
            </a:r>
            <a:r>
              <a:rPr lang="ru-RU" dirty="0">
                <a:solidFill>
                  <a:schemeClr val="tx1"/>
                </a:solidFill>
              </a:rPr>
              <a:t> обучения</a:t>
            </a:r>
            <a:endParaRPr lang="en-GB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</a:pPr>
            <a:r>
              <a:rPr lang="bg-BG" dirty="0"/>
              <a:t>Продължителност: юли 2022 – юни 2026 г.</a:t>
            </a:r>
            <a:endParaRPr lang="ru-RU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</a:rPr>
              <a:t>Участник в проекта – Институт по </a:t>
            </a:r>
            <a:r>
              <a:rPr lang="ru-RU" dirty="0" err="1">
                <a:solidFill>
                  <a:schemeClr val="tx1"/>
                </a:solidFill>
              </a:rPr>
              <a:t>електрохимия</a:t>
            </a:r>
            <a:r>
              <a:rPr lang="ru-RU" dirty="0">
                <a:solidFill>
                  <a:schemeClr val="tx1"/>
                </a:solidFill>
              </a:rPr>
              <a:t> и </a:t>
            </a:r>
            <a:r>
              <a:rPr lang="ru-RU" dirty="0" err="1">
                <a:solidFill>
                  <a:schemeClr val="tx1"/>
                </a:solidFill>
              </a:rPr>
              <a:t>енергийни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системи</a:t>
            </a:r>
            <a:r>
              <a:rPr lang="ru-RU" dirty="0">
                <a:solidFill>
                  <a:schemeClr val="tx1"/>
                </a:solidFill>
              </a:rPr>
              <a:t> „Академик </a:t>
            </a:r>
            <a:r>
              <a:rPr lang="ru-RU" dirty="0" err="1">
                <a:solidFill>
                  <a:schemeClr val="tx1"/>
                </a:solidFill>
              </a:rPr>
              <a:t>Евгени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Будевски</a:t>
            </a:r>
            <a:r>
              <a:rPr lang="ru-RU" dirty="0">
                <a:solidFill>
                  <a:schemeClr val="tx1"/>
                </a:solidFill>
              </a:rPr>
              <a:t>“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A4D412D-EF53-A578-E6DA-361A1A24F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166" y="2107002"/>
            <a:ext cx="5744834" cy="4303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6388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784D6-05C7-BE1D-B82F-E452B6ACB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304" y="724129"/>
            <a:ext cx="7571226" cy="1188720"/>
          </a:xfrm>
        </p:spPr>
        <p:txBody>
          <a:bodyPr>
            <a:normAutofit fontScale="90000"/>
          </a:bodyPr>
          <a:lstStyle/>
          <a:p>
            <a:r>
              <a:rPr lang="bg-BG" sz="3600" noProof="0" dirty="0"/>
              <a:t>Перспективи за бъдещо сътрудничество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F1B8C-910D-86A3-D941-10C53F644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304" y="2188396"/>
            <a:ext cx="7571226" cy="4669603"/>
          </a:xfrm>
        </p:spPr>
        <p:txBody>
          <a:bodyPr>
            <a:normAutofit/>
          </a:bodyPr>
          <a:lstStyle/>
          <a:p>
            <a:r>
              <a:rPr lang="bg-BG" sz="2400" b="1" noProof="0" dirty="0"/>
              <a:t>Задълбочаване на връзките </a:t>
            </a:r>
          </a:p>
          <a:p>
            <a:r>
              <a:rPr lang="bg-BG" sz="2400" b="1" noProof="0" dirty="0"/>
              <a:t>Разпространение на получени резултати от съвместните изследвания</a:t>
            </a:r>
          </a:p>
          <a:p>
            <a:r>
              <a:rPr lang="bg-BG" sz="2400" b="1" noProof="0" dirty="0"/>
              <a:t>Обмен на опит чрез посещения и участие в научни форуми</a:t>
            </a:r>
          </a:p>
          <a:p>
            <a:endParaRPr lang="bg-BG" sz="2400" noProof="0" dirty="0"/>
          </a:p>
        </p:txBody>
      </p:sp>
      <p:pic>
        <p:nvPicPr>
          <p:cNvPr id="7" name="Picture 6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31F3B8DC-2691-8BB1-76FF-4A34FC4CF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307" y="3949696"/>
            <a:ext cx="5911065" cy="2661134"/>
          </a:xfrm>
          <a:prstGeom prst="rect">
            <a:avLst/>
          </a:prstGeom>
        </p:spPr>
      </p:pic>
      <p:pic>
        <p:nvPicPr>
          <p:cNvPr id="9" name="Picture 8" descr="A person sitting at a computer&#10;&#10;AI-generated content may be incorrect.">
            <a:extLst>
              <a:ext uri="{FF2B5EF4-FFF2-40B4-BE49-F238E27FC236}">
                <a16:creationId xmlns:a16="http://schemas.microsoft.com/office/drawing/2014/main" id="{327A477B-2194-D056-4DE7-B207770E8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6672"/>
            <a:ext cx="5289540" cy="23813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ECDB5A-E1B4-A891-104A-B709907FC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3065" y="724129"/>
            <a:ext cx="5482440" cy="3084786"/>
          </a:xfrm>
          <a:prstGeom prst="rect">
            <a:avLst/>
          </a:prstGeom>
        </p:spPr>
      </p:pic>
      <p:pic>
        <p:nvPicPr>
          <p:cNvPr id="6" name="Picture 5" descr="A screen with a picture of a person&#10;&#10;AI-generated content may be incorrect.">
            <a:extLst>
              <a:ext uri="{FF2B5EF4-FFF2-40B4-BE49-F238E27FC236}">
                <a16:creationId xmlns:a16="http://schemas.microsoft.com/office/drawing/2014/main" id="{A58C8AD0-BD81-F0E0-0B00-E3A606496F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943" y="4708634"/>
            <a:ext cx="3706356" cy="21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59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5804A-8CCD-80DE-13FA-DC491866E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61" y="2383604"/>
            <a:ext cx="3852808" cy="38719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g-BG" sz="3200" noProof="0" dirty="0"/>
              <a:t>БЛАГОДАРЯ ВИ ЗА ВНИМАНИЕТО!</a:t>
            </a:r>
          </a:p>
        </p:txBody>
      </p:sp>
      <p:pic>
        <p:nvPicPr>
          <p:cNvPr id="4" name="Picture 3" descr="A yellow building with flags on the front&#10;&#10;AI-generated content may be incorrect.">
            <a:extLst>
              <a:ext uri="{FF2B5EF4-FFF2-40B4-BE49-F238E27FC236}">
                <a16:creationId xmlns:a16="http://schemas.microsoft.com/office/drawing/2014/main" id="{0C33E588-612B-FCD2-F07C-EB722F6B6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" r="16140"/>
          <a:stretch>
            <a:fillRect/>
          </a:stretch>
        </p:blipFill>
        <p:spPr>
          <a:xfrm>
            <a:off x="4654296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51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5D652-6D7D-0EC3-B555-C16162B5E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6791" y="430436"/>
            <a:ext cx="7568972" cy="1188720"/>
          </a:xfrm>
        </p:spPr>
        <p:txBody>
          <a:bodyPr>
            <a:noAutofit/>
          </a:bodyPr>
          <a:lstStyle/>
          <a:p>
            <a:r>
              <a:rPr lang="bg-BG" noProof="0" dirty="0"/>
              <a:t>Двустранни споразумения за научно сътрудничество със </a:t>
            </a:r>
            <a:r>
              <a:rPr lang="bg-BG" noProof="0" dirty="0">
                <a:latin typeface="Corbel" panose="020B0503020204020204" pitchFamily="34" charset="0"/>
              </a:rPr>
              <a:t>CNRS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186C3-F7DC-427D-E499-2DB35B259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6791" y="1732578"/>
            <a:ext cx="7568972" cy="4196588"/>
          </a:xfrm>
        </p:spPr>
        <p:txBody>
          <a:bodyPr>
            <a:normAutofit/>
          </a:bodyPr>
          <a:lstStyle/>
          <a:p>
            <a:r>
              <a:rPr lang="bg-BG" sz="2400" noProof="0" dirty="0"/>
              <a:t>Първото споразумение за двустранно сътрудничество е подписано на </a:t>
            </a:r>
            <a:r>
              <a:rPr lang="bg-BG" sz="2400" b="1" noProof="0" dirty="0"/>
              <a:t>20 май 1965 г.</a:t>
            </a:r>
            <a:r>
              <a:rPr lang="bg-BG" sz="2400" noProof="0" dirty="0"/>
              <a:t> в гр. София</a:t>
            </a:r>
            <a:endParaRPr lang="bg-BG" sz="2400" b="1" noProof="0" dirty="0"/>
          </a:p>
          <a:p>
            <a:r>
              <a:rPr lang="bg-BG" sz="2400" noProof="0" dirty="0"/>
              <a:t>Подновявано е 5 пъти - през 1990, 1994, 2003, 2010 и 2018 г.</a:t>
            </a:r>
          </a:p>
          <a:p>
            <a:r>
              <a:rPr lang="bg-BG" sz="2400" noProof="0" dirty="0"/>
              <a:t>Предстои преподписване в Париж през 2026 г. </a:t>
            </a:r>
            <a:endParaRPr lang="bg-BG" noProof="0" dirty="0"/>
          </a:p>
        </p:txBody>
      </p:sp>
      <p:pic>
        <p:nvPicPr>
          <p:cNvPr id="5" name="Picture 4" descr="A couple of men shaking hands&#10;&#10;AI-generated content may be incorrect.">
            <a:extLst>
              <a:ext uri="{FF2B5EF4-FFF2-40B4-BE49-F238E27FC236}">
                <a16:creationId xmlns:a16="http://schemas.microsoft.com/office/drawing/2014/main" id="{85D98385-40FD-EE04-CCB8-017D46C56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439" y="4222859"/>
            <a:ext cx="3662037" cy="2424521"/>
          </a:xfrm>
          <a:prstGeom prst="rect">
            <a:avLst/>
          </a:prstGeom>
        </p:spPr>
      </p:pic>
      <p:pic>
        <p:nvPicPr>
          <p:cNvPr id="7" name="Picture 6" descr="A piece of paper with text&#10;&#10;AI-generated content may be incorrect.">
            <a:extLst>
              <a:ext uri="{FF2B5EF4-FFF2-40B4-BE49-F238E27FC236}">
                <a16:creationId xmlns:a16="http://schemas.microsoft.com/office/drawing/2014/main" id="{82B970AA-239C-F42F-2D83-58B97FC4D7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96078" cy="5929166"/>
          </a:xfrm>
          <a:prstGeom prst="rect">
            <a:avLst/>
          </a:prstGeom>
        </p:spPr>
      </p:pic>
      <p:pic>
        <p:nvPicPr>
          <p:cNvPr id="11" name="Picture 10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EBD845D8-8368-D378-8786-C0CCA9C1C3B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303" y="3878703"/>
            <a:ext cx="3912974" cy="297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39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ED834-0BB5-4A44-CB84-BFBB9C25C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148" y="539769"/>
            <a:ext cx="7116439" cy="1188720"/>
          </a:xfrm>
        </p:spPr>
        <p:txBody>
          <a:bodyPr>
            <a:normAutofit/>
          </a:bodyPr>
          <a:lstStyle/>
          <a:p>
            <a:r>
              <a:rPr lang="bg-BG" noProof="0" dirty="0"/>
              <a:t>БАН – член на ESF (</a:t>
            </a:r>
            <a:r>
              <a:rPr lang="bg-BG" noProof="0" dirty="0" err="1"/>
              <a:t>European</a:t>
            </a:r>
            <a:r>
              <a:rPr lang="bg-BG" noProof="0" dirty="0"/>
              <a:t> Science </a:t>
            </a:r>
            <a:r>
              <a:rPr lang="bg-BG" noProof="0" dirty="0" err="1"/>
              <a:t>Foundation</a:t>
            </a:r>
            <a:r>
              <a:rPr lang="bg-BG" noProof="0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7387E-CA87-E7EF-754D-78A11AA2F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149" y="1918853"/>
            <a:ext cx="5454246" cy="4492221"/>
          </a:xfrm>
        </p:spPr>
        <p:txBody>
          <a:bodyPr>
            <a:normAutofit/>
          </a:bodyPr>
          <a:lstStyle/>
          <a:p>
            <a:r>
              <a:rPr lang="bg-BG" b="1" noProof="0" dirty="0"/>
              <a:t>Европейската научна фондация </a:t>
            </a:r>
            <a:r>
              <a:rPr lang="bg-BG" noProof="0" dirty="0"/>
              <a:t>(ESF) е международна неправителствена асоциация с нестопанска цел, създадена във Франция през 1974 г. </a:t>
            </a:r>
          </a:p>
          <a:p>
            <a:r>
              <a:rPr lang="bg-BG" noProof="0" dirty="0"/>
              <a:t>БАН е пълноправен член – чл.-кор. Евдокия Пашева е </a:t>
            </a:r>
            <a:r>
              <a:rPr lang="bg-BG" b="1" noProof="0" dirty="0"/>
              <a:t>член на Общото събрание и на Управителния съвет</a:t>
            </a:r>
            <a:r>
              <a:rPr lang="bg-BG" noProof="0" dirty="0"/>
              <a:t> на организацията</a:t>
            </a:r>
          </a:p>
          <a:p>
            <a:r>
              <a:rPr lang="bg-BG" noProof="0" dirty="0"/>
              <a:t>ESF осигурява независима </a:t>
            </a:r>
            <a:r>
              <a:rPr lang="bg-BG" b="1" noProof="0" dirty="0"/>
              <a:t>оценка на научните изследвания (институционални оценки) и оценка на финансиращи програми (проектни предложения)</a:t>
            </a:r>
            <a:r>
              <a:rPr lang="bg-BG" noProof="0" dirty="0"/>
              <a:t> в съответствие с международните стандарти </a:t>
            </a:r>
          </a:p>
          <a:p>
            <a:r>
              <a:rPr lang="bg-BG" noProof="0" dirty="0"/>
              <a:t>Управлява и подпомага </a:t>
            </a:r>
            <a:r>
              <a:rPr lang="bg-BG" b="1" noProof="0" dirty="0"/>
              <a:t>европейски проекти</a:t>
            </a:r>
          </a:p>
        </p:txBody>
      </p:sp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9F2BFE3B-7880-A68F-122B-055E11C6B55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422" y="0"/>
            <a:ext cx="3931578" cy="2620397"/>
          </a:xfrm>
          <a:prstGeom prst="rect">
            <a:avLst/>
          </a:prstGeom>
        </p:spPr>
      </p:pic>
      <p:pic>
        <p:nvPicPr>
          <p:cNvPr id="7" name="Picture 6" descr="A group of people on a computer screen&#10;&#10;AI-generated content may be incorrect.">
            <a:extLst>
              <a:ext uri="{FF2B5EF4-FFF2-40B4-BE49-F238E27FC236}">
                <a16:creationId xmlns:a16="http://schemas.microsoft.com/office/drawing/2014/main" id="{F4C281F6-BB8E-2FBC-6073-4500605BE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6" y="4632656"/>
            <a:ext cx="5285543" cy="211845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C4A5CFD-B40D-3EEA-9010-08D7ABE6A30B}"/>
              </a:ext>
            </a:extLst>
          </p:cNvPr>
          <p:cNvSpPr txBox="1">
            <a:spLocks/>
          </p:cNvSpPr>
          <p:nvPr/>
        </p:nvSpPr>
        <p:spPr>
          <a:xfrm>
            <a:off x="6095999" y="2774978"/>
            <a:ext cx="6096001" cy="1931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b="1" noProof="0" dirty="0"/>
              <a:t>Домакин е на 8 научни структури и мрежи</a:t>
            </a:r>
            <a:r>
              <a:rPr lang="bg-BG" noProof="0" dirty="0"/>
              <a:t>, вкл. Глобалната инициатива за отворена наука, Коалицията за напредък на оценката на научните изследвания (COARA) и асоциацията на учените с ERC грантове </a:t>
            </a:r>
          </a:p>
          <a:p>
            <a:r>
              <a:rPr lang="bg-BG" noProof="0" dirty="0"/>
              <a:t>Дейности по </a:t>
            </a:r>
            <a:r>
              <a:rPr lang="bg-BG" b="1" noProof="0" dirty="0"/>
              <a:t>комуникация на научни инициативи</a:t>
            </a:r>
          </a:p>
          <a:p>
            <a:pPr marL="0" indent="0">
              <a:buNone/>
            </a:pPr>
            <a:endParaRPr lang="bg-BG" noProof="0" dirty="0"/>
          </a:p>
          <a:p>
            <a:endParaRPr lang="bg-BG" noProof="0" dirty="0"/>
          </a:p>
          <a:p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val="3594811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84E21-5F12-56EE-B335-5860B5C6C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724" y="553156"/>
            <a:ext cx="7729728" cy="1408638"/>
          </a:xfrm>
        </p:spPr>
        <p:txBody>
          <a:bodyPr>
            <a:normAutofit/>
          </a:bodyPr>
          <a:lstStyle/>
          <a:p>
            <a:r>
              <a:rPr lang="bg-BG" sz="2400" noProof="0" dirty="0"/>
              <a:t>БАН – член на Университетската агенция на франкофонията (</a:t>
            </a:r>
            <a:r>
              <a:rPr lang="bg-BG" sz="2400" noProof="0" dirty="0" err="1"/>
              <a:t>L’Agence</a:t>
            </a:r>
            <a:r>
              <a:rPr lang="bg-BG" sz="2400" noProof="0" dirty="0"/>
              <a:t> </a:t>
            </a:r>
            <a:r>
              <a:rPr lang="bg-BG" sz="2400" noProof="0" dirty="0" err="1"/>
              <a:t>Universitaire</a:t>
            </a:r>
            <a:r>
              <a:rPr lang="bg-BG" sz="2400" noProof="0" dirty="0"/>
              <a:t> </a:t>
            </a:r>
            <a:r>
              <a:rPr lang="bg-BG" sz="2400" noProof="0" dirty="0" err="1"/>
              <a:t>de</a:t>
            </a:r>
            <a:r>
              <a:rPr lang="bg-BG" sz="2400" noProof="0" dirty="0"/>
              <a:t> </a:t>
            </a:r>
            <a:r>
              <a:rPr lang="bg-BG" sz="2400" noProof="0" dirty="0" err="1"/>
              <a:t>la</a:t>
            </a:r>
            <a:r>
              <a:rPr lang="bg-BG" sz="2400" noProof="0" dirty="0"/>
              <a:t> </a:t>
            </a:r>
            <a:r>
              <a:rPr lang="bg-BG" sz="2400" noProof="0" dirty="0" err="1"/>
              <a:t>Francophonie</a:t>
            </a:r>
            <a:r>
              <a:rPr lang="bg-BG" sz="2400" noProof="0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B8938-9C80-DF56-15A2-ACE7F1703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723" y="2167848"/>
            <a:ext cx="7847293" cy="34591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g-BG" noProof="0" dirty="0"/>
              <a:t>Седмо издание на </a:t>
            </a:r>
            <a:r>
              <a:rPr lang="bg-BG" b="1" noProof="0" dirty="0"/>
              <a:t>конкурса „Моята теза в 180 секунди“</a:t>
            </a:r>
            <a:r>
              <a:rPr lang="bg-BG" noProof="0" dirty="0"/>
              <a:t>:</a:t>
            </a:r>
          </a:p>
          <a:p>
            <a:r>
              <a:rPr lang="bg-BG" noProof="0" dirty="0"/>
              <a:t>Да се даде възможност на настоящи и защитили през академичната 2023-2024 година докторанти франкофони да представят пред разнородна публика от неспециалисти темата на своето изследване; финалът се проведе в зала „проф. Марин Дринов“ на БАН на 28 май 2025 г.</a:t>
            </a:r>
          </a:p>
          <a:p>
            <a:r>
              <a:rPr lang="bg-BG" noProof="0" dirty="0"/>
              <a:t>Силвия </a:t>
            </a:r>
            <a:r>
              <a:rPr lang="bg-BG" noProof="0" dirty="0" err="1"/>
              <a:t>Върхошкова</a:t>
            </a:r>
            <a:r>
              <a:rPr lang="bg-BG" noProof="0" dirty="0"/>
              <a:t>, докторант от Института по молекулярна биология към БАН, представи България на 11-я международен финал на състезанието „Моята теза в 180 секунди“, който се проведе на 2 октомври в Букурещ, Румъния.</a:t>
            </a:r>
          </a:p>
          <a:p>
            <a:endParaRPr lang="bg-BG" noProof="0" dirty="0"/>
          </a:p>
          <a:p>
            <a:endParaRPr lang="bg-BG" noProof="0" dirty="0"/>
          </a:p>
        </p:txBody>
      </p:sp>
      <p:pic>
        <p:nvPicPr>
          <p:cNvPr id="5" name="Picture 4" descr="A logo with text and numbers&#10;&#10;AI-generated content may be incorrect.">
            <a:extLst>
              <a:ext uri="{FF2B5EF4-FFF2-40B4-BE49-F238E27FC236}">
                <a16:creationId xmlns:a16="http://schemas.microsoft.com/office/drawing/2014/main" id="{C990E311-A39B-3761-1C8C-CD4452F8D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227" y="306639"/>
            <a:ext cx="1863638" cy="19016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7728AF-9921-79D6-A9AE-EE11EE67D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360" y="2342509"/>
            <a:ext cx="3621640" cy="3621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B91A84-E005-C2F2-089D-D10061AB3F0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314" y="4658423"/>
            <a:ext cx="4287046" cy="285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00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tanding on steps&#10;&#10;AI-generated content may be incorrect.">
            <a:extLst>
              <a:ext uri="{FF2B5EF4-FFF2-40B4-BE49-F238E27FC236}">
                <a16:creationId xmlns:a16="http://schemas.microsoft.com/office/drawing/2014/main" id="{B005D7CF-CBF1-71E8-68AC-16135DECA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242" y="4414082"/>
            <a:ext cx="3677758" cy="24974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14598E-DC8F-3F0D-6C7C-D69A249F2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418" y="263060"/>
            <a:ext cx="7346022" cy="1709052"/>
          </a:xfrm>
        </p:spPr>
        <p:txBody>
          <a:bodyPr>
            <a:normAutofit fontScale="90000"/>
          </a:bodyPr>
          <a:lstStyle/>
          <a:p>
            <a:r>
              <a:rPr lang="bg-BG" sz="4000" noProof="0" dirty="0"/>
              <a:t>Актуално сътрудничество на институтите на БАН с организации във Франция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B4210-A4C0-5AEA-94CC-F13B24825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418" y="2321960"/>
            <a:ext cx="5003774" cy="4272980"/>
          </a:xfrm>
        </p:spPr>
        <p:txBody>
          <a:bodyPr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bg-BG" sz="2000" b="1" noProof="0" dirty="0">
                <a:latin typeface="Corbel" panose="020B0503020204020204" pitchFamily="34" charset="0"/>
              </a:rPr>
              <a:t>Активно участие в програма „Рила“</a:t>
            </a:r>
            <a:r>
              <a:rPr lang="bg-BG" sz="2000" noProof="0" dirty="0">
                <a:latin typeface="Corbel" panose="020B0503020204020204" pitchFamily="34" charset="0"/>
              </a:rPr>
              <a:t>; участие в юбилейната конференция през 2024 г.; </a:t>
            </a:r>
            <a:r>
              <a:rPr lang="bg-BG" sz="2000" b="1" noProof="0" dirty="0">
                <a:latin typeface="Corbel" panose="020B0503020204020204" pitchFamily="34" charset="0"/>
              </a:rPr>
              <a:t>2 нови проекта по програмата, одобрени за 2026-2027 г.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bg-BG" sz="2000" noProof="0" dirty="0">
                <a:latin typeface="Corbel" panose="020B0503020204020204" pitchFamily="34" charset="0"/>
              </a:rPr>
              <a:t>Около </a:t>
            </a:r>
            <a:r>
              <a:rPr lang="bg-BG" sz="2000" b="1" noProof="0" dirty="0">
                <a:latin typeface="Corbel" panose="020B0503020204020204" pitchFamily="34" charset="0"/>
              </a:rPr>
              <a:t>20 статии </a:t>
            </a:r>
            <a:r>
              <a:rPr lang="bg-BG" sz="2000" noProof="0" dirty="0">
                <a:latin typeface="Corbel" panose="020B0503020204020204" pitchFamily="34" charset="0"/>
              </a:rPr>
              <a:t>на учени от БАН и френски партньори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bg-BG" sz="2000" b="1" noProof="0" dirty="0">
                <a:latin typeface="Corbel" panose="020B0503020204020204" pitchFamily="34" charset="0"/>
              </a:rPr>
              <a:t>Лекции на френски учени</a:t>
            </a:r>
            <a:r>
              <a:rPr lang="bg-BG" sz="2000" noProof="0" dirty="0">
                <a:latin typeface="Corbel" panose="020B0503020204020204" pitchFamily="34" charset="0"/>
              </a:rPr>
              <a:t>, поддържане на </a:t>
            </a:r>
            <a:r>
              <a:rPr lang="bg-BG" sz="2000" b="1" noProof="0" dirty="0">
                <a:latin typeface="Corbel" panose="020B0503020204020204" pitchFamily="34" charset="0"/>
              </a:rPr>
              <a:t>връзки с диаспората във Франция</a:t>
            </a:r>
            <a:r>
              <a:rPr lang="bg-BG" sz="2000" noProof="0" dirty="0">
                <a:latin typeface="Corbel" panose="020B0503020204020204" pitchFamily="34" charset="0"/>
              </a:rPr>
              <a:t>, </a:t>
            </a:r>
            <a:r>
              <a:rPr lang="bg-BG" sz="2000" b="1" noProof="0" dirty="0">
                <a:latin typeface="Corbel" panose="020B0503020204020204" pitchFamily="34" charset="0"/>
              </a:rPr>
              <a:t>проекти на AUF и Съвета на Европа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bg-BG" sz="2000" noProof="0" dirty="0">
                <a:latin typeface="Corbel" panose="020B0503020204020204" pitchFamily="34" charset="0"/>
              </a:rPr>
              <a:t>Активно сътрудничество на Института по микробиология с </a:t>
            </a:r>
            <a:r>
              <a:rPr lang="bg-BG" sz="2000" b="1" noProof="0" dirty="0" err="1">
                <a:latin typeface="Corbel" panose="020B0503020204020204" pitchFamily="34" charset="0"/>
              </a:rPr>
              <a:t>Institut</a:t>
            </a:r>
            <a:r>
              <a:rPr lang="bg-BG" sz="2000" b="1" noProof="0" dirty="0">
                <a:latin typeface="Corbel" panose="020B0503020204020204" pitchFamily="34" charset="0"/>
              </a:rPr>
              <a:t> </a:t>
            </a:r>
            <a:r>
              <a:rPr lang="bg-BG" sz="2000" b="1" noProof="0" dirty="0" err="1">
                <a:latin typeface="Corbel" panose="020B0503020204020204" pitchFamily="34" charset="0"/>
              </a:rPr>
              <a:t>Pasteur</a:t>
            </a:r>
            <a:r>
              <a:rPr lang="en-GB" sz="2000" b="1" noProof="0" dirty="0">
                <a:latin typeface="Corbel" panose="020B0503020204020204" pitchFamily="34" charset="0"/>
              </a:rPr>
              <a:t> (</a:t>
            </a:r>
            <a:r>
              <a:rPr lang="bg-BG" sz="2000" b="1" noProof="0" dirty="0">
                <a:latin typeface="Corbel" panose="020B0503020204020204" pitchFamily="34" charset="0"/>
              </a:rPr>
              <a:t>чрез мрежата </a:t>
            </a:r>
            <a:r>
              <a:rPr lang="en-GB" sz="2000" b="1" noProof="0" dirty="0">
                <a:latin typeface="Corbel" panose="020B0503020204020204" pitchFamily="34" charset="0"/>
              </a:rPr>
              <a:t>Pasteur)</a:t>
            </a:r>
            <a:endParaRPr lang="bg-BG" sz="2000" b="1" noProof="0" dirty="0">
              <a:latin typeface="Corbel" panose="020B0503020204020204" pitchFamily="34" charset="0"/>
            </a:endParaRPr>
          </a:p>
        </p:txBody>
      </p:sp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6F6369F1-7637-325B-CF00-961950257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517" y="3795460"/>
            <a:ext cx="4025242" cy="2180858"/>
          </a:xfrm>
          <a:prstGeom prst="rect">
            <a:avLst/>
          </a:prstGeom>
        </p:spPr>
      </p:pic>
      <p:pic>
        <p:nvPicPr>
          <p:cNvPr id="9" name="Picture 8" descr="A collage of people sitting in chairs&#10;&#10;AI-generated content may be incorrect.">
            <a:extLst>
              <a:ext uri="{FF2B5EF4-FFF2-40B4-BE49-F238E27FC236}">
                <a16:creationId xmlns:a16="http://schemas.microsoft.com/office/drawing/2014/main" id="{97E56129-5D57-4A6A-69B2-2508FC34F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825" y="503118"/>
            <a:ext cx="4775060" cy="325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94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CCB55-3070-31C4-BA78-5DE6D5628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116C3-11F0-CC5B-0538-869961891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418" y="275380"/>
            <a:ext cx="7732502" cy="1602966"/>
          </a:xfrm>
        </p:spPr>
        <p:txBody>
          <a:bodyPr>
            <a:normAutofit fontScale="90000"/>
          </a:bodyPr>
          <a:lstStyle/>
          <a:p>
            <a:r>
              <a:rPr lang="bg-BG" sz="4000" noProof="0" dirty="0"/>
              <a:t>Актуално сътрудничество на институтите на БАН с организации във Франция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EDECB-A26C-95BA-798A-F50F2A77E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418" y="2155748"/>
            <a:ext cx="4552950" cy="4426873"/>
          </a:xfrm>
        </p:spPr>
        <p:txBody>
          <a:bodyPr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bg-BG" sz="2000" noProof="0" dirty="0"/>
              <a:t>Участие в </a:t>
            </a:r>
            <a:r>
              <a:rPr lang="bg-BG" sz="2000" b="1" noProof="0" dirty="0"/>
              <a:t>програми на Френския институт в България </a:t>
            </a:r>
            <a:r>
              <a:rPr lang="bg-BG" sz="2000" noProof="0" dirty="0"/>
              <a:t>(научен престой и научни форуми)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bg-BG" sz="2000" b="1" noProof="0" dirty="0"/>
              <a:t>Български лектор </a:t>
            </a:r>
            <a:r>
              <a:rPr lang="bg-BG" sz="2000" noProof="0" dirty="0"/>
              <a:t>от Института за литература </a:t>
            </a:r>
            <a:r>
              <a:rPr lang="bg-BG" sz="2000" b="1" noProof="0" dirty="0"/>
              <a:t>в Университета на Страсбург </a:t>
            </a:r>
            <a:r>
              <a:rPr lang="bg-BG" sz="2000" noProof="0" dirty="0"/>
              <a:t>(4 лекционни курса)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bg-BG" sz="2000" noProof="0" dirty="0"/>
              <a:t>Сътрудничество в областта на </a:t>
            </a:r>
            <a:r>
              <a:rPr lang="bg-BG" sz="2000" b="1" noProof="0" dirty="0"/>
              <a:t>археологията и филмовото изкуство</a:t>
            </a:r>
          </a:p>
          <a:p>
            <a:pPr marL="0">
              <a:spcBef>
                <a:spcPts val="0"/>
              </a:spcBef>
            </a:pPr>
            <a:r>
              <a:rPr lang="bg-BG" sz="2000" b="1" noProof="0" dirty="0"/>
              <a:t>Активен обмен </a:t>
            </a:r>
            <a:r>
              <a:rPr lang="bg-BG" sz="2000" noProof="0" dirty="0"/>
              <a:t>(стипендии, мобилност с цел преподаване или обучение по програма Еразъм+) и </a:t>
            </a:r>
            <a:r>
              <a:rPr lang="bg-BG" sz="2000" b="1" noProof="0"/>
              <a:t>участия в </a:t>
            </a:r>
            <a:r>
              <a:rPr lang="bg-BG" sz="2000" b="1"/>
              <a:t>8 </a:t>
            </a:r>
            <a:r>
              <a:rPr lang="bg-BG" sz="2000" b="1" dirty="0"/>
              <a:t>научни конференции</a:t>
            </a:r>
            <a:r>
              <a:rPr lang="en-GB" sz="2000" b="1" dirty="0"/>
              <a:t>,</a:t>
            </a:r>
            <a:r>
              <a:rPr lang="bg-BG" sz="2000" b="1" dirty="0"/>
              <a:t> </a:t>
            </a:r>
            <a:r>
              <a:rPr lang="bg-BG" sz="2000" b="1" noProof="0" dirty="0"/>
              <a:t>в различни международни мрежи</a:t>
            </a:r>
            <a:r>
              <a:rPr lang="bg-BG" sz="2000" b="1" dirty="0"/>
              <a:t> и</a:t>
            </a:r>
            <a:r>
              <a:rPr lang="bg-BG" sz="2000" noProof="0" dirty="0"/>
              <a:t> </a:t>
            </a:r>
            <a:r>
              <a:rPr lang="bg-BG" sz="2000" b="1" noProof="0" dirty="0"/>
              <a:t>инициативи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46FBC4-A9D5-F68F-DD40-0B82A22691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698" y="4787757"/>
            <a:ext cx="5320302" cy="2070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73B620-80DA-0333-C8D9-AC8C1908D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20" y="711985"/>
            <a:ext cx="4069080" cy="313372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D7D455-F5A2-E394-EF0B-19D51E7110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849" y="2410970"/>
            <a:ext cx="3574246" cy="23767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242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38B6D-9CF1-0810-4F79-2A5A27ABB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239" y="364086"/>
            <a:ext cx="5734761" cy="1188720"/>
          </a:xfrm>
        </p:spPr>
        <p:txBody>
          <a:bodyPr>
            <a:normAutofit/>
          </a:bodyPr>
          <a:lstStyle/>
          <a:p>
            <a:r>
              <a:rPr lang="bg-BG" noProof="0" dirty="0"/>
              <a:t>Събития през 2025 г.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F8622-9041-F1CB-01A4-A2EFB51D71E6}"/>
              </a:ext>
            </a:extLst>
          </p:cNvPr>
          <p:cNvSpPr txBox="1">
            <a:spLocks/>
          </p:cNvSpPr>
          <p:nvPr/>
        </p:nvSpPr>
        <p:spPr>
          <a:xfrm>
            <a:off x="361239" y="1726801"/>
            <a:ext cx="7310636" cy="1275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0"/>
              </a:spcBef>
            </a:pPr>
            <a:r>
              <a:rPr lang="bg-BG" b="1" noProof="0" dirty="0"/>
              <a:t>Първо издание на </a:t>
            </a:r>
            <a:r>
              <a:rPr lang="bg-BG" b="1" noProof="0" dirty="0" err="1">
                <a:latin typeface="Corbel" panose="020B0503020204020204" pitchFamily="34" charset="0"/>
              </a:rPr>
              <a:t>Atanasoff</a:t>
            </a:r>
            <a:r>
              <a:rPr lang="bg-BG" b="1" noProof="0" dirty="0">
                <a:latin typeface="Corbel" panose="020B0503020204020204" pitchFamily="34" charset="0"/>
              </a:rPr>
              <a:t> Memorial Day </a:t>
            </a:r>
            <a:r>
              <a:rPr lang="bg-BG" b="1" noProof="0" dirty="0"/>
              <a:t>– 10 ноември 2025 г., организирано от Института по математика и информатика:</a:t>
            </a:r>
          </a:p>
          <a:p>
            <a:pPr marL="0" indent="0">
              <a:spcBef>
                <a:spcPts val="0"/>
              </a:spcBef>
              <a:buNone/>
            </a:pPr>
            <a:r>
              <a:rPr lang="bg-BG" noProof="0" dirty="0"/>
              <a:t>серия от лекции – </a:t>
            </a:r>
            <a:r>
              <a:rPr lang="bg-BG" noProof="0" dirty="0" err="1">
                <a:latin typeface="Corbel" panose="020B0503020204020204" pitchFamily="34" charset="0"/>
              </a:rPr>
              <a:t>Atanasoff</a:t>
            </a:r>
            <a:r>
              <a:rPr lang="bg-BG" noProof="0" dirty="0">
                <a:latin typeface="Corbel" panose="020B0503020204020204" pitchFamily="34" charset="0"/>
              </a:rPr>
              <a:t> Memorial </a:t>
            </a:r>
            <a:r>
              <a:rPr lang="bg-BG" noProof="0" dirty="0" err="1">
                <a:latin typeface="Corbel" panose="020B0503020204020204" pitchFamily="34" charset="0"/>
              </a:rPr>
              <a:t>Lecture</a:t>
            </a:r>
            <a:r>
              <a:rPr lang="bg-BG" noProof="0" dirty="0">
                <a:latin typeface="Corbel" panose="020B0503020204020204" pitchFamily="34" charset="0"/>
              </a:rPr>
              <a:t> </a:t>
            </a:r>
            <a:r>
              <a:rPr lang="bg-BG" noProof="0" dirty="0" err="1">
                <a:latin typeface="Corbel" panose="020B0503020204020204" pitchFamily="34" charset="0"/>
              </a:rPr>
              <a:t>Series</a:t>
            </a:r>
            <a:endParaRPr lang="bg-BG" noProof="0" dirty="0">
              <a:latin typeface="Corbel" panose="020B0503020204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bg-BG" noProof="0" dirty="0" err="1"/>
              <a:t>keynote</a:t>
            </a:r>
            <a:r>
              <a:rPr lang="bg-BG" noProof="0" dirty="0"/>
              <a:t> лекция и участие на френски математици</a:t>
            </a:r>
          </a:p>
        </p:txBody>
      </p:sp>
      <p:pic>
        <p:nvPicPr>
          <p:cNvPr id="7" name="Picture 6" descr="A person standing in front of a large screen&#10;&#10;AI-generated content may be incorrect.">
            <a:extLst>
              <a:ext uri="{FF2B5EF4-FFF2-40B4-BE49-F238E27FC236}">
                <a16:creationId xmlns:a16="http://schemas.microsoft.com/office/drawing/2014/main" id="{F7674EA1-4D8F-2F78-0EA1-8068419DB9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432" y="451521"/>
            <a:ext cx="4534329" cy="255056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BF47F1-9159-D140-9618-513999B4667B}"/>
              </a:ext>
            </a:extLst>
          </p:cNvPr>
          <p:cNvSpPr txBox="1">
            <a:spLocks/>
          </p:cNvSpPr>
          <p:nvPr/>
        </p:nvSpPr>
        <p:spPr>
          <a:xfrm>
            <a:off x="5186736" y="3580545"/>
            <a:ext cx="7005264" cy="1399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0"/>
              </a:spcBef>
            </a:pPr>
            <a:r>
              <a:rPr lang="bg-BG" b="1" noProof="0" dirty="0"/>
              <a:t>Първо от поредица събития, посветени на културната дипломация в България и на Балканите – 7 февруари 2025 г., организирано от Института за балканистика с Център по тракология:</a:t>
            </a:r>
            <a:r>
              <a:rPr lang="bg-BG" noProof="0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bg-BG" noProof="0" dirty="0"/>
              <a:t>Публична дискусия на тема </a:t>
            </a:r>
            <a:r>
              <a:rPr lang="bg-BG" noProof="0" dirty="0">
                <a:latin typeface="Corbel" panose="020B0503020204020204" pitchFamily="34" charset="0"/>
              </a:rPr>
              <a:t>„</a:t>
            </a:r>
            <a:r>
              <a:rPr lang="bg-BG" noProof="0" dirty="0" err="1">
                <a:latin typeface="Corbel" panose="020B0503020204020204" pitchFamily="34" charset="0"/>
              </a:rPr>
              <a:t>Cultivating</a:t>
            </a:r>
            <a:r>
              <a:rPr lang="bg-BG" noProof="0" dirty="0">
                <a:latin typeface="Corbel" panose="020B0503020204020204" pitchFamily="34" charset="0"/>
              </a:rPr>
              <a:t> </a:t>
            </a:r>
            <a:r>
              <a:rPr lang="bg-BG" noProof="0" dirty="0" err="1">
                <a:latin typeface="Corbel" panose="020B0503020204020204" pitchFamily="34" charset="0"/>
              </a:rPr>
              <a:t>influence</a:t>
            </a:r>
            <a:r>
              <a:rPr lang="bg-BG" noProof="0" dirty="0">
                <a:latin typeface="Corbel" panose="020B0503020204020204" pitchFamily="34" charset="0"/>
              </a:rPr>
              <a:t>: Cultural </a:t>
            </a:r>
            <a:r>
              <a:rPr lang="bg-BG" noProof="0" dirty="0" err="1">
                <a:latin typeface="Corbel" panose="020B0503020204020204" pitchFamily="34" charset="0"/>
              </a:rPr>
              <a:t>diplomacy</a:t>
            </a:r>
            <a:r>
              <a:rPr lang="bg-BG" noProof="0" dirty="0">
                <a:latin typeface="Corbel" panose="020B0503020204020204" pitchFamily="34" charset="0"/>
              </a:rPr>
              <a:t> </a:t>
            </a:r>
            <a:r>
              <a:rPr lang="bg-BG" noProof="0" dirty="0" err="1">
                <a:latin typeface="Corbel" panose="020B0503020204020204" pitchFamily="34" charset="0"/>
              </a:rPr>
              <a:t>between</a:t>
            </a:r>
            <a:r>
              <a:rPr lang="bg-BG" noProof="0" dirty="0">
                <a:latin typeface="Corbel" panose="020B0503020204020204" pitchFamily="34" charset="0"/>
              </a:rPr>
              <a:t> </a:t>
            </a:r>
            <a:r>
              <a:rPr lang="bg-BG" noProof="0" dirty="0" err="1">
                <a:latin typeface="Corbel" panose="020B0503020204020204" pitchFamily="34" charset="0"/>
              </a:rPr>
              <a:t>France</a:t>
            </a:r>
            <a:r>
              <a:rPr lang="bg-BG" noProof="0" dirty="0">
                <a:latin typeface="Corbel" panose="020B0503020204020204" pitchFamily="34" charset="0"/>
              </a:rPr>
              <a:t> and </a:t>
            </a:r>
            <a:r>
              <a:rPr lang="bg-BG" noProof="0" dirty="0" err="1">
                <a:latin typeface="Corbel" panose="020B0503020204020204" pitchFamily="34" charset="0"/>
              </a:rPr>
              <a:t>Bulgaria</a:t>
            </a:r>
            <a:r>
              <a:rPr lang="bg-BG" noProof="0" dirty="0">
                <a:latin typeface="Corbel" panose="020B0503020204020204" pitchFamily="34" charset="0"/>
              </a:rPr>
              <a:t>“</a:t>
            </a:r>
          </a:p>
          <a:p>
            <a:pPr marL="0" indent="0">
              <a:spcBef>
                <a:spcPts val="0"/>
              </a:spcBef>
              <a:buNone/>
            </a:pPr>
            <a:r>
              <a:rPr lang="bg-BG" noProof="0" dirty="0"/>
              <a:t>Специални гости и лектори са Н. Пр. Жоел </a:t>
            </a:r>
            <a:r>
              <a:rPr lang="bg-BG" noProof="0" dirty="0" err="1"/>
              <a:t>Мейер</a:t>
            </a:r>
            <a:r>
              <a:rPr lang="bg-BG" noProof="0" dirty="0"/>
              <a:t>, посланик на Република Франция в България, и г-н Люк Леви, съветник по сътрудничеството и културната дейност и директор на Френския институт в София</a:t>
            </a:r>
          </a:p>
        </p:txBody>
      </p:sp>
      <p:pic>
        <p:nvPicPr>
          <p:cNvPr id="10" name="Picture 9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9798A4B0-2AA3-43A7-37AD-D33A762962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89" y="3580545"/>
            <a:ext cx="4177785" cy="278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52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wo men in suits standing in front of flags&#10;&#10;AI-generated content may be incorrect.">
            <a:extLst>
              <a:ext uri="{FF2B5EF4-FFF2-40B4-BE49-F238E27FC236}">
                <a16:creationId xmlns:a16="http://schemas.microsoft.com/office/drawing/2014/main" id="{C8CECC5E-F9E1-C083-B3E2-8098741036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597" y="1869474"/>
            <a:ext cx="4931596" cy="27728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C6CF91-49DD-C20E-91BE-4B9DA1B62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240" y="508632"/>
            <a:ext cx="8907694" cy="1188720"/>
          </a:xfrm>
        </p:spPr>
        <p:txBody>
          <a:bodyPr>
            <a:normAutofit/>
          </a:bodyPr>
          <a:lstStyle/>
          <a:p>
            <a:r>
              <a:rPr lang="bg-BG" noProof="0" dirty="0"/>
              <a:t>Държавни отличия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0F2C15-6BAA-9B3A-F6A7-7EC3DB8059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" y="2015833"/>
            <a:ext cx="4168278" cy="3101975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2C3636-A1C5-321B-4C19-312A76CADC0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691" y="2015833"/>
            <a:ext cx="3139488" cy="38434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734288-68D3-DDB4-88D0-226FF3E79B25}"/>
              </a:ext>
            </a:extLst>
          </p:cNvPr>
          <p:cNvSpPr txBox="1"/>
          <p:nvPr/>
        </p:nvSpPr>
        <p:spPr>
          <a:xfrm>
            <a:off x="104821" y="5309025"/>
            <a:ext cx="5060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noProof="0" dirty="0"/>
              <a:t>Орден на академичните палми, степен Кавалер</a:t>
            </a:r>
          </a:p>
          <a:p>
            <a:r>
              <a:rPr lang="bg-BG" noProof="0" dirty="0"/>
              <a:t>Акад. Юлиан </a:t>
            </a:r>
            <a:r>
              <a:rPr lang="bg-BG" noProof="0" dirty="0" err="1"/>
              <a:t>Ревалски</a:t>
            </a:r>
            <a:r>
              <a:rPr lang="bg-BG" noProof="0" dirty="0"/>
              <a:t>, 25 юни 2025 г.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7168EC-EBC4-ACFD-5245-06505D37A8D5}"/>
              </a:ext>
            </a:extLst>
          </p:cNvPr>
          <p:cNvSpPr txBox="1"/>
          <p:nvPr/>
        </p:nvSpPr>
        <p:spPr>
          <a:xfrm>
            <a:off x="7260405" y="5883606"/>
            <a:ext cx="4931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noProof="0" dirty="0"/>
              <a:t>Орден на академичните палми, степен Кавалер</a:t>
            </a:r>
          </a:p>
          <a:p>
            <a:r>
              <a:rPr lang="bg-BG" noProof="0" dirty="0"/>
              <a:t>Проф. Румяна Прешленова, 12 ноември 2025 г.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13B43C-A49C-059A-2076-2B2CD19A8D18}"/>
              </a:ext>
            </a:extLst>
          </p:cNvPr>
          <p:cNvSpPr txBox="1"/>
          <p:nvPr/>
        </p:nvSpPr>
        <p:spPr>
          <a:xfrm>
            <a:off x="4273099" y="4666736"/>
            <a:ext cx="4674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noProof="0" dirty="0"/>
              <a:t>Орден „Мадарски конник“ първа степен Н.Пр. Жоел </a:t>
            </a:r>
            <a:r>
              <a:rPr lang="bg-BG" noProof="0"/>
              <a:t>Мейер</a:t>
            </a:r>
            <a:r>
              <a:rPr lang="bg-BG" noProof="0" dirty="0"/>
              <a:t>, 29 юли 2025 г.</a:t>
            </a:r>
          </a:p>
        </p:txBody>
      </p:sp>
    </p:spTree>
    <p:extLst>
      <p:ext uri="{BB962C8B-B14F-4D97-AF65-F5344CB8AC3E}">
        <p14:creationId xmlns:p14="http://schemas.microsoft.com/office/powerpoint/2010/main" val="772784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9002F-29F7-F797-A2FF-4FFA3D38D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657331"/>
            <a:ext cx="7729728" cy="1188720"/>
          </a:xfrm>
        </p:spPr>
        <p:txBody>
          <a:bodyPr/>
          <a:lstStyle/>
          <a:p>
            <a:r>
              <a:rPr lang="bg-BG" noProof="0" dirty="0" err="1"/>
              <a:t>УчастиЕ</a:t>
            </a:r>
            <a:r>
              <a:rPr lang="bg-BG" noProof="0" dirty="0"/>
              <a:t> на БАН в </a:t>
            </a:r>
            <a:r>
              <a:rPr lang="bg-BG" noProof="0" dirty="0" err="1"/>
              <a:t>ПрограмА</a:t>
            </a:r>
            <a:r>
              <a:rPr lang="bg-BG" noProof="0" dirty="0"/>
              <a:t> „РИЛА“ и </a:t>
            </a:r>
            <a:r>
              <a:rPr lang="bg-BG" noProof="0" dirty="0">
                <a:latin typeface="Corbel" panose="020B0503020204020204" pitchFamily="34" charset="0"/>
              </a:rPr>
              <a:t>COST Акции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640A1BF-EBBD-5711-8BEB-8559563D9C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5688702"/>
              </p:ext>
            </p:extLst>
          </p:nvPr>
        </p:nvGraphicFramePr>
        <p:xfrm>
          <a:off x="5732289" y="2228370"/>
          <a:ext cx="6459711" cy="4629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BAA6F43-DA1E-3EC0-B748-A610F6A882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6236748"/>
              </p:ext>
            </p:extLst>
          </p:nvPr>
        </p:nvGraphicFramePr>
        <p:xfrm>
          <a:off x="0" y="2228370"/>
          <a:ext cx="6096000" cy="4629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20145016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1000</TotalTime>
  <Words>968</Words>
  <Application>Microsoft Office PowerPoint</Application>
  <PresentationFormat>Widescreen</PresentationFormat>
  <Paragraphs>73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Corbel</vt:lpstr>
      <vt:lpstr>Gill Sans MT</vt:lpstr>
      <vt:lpstr>Times New Roman</vt:lpstr>
      <vt:lpstr>Parcel</vt:lpstr>
      <vt:lpstr>Научно сътрудничество между Българската академия на науките и френски организации</vt:lpstr>
      <vt:lpstr>Двустранни споразумения за научно сътрудничество със CNRS</vt:lpstr>
      <vt:lpstr>БАН – член на ESF (European Science Foundation)</vt:lpstr>
      <vt:lpstr>БАН – член на Университетската агенция на франкофонията (L’Agence Universitaire de la Francophonie)</vt:lpstr>
      <vt:lpstr>Актуално сътрудничество на институтите на БАН с организации във Франция</vt:lpstr>
      <vt:lpstr>Актуално сътрудничество на институтите на БАН с организации във Франция</vt:lpstr>
      <vt:lpstr>Събития през 2025 г.</vt:lpstr>
      <vt:lpstr>Държавни отличия</vt:lpstr>
      <vt:lpstr>УчастиЕ на БАН в ПрограмА „РИЛА“ и COST Акции</vt:lpstr>
      <vt:lpstr>Програма „РИЛА“ (Юбер Кюриен)</vt:lpstr>
      <vt:lpstr>COST (European Cooperation in Science and Technology)</vt:lpstr>
      <vt:lpstr>Рамкови програми „Хоризонт 2020“ и „Хоризонт Европа“</vt:lpstr>
      <vt:lpstr>Рамкови програми „Хоризонт 2020“ и „Хоризонт Европа“</vt:lpstr>
      <vt:lpstr>Рамкови програми „Хоризонт 2020“ и „Хоризонт Европа“</vt:lpstr>
      <vt:lpstr>Авто-адаптивен невроморфен интерфейс мозък-машина: към напълно вградени невропротези (NEMO-BMI)</vt:lpstr>
      <vt:lpstr>Програма Еразъм+  Проект GreenSkills4H2 – The European Hydrogen Skills Alliance</vt:lpstr>
      <vt:lpstr>Перспективи за бъдещо сътрудничество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Научно сътрудничество между Българската академия на науките и френски организации</dc:title>
  <dc:creator>Gabriella Tchouprenska</dc:creator>
  <cp:lastModifiedBy>BAN-2019-1</cp:lastModifiedBy>
  <cp:revision>5</cp:revision>
  <dcterms:created xsi:type="dcterms:W3CDTF">2025-09-09T14:01:54Z</dcterms:created>
  <dcterms:modified xsi:type="dcterms:W3CDTF">2025-12-02T13:42:18Z</dcterms:modified>
</cp:coreProperties>
</file>